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9" r:id="rId1"/>
  </p:sldMasterIdLst>
  <p:sldIdLst>
    <p:sldId id="433" r:id="rId2"/>
    <p:sldId id="258" r:id="rId3"/>
    <p:sldId id="259" r:id="rId4"/>
    <p:sldId id="260" r:id="rId5"/>
    <p:sldId id="261" r:id="rId6"/>
    <p:sldId id="371" r:id="rId7"/>
    <p:sldId id="262" r:id="rId8"/>
    <p:sldId id="375" r:id="rId9"/>
    <p:sldId id="376" r:id="rId10"/>
    <p:sldId id="381" r:id="rId11"/>
    <p:sldId id="382" r:id="rId12"/>
    <p:sldId id="383" r:id="rId13"/>
    <p:sldId id="384" r:id="rId14"/>
    <p:sldId id="385" r:id="rId15"/>
    <p:sldId id="386" r:id="rId16"/>
    <p:sldId id="388" r:id="rId17"/>
    <p:sldId id="387" r:id="rId18"/>
    <p:sldId id="390" r:id="rId19"/>
    <p:sldId id="389" r:id="rId20"/>
    <p:sldId id="391" r:id="rId21"/>
    <p:sldId id="395" r:id="rId22"/>
    <p:sldId id="392" r:id="rId23"/>
    <p:sldId id="396" r:id="rId24"/>
    <p:sldId id="393" r:id="rId25"/>
    <p:sldId id="394" r:id="rId26"/>
    <p:sldId id="435" r:id="rId27"/>
    <p:sldId id="264" r:id="rId28"/>
    <p:sldId id="374" r:id="rId29"/>
    <p:sldId id="263" r:id="rId30"/>
    <p:sldId id="373" r:id="rId31"/>
    <p:sldId id="372" r:id="rId32"/>
    <p:sldId id="265" r:id="rId33"/>
    <p:sldId id="266" r:id="rId34"/>
    <p:sldId id="267" r:id="rId35"/>
    <p:sldId id="268" r:id="rId36"/>
    <p:sldId id="400" r:id="rId37"/>
    <p:sldId id="397" r:id="rId38"/>
    <p:sldId id="398" r:id="rId39"/>
    <p:sldId id="269" r:id="rId40"/>
    <p:sldId id="401" r:id="rId41"/>
    <p:sldId id="270" r:id="rId42"/>
    <p:sldId id="271" r:id="rId43"/>
    <p:sldId id="272" r:id="rId44"/>
    <p:sldId id="273" r:id="rId45"/>
    <p:sldId id="274" r:id="rId46"/>
    <p:sldId id="275" r:id="rId47"/>
    <p:sldId id="276" r:id="rId48"/>
    <p:sldId id="277" r:id="rId49"/>
    <p:sldId id="278" r:id="rId50"/>
    <p:sldId id="399" r:id="rId51"/>
    <p:sldId id="279" r:id="rId52"/>
    <p:sldId id="280" r:id="rId53"/>
    <p:sldId id="403" r:id="rId54"/>
    <p:sldId id="402" r:id="rId55"/>
    <p:sldId id="281" r:id="rId56"/>
    <p:sldId id="282" r:id="rId57"/>
    <p:sldId id="283" r:id="rId58"/>
    <p:sldId id="284" r:id="rId59"/>
    <p:sldId id="434" r:id="rId60"/>
    <p:sldId id="408" r:id="rId61"/>
    <p:sldId id="409" r:id="rId62"/>
    <p:sldId id="418" r:id="rId63"/>
    <p:sldId id="419" r:id="rId64"/>
    <p:sldId id="414" r:id="rId65"/>
    <p:sldId id="420" r:id="rId66"/>
    <p:sldId id="302" r:id="rId67"/>
    <p:sldId id="410" r:id="rId68"/>
    <p:sldId id="303" r:id="rId69"/>
    <p:sldId id="411" r:id="rId70"/>
    <p:sldId id="304" r:id="rId71"/>
    <p:sldId id="305" r:id="rId72"/>
    <p:sldId id="306" r:id="rId73"/>
    <p:sldId id="307" r:id="rId74"/>
    <p:sldId id="308" r:id="rId75"/>
    <p:sldId id="412" r:id="rId76"/>
    <p:sldId id="309" r:id="rId77"/>
    <p:sldId id="421" r:id="rId78"/>
    <p:sldId id="422" r:id="rId79"/>
    <p:sldId id="311" r:id="rId80"/>
    <p:sldId id="415" r:id="rId81"/>
    <p:sldId id="423" r:id="rId82"/>
    <p:sldId id="323" r:id="rId83"/>
    <p:sldId id="427" r:id="rId84"/>
    <p:sldId id="324" r:id="rId85"/>
    <p:sldId id="316" r:id="rId86"/>
    <p:sldId id="317" r:id="rId87"/>
    <p:sldId id="319" r:id="rId88"/>
    <p:sldId id="322" r:id="rId89"/>
    <p:sldId id="430" r:id="rId90"/>
    <p:sldId id="428" r:id="rId91"/>
    <p:sldId id="285" r:id="rId92"/>
    <p:sldId id="404" r:id="rId93"/>
    <p:sldId id="286" r:id="rId94"/>
    <p:sldId id="287" r:id="rId95"/>
    <p:sldId id="288" r:id="rId96"/>
    <p:sldId id="405" r:id="rId97"/>
    <p:sldId id="289" r:id="rId98"/>
    <p:sldId id="290" r:id="rId99"/>
    <p:sldId id="291" r:id="rId100"/>
    <p:sldId id="406" r:id="rId101"/>
    <p:sldId id="436" r:id="rId102"/>
    <p:sldId id="292" r:id="rId103"/>
    <p:sldId id="293" r:id="rId104"/>
    <p:sldId id="407" r:id="rId105"/>
    <p:sldId id="294" r:id="rId106"/>
    <p:sldId id="437" r:id="rId107"/>
    <p:sldId id="438" r:id="rId108"/>
    <p:sldId id="297" r:id="rId109"/>
    <p:sldId id="378" r:id="rId110"/>
    <p:sldId id="298" r:id="rId111"/>
    <p:sldId id="439" r:id="rId112"/>
    <p:sldId id="299" r:id="rId113"/>
    <p:sldId id="301" r:id="rId114"/>
    <p:sldId id="380" r:id="rId115"/>
    <p:sldId id="315" r:id="rId116"/>
    <p:sldId id="431" r:id="rId117"/>
    <p:sldId id="325" r:id="rId118"/>
    <p:sldId id="326" r:id="rId119"/>
    <p:sldId id="327" r:id="rId120"/>
    <p:sldId id="328" r:id="rId121"/>
    <p:sldId id="329" r:id="rId122"/>
    <p:sldId id="330" r:id="rId123"/>
    <p:sldId id="331" r:id="rId124"/>
    <p:sldId id="413" r:id="rId125"/>
    <p:sldId id="332" r:id="rId126"/>
    <p:sldId id="333" r:id="rId127"/>
    <p:sldId id="426" r:id="rId128"/>
    <p:sldId id="334" r:id="rId129"/>
    <p:sldId id="425" r:id="rId130"/>
    <p:sldId id="335" r:id="rId131"/>
    <p:sldId id="432" r:id="rId132"/>
    <p:sldId id="357" r:id="rId133"/>
    <p:sldId id="358" r:id="rId134"/>
    <p:sldId id="359" r:id="rId135"/>
    <p:sldId id="360" r:id="rId136"/>
    <p:sldId id="424" r:id="rId137"/>
    <p:sldId id="416" r:id="rId138"/>
    <p:sldId id="417" r:id="rId139"/>
    <p:sldId id="312" r:id="rId140"/>
    <p:sldId id="313" r:id="rId141"/>
    <p:sldId id="314" r:id="rId142"/>
    <p:sldId id="370" r:id="rId14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 Binay Sharma" initials="RBS" lastIdx="1" clrIdx="0">
    <p:extLst>
      <p:ext uri="{19B8F6BF-5375-455C-9EA6-DF929625EA0E}">
        <p15:presenceInfo xmlns:p15="http://schemas.microsoft.com/office/powerpoint/2012/main" userId="7da615004d8a5a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244B-B407-4E0C-846D-B800401068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06E1B-6BDF-47AF-8F16-A58530E74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121C75-A9E9-49E7-9768-BB5341C5DAA6}"/>
              </a:ext>
            </a:extLst>
          </p:cNvPr>
          <p:cNvSpPr>
            <a:spLocks noGrp="1"/>
          </p:cNvSpPr>
          <p:nvPr>
            <p:ph type="dt" sz="half" idx="10"/>
          </p:nvPr>
        </p:nvSpPr>
        <p:spPr/>
        <p:txBody>
          <a:bodyPr/>
          <a:lstStyle/>
          <a:p>
            <a:fld id="{B61BEF0D-F0BB-DE4B-95CE-6DB70DBA9567}" type="datetimeFigureOut">
              <a:rPr lang="en-US" smtClean="0"/>
              <a:pPr/>
              <a:t>11/16/2022</a:t>
            </a:fld>
            <a:endParaRPr lang="en-US" dirty="0"/>
          </a:p>
        </p:txBody>
      </p:sp>
      <p:sp>
        <p:nvSpPr>
          <p:cNvPr id="5" name="Footer Placeholder 4">
            <a:extLst>
              <a:ext uri="{FF2B5EF4-FFF2-40B4-BE49-F238E27FC236}">
                <a16:creationId xmlns:a16="http://schemas.microsoft.com/office/drawing/2014/main" id="{512D3505-4911-4168-BE63-9A0CF9F239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A8C824-12B1-4198-93E2-9317395F3D0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450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F0AE-9CFC-4DC6-B6B1-BDFF92380A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AD0AF1-9595-48D1-BCD5-3BFDF3D95B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2C51C-B9E9-4908-AEE6-9942BEE86DD6}"/>
              </a:ext>
            </a:extLst>
          </p:cNvPr>
          <p:cNvSpPr>
            <a:spLocks noGrp="1"/>
          </p:cNvSpPr>
          <p:nvPr>
            <p:ph type="dt" sz="half" idx="10"/>
          </p:nvPr>
        </p:nvSpPr>
        <p:spPr/>
        <p:txBody>
          <a:bodyPr/>
          <a:lstStyle/>
          <a:p>
            <a:fld id="{1D8BD707-D9CF-40AE-B4C6-C98DA3205C09}" type="datetimeFigureOut">
              <a:rPr lang="en-US" smtClean="0"/>
              <a:t>11/16/2022</a:t>
            </a:fld>
            <a:endParaRPr lang="en-US"/>
          </a:p>
        </p:txBody>
      </p:sp>
      <p:sp>
        <p:nvSpPr>
          <p:cNvPr id="5" name="Footer Placeholder 4">
            <a:extLst>
              <a:ext uri="{FF2B5EF4-FFF2-40B4-BE49-F238E27FC236}">
                <a16:creationId xmlns:a16="http://schemas.microsoft.com/office/drawing/2014/main" id="{58A925B8-FDD2-4B85-B162-4A199E306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CDDBA-398D-4372-9E6C-8E14CFE0447A}"/>
              </a:ext>
            </a:extLst>
          </p:cNvPr>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81189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A2838B-AE90-427E-A34F-A4541EA788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6ACB9-84FE-411F-A141-D4E29EC9EB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76954-87D8-44D3-A1A0-ECC8B179225F}"/>
              </a:ext>
            </a:extLst>
          </p:cNvPr>
          <p:cNvSpPr>
            <a:spLocks noGrp="1"/>
          </p:cNvSpPr>
          <p:nvPr>
            <p:ph type="dt" sz="half" idx="10"/>
          </p:nvPr>
        </p:nvSpPr>
        <p:spPr/>
        <p:txBody>
          <a:bodyPr/>
          <a:lstStyle/>
          <a:p>
            <a:fld id="{1D8BD707-D9CF-40AE-B4C6-C98DA3205C09}" type="datetimeFigureOut">
              <a:rPr lang="en-US" smtClean="0"/>
              <a:t>11/16/2022</a:t>
            </a:fld>
            <a:endParaRPr lang="en-US"/>
          </a:p>
        </p:txBody>
      </p:sp>
      <p:sp>
        <p:nvSpPr>
          <p:cNvPr id="5" name="Footer Placeholder 4">
            <a:extLst>
              <a:ext uri="{FF2B5EF4-FFF2-40B4-BE49-F238E27FC236}">
                <a16:creationId xmlns:a16="http://schemas.microsoft.com/office/drawing/2014/main" id="{A4BA993B-95BD-4962-959E-0A5046710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1AD40-B68A-4650-8690-0E76938EE57B}"/>
              </a:ext>
            </a:extLst>
          </p:cNvPr>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702905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sz="half" idx="2"/>
          </p:nvPr>
        </p:nvSpPr>
        <p:spPr>
          <a:xfrm>
            <a:off x="1374394" y="1781301"/>
            <a:ext cx="4367530" cy="4215765"/>
          </a:xfrm>
          <a:prstGeom prst="rect">
            <a:avLst/>
          </a:prstGeom>
        </p:spPr>
        <p:txBody>
          <a:bodyPr wrap="square" lIns="0" tIns="0" rIns="0" bIns="0">
            <a:spAutoFit/>
          </a:bodyPr>
          <a:lstStyle>
            <a:lvl1pPr>
              <a:defRPr sz="2200" b="1" i="0" u="heavy">
                <a:solidFill>
                  <a:schemeClr val="tx1"/>
                </a:solidFill>
                <a:latin typeface="Carlito"/>
                <a:cs typeface="Carlito"/>
              </a:defRPr>
            </a:lvl1pPr>
          </a:lstStyle>
          <a:p>
            <a:endParaRPr/>
          </a:p>
        </p:txBody>
      </p:sp>
      <p:sp>
        <p:nvSpPr>
          <p:cNvPr id="4" name="Holder 4"/>
          <p:cNvSpPr>
            <a:spLocks noGrp="1"/>
          </p:cNvSpPr>
          <p:nvPr>
            <p:ph sz="half" idx="3"/>
          </p:nvPr>
        </p:nvSpPr>
        <p:spPr>
          <a:xfrm>
            <a:off x="6251828" y="1766062"/>
            <a:ext cx="5217795" cy="3911600"/>
          </a:xfrm>
          <a:prstGeom prst="rect">
            <a:avLst/>
          </a:prstGeom>
        </p:spPr>
        <p:txBody>
          <a:bodyPr wrap="square" lIns="0" tIns="0" rIns="0" bIns="0">
            <a:spAutoFit/>
          </a:bodyPr>
          <a:lstStyle>
            <a:lvl1pPr>
              <a:defRPr sz="2600" b="1" i="0" u="heavy">
                <a:solidFill>
                  <a:schemeClr val="tx1"/>
                </a:solidFill>
                <a:latin typeface="Carlito"/>
                <a:cs typeface="Carlito"/>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11/16/2022</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48913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A95C-1403-4B96-A915-4E68A3A8B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062EF-6224-41A7-A141-96AAEFF19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84E9E-E665-4B63-BF2E-192663610E1E}"/>
              </a:ext>
            </a:extLst>
          </p:cNvPr>
          <p:cNvSpPr>
            <a:spLocks noGrp="1"/>
          </p:cNvSpPr>
          <p:nvPr>
            <p:ph type="dt" sz="half" idx="10"/>
          </p:nvPr>
        </p:nvSpPr>
        <p:spPr/>
        <p:txBody>
          <a:bodyPr/>
          <a:lstStyle/>
          <a:p>
            <a:fld id="{1D8BD707-D9CF-40AE-B4C6-C98DA3205C09}" type="datetimeFigureOut">
              <a:rPr lang="en-US" smtClean="0"/>
              <a:t>11/16/2022</a:t>
            </a:fld>
            <a:endParaRPr lang="en-US"/>
          </a:p>
        </p:txBody>
      </p:sp>
      <p:sp>
        <p:nvSpPr>
          <p:cNvPr id="5" name="Footer Placeholder 4">
            <a:extLst>
              <a:ext uri="{FF2B5EF4-FFF2-40B4-BE49-F238E27FC236}">
                <a16:creationId xmlns:a16="http://schemas.microsoft.com/office/drawing/2014/main" id="{F355F047-9EF3-4016-91DE-0C99B298B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19BA56-7DDD-464A-A7FB-BE56DBFF6CC6}"/>
              </a:ext>
            </a:extLst>
          </p:cNvPr>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59397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A234-8F46-4A69-9D62-B9404AE37E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04CDB3-F99E-41F5-B560-98ED6DBF0B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370E18-8DAD-4552-BEB3-B15416B218C3}"/>
              </a:ext>
            </a:extLst>
          </p:cNvPr>
          <p:cNvSpPr>
            <a:spLocks noGrp="1"/>
          </p:cNvSpPr>
          <p:nvPr>
            <p:ph type="dt" sz="half" idx="10"/>
          </p:nvPr>
        </p:nvSpPr>
        <p:spPr/>
        <p:txBody>
          <a:bodyPr/>
          <a:lstStyle/>
          <a:p>
            <a:fld id="{1D8BD707-D9CF-40AE-B4C6-C98DA3205C09}" type="datetimeFigureOut">
              <a:rPr lang="en-US" smtClean="0"/>
              <a:t>11/16/2022</a:t>
            </a:fld>
            <a:endParaRPr lang="en-US"/>
          </a:p>
        </p:txBody>
      </p:sp>
      <p:sp>
        <p:nvSpPr>
          <p:cNvPr id="5" name="Footer Placeholder 4">
            <a:extLst>
              <a:ext uri="{FF2B5EF4-FFF2-40B4-BE49-F238E27FC236}">
                <a16:creationId xmlns:a16="http://schemas.microsoft.com/office/drawing/2014/main" id="{5F49D90C-C726-4E70-A820-EC7C2FD60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F997C-1746-4820-B616-A6CF702C3F3A}"/>
              </a:ext>
            </a:extLst>
          </p:cNvPr>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36584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4B00-7820-4F5D-9AC8-C507E92CC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BD08C-BAC7-48A4-B615-FA0FCECCAE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6C1DA6-5F95-482F-98CC-86D63925F1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549BD6-22D6-4ECF-BF76-2FA7EDB218B8}"/>
              </a:ext>
            </a:extLst>
          </p:cNvPr>
          <p:cNvSpPr>
            <a:spLocks noGrp="1"/>
          </p:cNvSpPr>
          <p:nvPr>
            <p:ph type="dt" sz="half" idx="10"/>
          </p:nvPr>
        </p:nvSpPr>
        <p:spPr/>
        <p:txBody>
          <a:bodyPr/>
          <a:lstStyle/>
          <a:p>
            <a:fld id="{1D8BD707-D9CF-40AE-B4C6-C98DA3205C09}" type="datetimeFigureOut">
              <a:rPr lang="en-US" smtClean="0"/>
              <a:t>11/16/2022</a:t>
            </a:fld>
            <a:endParaRPr lang="en-US"/>
          </a:p>
        </p:txBody>
      </p:sp>
      <p:sp>
        <p:nvSpPr>
          <p:cNvPr id="6" name="Footer Placeholder 5">
            <a:extLst>
              <a:ext uri="{FF2B5EF4-FFF2-40B4-BE49-F238E27FC236}">
                <a16:creationId xmlns:a16="http://schemas.microsoft.com/office/drawing/2014/main" id="{9CB0D6CE-ABA2-431F-B773-073B9FC5D1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A22009-B9E0-4E94-8C60-CB57B4F43078}"/>
              </a:ext>
            </a:extLst>
          </p:cNvPr>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33886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4F2F-1C01-4ED2-A52C-3EEBD056DC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1AE079-DEC7-49FA-BAA9-E79AE206FD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9DEBC3-2F35-4594-9EB9-95B4119A37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E5552C-7E9F-4C54-A88A-15EA75E0E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DA0E0-8704-40B0-BDDB-51EC1AD6C9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53AC4F-7E0A-4750-801A-711C11195965}"/>
              </a:ext>
            </a:extLst>
          </p:cNvPr>
          <p:cNvSpPr>
            <a:spLocks noGrp="1"/>
          </p:cNvSpPr>
          <p:nvPr>
            <p:ph type="dt" sz="half" idx="10"/>
          </p:nvPr>
        </p:nvSpPr>
        <p:spPr/>
        <p:txBody>
          <a:bodyPr/>
          <a:lstStyle/>
          <a:p>
            <a:fld id="{1D8BD707-D9CF-40AE-B4C6-C98DA3205C09}" type="datetimeFigureOut">
              <a:rPr lang="en-US" smtClean="0"/>
              <a:t>11/16/2022</a:t>
            </a:fld>
            <a:endParaRPr lang="en-US"/>
          </a:p>
        </p:txBody>
      </p:sp>
      <p:sp>
        <p:nvSpPr>
          <p:cNvPr id="8" name="Footer Placeholder 7">
            <a:extLst>
              <a:ext uri="{FF2B5EF4-FFF2-40B4-BE49-F238E27FC236}">
                <a16:creationId xmlns:a16="http://schemas.microsoft.com/office/drawing/2014/main" id="{FD90D756-7E83-4275-93F6-1CB8CFC920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217AC9-E7C6-4FD3-8CED-EB18C73BAEBE}"/>
              </a:ext>
            </a:extLst>
          </p:cNvPr>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78259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3F106-8391-4DC0-A192-47E7E2AE0E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045964-3E36-4292-B883-77ACB83EC782}"/>
              </a:ext>
            </a:extLst>
          </p:cNvPr>
          <p:cNvSpPr>
            <a:spLocks noGrp="1"/>
          </p:cNvSpPr>
          <p:nvPr>
            <p:ph type="dt" sz="half" idx="10"/>
          </p:nvPr>
        </p:nvSpPr>
        <p:spPr/>
        <p:txBody>
          <a:bodyPr/>
          <a:lstStyle/>
          <a:p>
            <a:fld id="{1D8BD707-D9CF-40AE-B4C6-C98DA3205C09}" type="datetimeFigureOut">
              <a:rPr lang="en-US" smtClean="0"/>
              <a:t>11/16/2022</a:t>
            </a:fld>
            <a:endParaRPr lang="en-US"/>
          </a:p>
        </p:txBody>
      </p:sp>
      <p:sp>
        <p:nvSpPr>
          <p:cNvPr id="4" name="Footer Placeholder 3">
            <a:extLst>
              <a:ext uri="{FF2B5EF4-FFF2-40B4-BE49-F238E27FC236}">
                <a16:creationId xmlns:a16="http://schemas.microsoft.com/office/drawing/2014/main" id="{251DE03B-FCB3-42F0-8A35-5C27317F36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AB0465-1238-497A-ADB4-AC01D7870F4E}"/>
              </a:ext>
            </a:extLst>
          </p:cNvPr>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0065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7F3A8-5575-4C6F-8228-38452048AC55}"/>
              </a:ext>
            </a:extLst>
          </p:cNvPr>
          <p:cNvSpPr>
            <a:spLocks noGrp="1"/>
          </p:cNvSpPr>
          <p:nvPr>
            <p:ph type="dt" sz="half" idx="10"/>
          </p:nvPr>
        </p:nvSpPr>
        <p:spPr/>
        <p:txBody>
          <a:bodyPr/>
          <a:lstStyle/>
          <a:p>
            <a:fld id="{1D8BD707-D9CF-40AE-B4C6-C98DA3205C09}" type="datetimeFigureOut">
              <a:rPr lang="en-US" smtClean="0"/>
              <a:t>11/16/2022</a:t>
            </a:fld>
            <a:endParaRPr lang="en-US"/>
          </a:p>
        </p:txBody>
      </p:sp>
      <p:sp>
        <p:nvSpPr>
          <p:cNvPr id="3" name="Footer Placeholder 2">
            <a:extLst>
              <a:ext uri="{FF2B5EF4-FFF2-40B4-BE49-F238E27FC236}">
                <a16:creationId xmlns:a16="http://schemas.microsoft.com/office/drawing/2014/main" id="{06A5E1DE-EB95-417E-BE2B-D34DFF97FD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15A77B-49AC-4287-A829-37F5D61D58A6}"/>
              </a:ext>
            </a:extLst>
          </p:cNvPr>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12441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5F35-07F9-414F-BD0F-5E984CAFE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6CB435-0CFA-44D3-BB01-BA9AAF3B1D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78A96-5929-43E8-9C55-692DBBB43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B330C-1114-40D2-B604-99B31A4DEA19}"/>
              </a:ext>
            </a:extLst>
          </p:cNvPr>
          <p:cNvSpPr>
            <a:spLocks noGrp="1"/>
          </p:cNvSpPr>
          <p:nvPr>
            <p:ph type="dt" sz="half" idx="10"/>
          </p:nvPr>
        </p:nvSpPr>
        <p:spPr/>
        <p:txBody>
          <a:bodyPr/>
          <a:lstStyle/>
          <a:p>
            <a:fld id="{B61BEF0D-F0BB-DE4B-95CE-6DB70DBA9567}" type="datetimeFigureOut">
              <a:rPr lang="en-US" smtClean="0"/>
              <a:pPr/>
              <a:t>11/16/2022</a:t>
            </a:fld>
            <a:endParaRPr lang="en-US" dirty="0"/>
          </a:p>
        </p:txBody>
      </p:sp>
      <p:sp>
        <p:nvSpPr>
          <p:cNvPr id="6" name="Footer Placeholder 5">
            <a:extLst>
              <a:ext uri="{FF2B5EF4-FFF2-40B4-BE49-F238E27FC236}">
                <a16:creationId xmlns:a16="http://schemas.microsoft.com/office/drawing/2014/main" id="{E4B6F140-37FC-4E2A-8C54-67164E0391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DB928-27E8-48A7-8A0A-4EEE7B50CC9C}"/>
              </a:ext>
            </a:extLst>
          </p:cNvPr>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68560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DCEF-52AC-4BE4-9F43-DE1654E855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52DD0E-FDE8-49D3-9CCC-33ACE9F90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64A841-3224-4179-B6DE-5244C3D62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08ADD4-85F3-4D31-B742-DE41BECE047C}"/>
              </a:ext>
            </a:extLst>
          </p:cNvPr>
          <p:cNvSpPr>
            <a:spLocks noGrp="1"/>
          </p:cNvSpPr>
          <p:nvPr>
            <p:ph type="dt" sz="half" idx="10"/>
          </p:nvPr>
        </p:nvSpPr>
        <p:spPr/>
        <p:txBody>
          <a:bodyPr/>
          <a:lstStyle/>
          <a:p>
            <a:fld id="{B61BEF0D-F0BB-DE4B-95CE-6DB70DBA9567}" type="datetimeFigureOut">
              <a:rPr lang="en-US" smtClean="0"/>
              <a:pPr/>
              <a:t>11/16/2022</a:t>
            </a:fld>
            <a:endParaRPr lang="en-US" dirty="0"/>
          </a:p>
        </p:txBody>
      </p:sp>
      <p:sp>
        <p:nvSpPr>
          <p:cNvPr id="6" name="Footer Placeholder 5">
            <a:extLst>
              <a:ext uri="{FF2B5EF4-FFF2-40B4-BE49-F238E27FC236}">
                <a16:creationId xmlns:a16="http://schemas.microsoft.com/office/drawing/2014/main" id="{DF651D6D-7757-4B28-A74C-972CC23055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9DE7E-2726-4CD8-B0D6-F2266E8464E2}"/>
              </a:ext>
            </a:extLst>
          </p:cNvPr>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52724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A611FE-95F1-473D-83E1-013C1B9F11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AFFFF6-D0CC-473E-A0F4-237073F4BD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3ECA1-79C4-409A-B7F2-391DDFFE9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11/16/2022</a:t>
            </a:fld>
            <a:endParaRPr lang="en-US"/>
          </a:p>
        </p:txBody>
      </p:sp>
      <p:sp>
        <p:nvSpPr>
          <p:cNvPr id="5" name="Footer Placeholder 4">
            <a:extLst>
              <a:ext uri="{FF2B5EF4-FFF2-40B4-BE49-F238E27FC236}">
                <a16:creationId xmlns:a16="http://schemas.microsoft.com/office/drawing/2014/main" id="{5CA73955-4246-4331-B516-CC39437C45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F14243-7B24-4A0C-9D2C-8EEA7755F8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5670981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F3DC-4914-4067-A7F4-D3AA04888463}"/>
              </a:ext>
            </a:extLst>
          </p:cNvPr>
          <p:cNvSpPr>
            <a:spLocks noGrp="1"/>
          </p:cNvSpPr>
          <p:nvPr>
            <p:ph type="ctrTitle"/>
          </p:nvPr>
        </p:nvSpPr>
        <p:spPr>
          <a:xfrm>
            <a:off x="1676400" y="2235200"/>
            <a:ext cx="9144000" cy="2387600"/>
          </a:xfrm>
        </p:spPr>
        <p:txBody>
          <a:bodyPr>
            <a:normAutofit fontScale="90000"/>
          </a:bodyPr>
          <a:lstStyle/>
          <a:p>
            <a:r>
              <a:rPr lang="en-US" dirty="0"/>
              <a:t>Chapter 1</a:t>
            </a:r>
            <a:br>
              <a:rPr lang="en-US" dirty="0"/>
            </a:br>
            <a:br>
              <a:rPr lang="en-US" dirty="0"/>
            </a:br>
            <a:r>
              <a:rPr lang="en-US" dirty="0"/>
              <a:t>Introduction to operating system</a:t>
            </a:r>
          </a:p>
        </p:txBody>
      </p:sp>
    </p:spTree>
    <p:extLst>
      <p:ext uri="{BB962C8B-B14F-4D97-AF65-F5344CB8AC3E}">
        <p14:creationId xmlns:p14="http://schemas.microsoft.com/office/powerpoint/2010/main" val="803514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BAB40-42C1-48D1-89C9-7878F4D19DE7}"/>
              </a:ext>
            </a:extLst>
          </p:cNvPr>
          <p:cNvSpPr>
            <a:spLocks noGrp="1"/>
          </p:cNvSpPr>
          <p:nvPr>
            <p:ph idx="1"/>
          </p:nvPr>
        </p:nvSpPr>
        <p:spPr>
          <a:xfrm>
            <a:off x="838200" y="304800"/>
            <a:ext cx="10515600" cy="5872163"/>
          </a:xfrm>
        </p:spPr>
        <p:txBody>
          <a:bodyPr/>
          <a:lstStyle/>
          <a:p>
            <a:pPr marL="0" indent="0">
              <a:buNone/>
            </a:pPr>
            <a:r>
              <a:rPr lang="en-US" b="1" dirty="0"/>
              <a:t>Advantages of Batch Operating System:</a:t>
            </a:r>
          </a:p>
          <a:p>
            <a:r>
              <a:rPr lang="en-US" sz="2400" dirty="0"/>
              <a:t>It is very difficult to guess or know the time required by any job to complete. Processors of the batch systems knows how long the job would be when it is in queue.</a:t>
            </a:r>
          </a:p>
          <a:p>
            <a:r>
              <a:rPr lang="en-US" sz="2400" dirty="0"/>
              <a:t>Multiple users can share the batch systems.</a:t>
            </a:r>
          </a:p>
          <a:p>
            <a:r>
              <a:rPr lang="en-US" sz="2400" dirty="0"/>
              <a:t>The idle time batch system is very less</a:t>
            </a:r>
          </a:p>
          <a:p>
            <a:r>
              <a:rPr lang="en-US" sz="2400" dirty="0"/>
              <a:t>It is easy to manage large work repeatedly in batch systems.</a:t>
            </a:r>
          </a:p>
          <a:p>
            <a:pPr marL="0" indent="0">
              <a:buNone/>
            </a:pPr>
            <a:r>
              <a:rPr lang="en-US" b="1" dirty="0"/>
              <a:t>Disadvantages of Batch Operating System:</a:t>
            </a:r>
          </a:p>
          <a:p>
            <a:r>
              <a:rPr lang="en-US" sz="2400" dirty="0"/>
              <a:t>The computer operators should be well known with batch systems</a:t>
            </a:r>
          </a:p>
          <a:p>
            <a:r>
              <a:rPr lang="en-US" sz="2400" dirty="0"/>
              <a:t>Batch systems are hard to debug.</a:t>
            </a:r>
          </a:p>
          <a:p>
            <a:r>
              <a:rPr lang="en-US" sz="2400" dirty="0"/>
              <a:t>It is sometime costly</a:t>
            </a:r>
          </a:p>
          <a:p>
            <a:r>
              <a:rPr lang="en-US" sz="2400" dirty="0"/>
              <a:t>The other jobs will have to wait for an unknown time if any job fails.</a:t>
            </a:r>
          </a:p>
        </p:txBody>
      </p:sp>
    </p:spTree>
    <p:extLst>
      <p:ext uri="{BB962C8B-B14F-4D97-AF65-F5344CB8AC3E}">
        <p14:creationId xmlns:p14="http://schemas.microsoft.com/office/powerpoint/2010/main" val="35257084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4696F0-DDCD-4235-9B03-A390DE098B35}"/>
              </a:ext>
            </a:extLst>
          </p:cNvPr>
          <p:cNvSpPr>
            <a:spLocks noGrp="1"/>
          </p:cNvSpPr>
          <p:nvPr>
            <p:ph idx="1"/>
          </p:nvPr>
        </p:nvSpPr>
        <p:spPr/>
        <p:txBody>
          <a:bodyPr>
            <a:normAutofit/>
          </a:bodyPr>
          <a:lstStyle/>
          <a:p>
            <a:pPr marL="12700">
              <a:lnSpc>
                <a:spcPct val="100000"/>
              </a:lnSpc>
              <a:spcBef>
                <a:spcPts val="275"/>
              </a:spcBef>
            </a:pPr>
            <a:r>
              <a:rPr lang="en-US" sz="2400" b="1" spc="-5" dirty="0">
                <a:latin typeface="Times New Roman" panose="02020603050405020304" pitchFamily="18" charset="0"/>
                <a:cs typeface="Times New Roman" panose="02020603050405020304" pitchFamily="18" charset="0"/>
              </a:rPr>
              <a:t>Example:</a:t>
            </a:r>
            <a:endParaRPr lang="en-US" sz="2400" dirty="0">
              <a:latin typeface="Times New Roman" panose="02020603050405020304" pitchFamily="18" charset="0"/>
              <a:cs typeface="Times New Roman" panose="02020603050405020304" pitchFamily="18" charset="0"/>
            </a:endParaRPr>
          </a:p>
          <a:p>
            <a:pPr marL="241300" indent="-229235">
              <a:lnSpc>
                <a:spcPct val="100000"/>
              </a:lnSpc>
              <a:spcBef>
                <a:spcPts val="275"/>
              </a:spcBef>
              <a:buFont typeface="Arial"/>
              <a:buChar char="•"/>
              <a:tabLst>
                <a:tab pos="241300" algn="l"/>
                <a:tab pos="241935" algn="l"/>
              </a:tabLst>
            </a:pPr>
            <a:r>
              <a:rPr lang="en-US" sz="2400" b="1" spc="-5" dirty="0">
                <a:latin typeface="Times New Roman" panose="02020603050405020304" pitchFamily="18" charset="0"/>
                <a:cs typeface="Times New Roman" panose="02020603050405020304" pitchFamily="18" charset="0"/>
              </a:rPr>
              <a:t>Mutual </a:t>
            </a:r>
            <a:r>
              <a:rPr lang="en-US" sz="2400" b="1" spc="-15" dirty="0">
                <a:latin typeface="Times New Roman" panose="02020603050405020304" pitchFamily="18" charset="0"/>
                <a:cs typeface="Times New Roman" panose="02020603050405020304" pitchFamily="18" charset="0"/>
              </a:rPr>
              <a:t>exclusion </a:t>
            </a:r>
            <a:r>
              <a:rPr lang="en-US" sz="2400" b="1" dirty="0">
                <a:latin typeface="Times New Roman" panose="02020603050405020304" pitchFamily="18" charset="0"/>
                <a:cs typeface="Times New Roman" panose="02020603050405020304" pitchFamily="18" charset="0"/>
              </a:rPr>
              <a:t>condition applies</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since </a:t>
            </a:r>
            <a:r>
              <a:rPr lang="en-US" sz="2400" dirty="0">
                <a:latin typeface="Times New Roman" panose="02020603050405020304" pitchFamily="18" charset="0"/>
                <a:cs typeface="Times New Roman" panose="02020603050405020304" pitchFamily="18" charset="0"/>
              </a:rPr>
              <a:t>only one </a:t>
            </a:r>
            <a:r>
              <a:rPr lang="en-US" sz="2400" spc="-5" dirty="0">
                <a:latin typeface="Times New Roman" panose="02020603050405020304" pitchFamily="18" charset="0"/>
                <a:cs typeface="Times New Roman" panose="02020603050405020304" pitchFamily="18" charset="0"/>
              </a:rPr>
              <a:t>vehicle can </a:t>
            </a:r>
            <a:r>
              <a:rPr lang="en-US" sz="2400" dirty="0">
                <a:latin typeface="Times New Roman" panose="02020603050405020304" pitchFamily="18" charset="0"/>
                <a:cs typeface="Times New Roman" panose="02020603050405020304" pitchFamily="18" charset="0"/>
              </a:rPr>
              <a:t>be on a section of the </a:t>
            </a:r>
            <a:r>
              <a:rPr lang="en-US" sz="2400" spc="-15" dirty="0">
                <a:latin typeface="Times New Roman" panose="02020603050405020304" pitchFamily="18" charset="0"/>
                <a:cs typeface="Times New Roman" panose="02020603050405020304" pitchFamily="18" charset="0"/>
              </a:rPr>
              <a:t>street </a:t>
            </a:r>
            <a:r>
              <a:rPr lang="en-US" sz="2400" spc="-10" dirty="0">
                <a:latin typeface="Times New Roman" panose="02020603050405020304" pitchFamily="18" charset="0"/>
                <a:cs typeface="Times New Roman" panose="02020603050405020304" pitchFamily="18" charset="0"/>
              </a:rPr>
              <a:t>at</a:t>
            </a:r>
            <a:r>
              <a:rPr lang="en-US" sz="2400" spc="-5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a:t>
            </a:r>
            <a:r>
              <a:rPr lang="en-US" sz="2400" spc="-5" dirty="0">
                <a:latin typeface="Times New Roman" panose="02020603050405020304" pitchFamily="18" charset="0"/>
                <a:cs typeface="Times New Roman" panose="02020603050405020304" pitchFamily="18" charset="0"/>
              </a:rPr>
              <a:t>time.</a:t>
            </a:r>
            <a:endParaRPr lang="en-US" sz="2400" dirty="0">
              <a:latin typeface="Times New Roman" panose="02020603050405020304" pitchFamily="18" charset="0"/>
              <a:cs typeface="Times New Roman" panose="02020603050405020304" pitchFamily="18" charset="0"/>
            </a:endParaRPr>
          </a:p>
          <a:p>
            <a:pPr marL="241300" marR="608965" indent="-229235">
              <a:lnSpc>
                <a:spcPct val="100000"/>
              </a:lnSpc>
              <a:spcBef>
                <a:spcPts val="1010"/>
              </a:spcBef>
              <a:buFont typeface="Arial"/>
              <a:buChar char="•"/>
              <a:tabLst>
                <a:tab pos="241300" algn="l"/>
                <a:tab pos="241935" algn="l"/>
              </a:tabLst>
            </a:pPr>
            <a:r>
              <a:rPr lang="en-US" sz="2400" b="1" spc="-5" dirty="0">
                <a:latin typeface="Times New Roman" panose="02020603050405020304" pitchFamily="18" charset="0"/>
                <a:cs typeface="Times New Roman" panose="02020603050405020304" pitchFamily="18" charset="0"/>
              </a:rPr>
              <a:t>Hold-and-wait </a:t>
            </a:r>
            <a:r>
              <a:rPr lang="en-US" sz="2400" b="1" dirty="0">
                <a:latin typeface="Times New Roman" panose="02020603050405020304" pitchFamily="18" charset="0"/>
                <a:cs typeface="Times New Roman" panose="02020603050405020304" pitchFamily="18" charset="0"/>
              </a:rPr>
              <a:t>condition applies</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since </a:t>
            </a:r>
            <a:r>
              <a:rPr lang="en-US" sz="2400" dirty="0">
                <a:latin typeface="Times New Roman" panose="02020603050405020304" pitchFamily="18" charset="0"/>
                <a:cs typeface="Times New Roman" panose="02020603050405020304" pitchFamily="18" charset="0"/>
              </a:rPr>
              <a:t>each </a:t>
            </a:r>
            <a:r>
              <a:rPr lang="en-US" sz="2400" spc="-5" dirty="0">
                <a:latin typeface="Times New Roman" panose="02020603050405020304" pitchFamily="18" charset="0"/>
                <a:cs typeface="Times New Roman" panose="02020603050405020304" pitchFamily="18" charset="0"/>
              </a:rPr>
              <a:t>vehicle </a:t>
            </a:r>
            <a:r>
              <a:rPr lang="en-US" sz="2400" dirty="0">
                <a:latin typeface="Times New Roman" panose="02020603050405020304" pitchFamily="18" charset="0"/>
                <a:cs typeface="Times New Roman" panose="02020603050405020304" pitchFamily="18" charset="0"/>
              </a:rPr>
              <a:t>is </a:t>
            </a:r>
            <a:r>
              <a:rPr lang="en-US" sz="2400" spc="-5" dirty="0">
                <a:latin typeface="Times New Roman" panose="02020603050405020304" pitchFamily="18" charset="0"/>
                <a:cs typeface="Times New Roman" panose="02020603050405020304" pitchFamily="18" charset="0"/>
              </a:rPr>
              <a:t>occupying </a:t>
            </a:r>
            <a:r>
              <a:rPr lang="en-US" sz="2400" dirty="0">
                <a:latin typeface="Times New Roman" panose="02020603050405020304" pitchFamily="18" charset="0"/>
                <a:cs typeface="Times New Roman" panose="02020603050405020304" pitchFamily="18" charset="0"/>
              </a:rPr>
              <a:t>a </a:t>
            </a:r>
            <a:r>
              <a:rPr lang="en-US" sz="2400" spc="-5" dirty="0">
                <a:latin typeface="Times New Roman" panose="02020603050405020304" pitchFamily="18" charset="0"/>
                <a:cs typeface="Times New Roman" panose="02020603050405020304" pitchFamily="18" charset="0"/>
              </a:rPr>
              <a:t>section of </a:t>
            </a:r>
            <a:r>
              <a:rPr lang="en-US" sz="2400" dirty="0">
                <a:latin typeface="Times New Roman" panose="02020603050405020304" pitchFamily="18" charset="0"/>
                <a:cs typeface="Times New Roman" panose="02020603050405020304" pitchFamily="18" charset="0"/>
              </a:rPr>
              <a:t>the </a:t>
            </a:r>
            <a:r>
              <a:rPr lang="en-US" sz="2400" spc="-10" dirty="0">
                <a:latin typeface="Times New Roman" panose="02020603050405020304" pitchFamily="18" charset="0"/>
                <a:cs typeface="Times New Roman" panose="02020603050405020304" pitchFamily="18" charset="0"/>
              </a:rPr>
              <a:t>street, </a:t>
            </a:r>
            <a:r>
              <a:rPr lang="en-US" sz="2400" dirty="0">
                <a:latin typeface="Times New Roman" panose="02020603050405020304" pitchFamily="18" charset="0"/>
                <a:cs typeface="Times New Roman" panose="02020603050405020304" pitchFamily="18" charset="0"/>
              </a:rPr>
              <a:t>and  </a:t>
            </a:r>
            <a:r>
              <a:rPr lang="en-US" sz="2400" spc="-5" dirty="0">
                <a:latin typeface="Times New Roman" panose="02020603050405020304" pitchFamily="18" charset="0"/>
                <a:cs typeface="Times New Roman" panose="02020603050405020304" pitchFamily="18" charset="0"/>
              </a:rPr>
              <a:t>waiting </a:t>
            </a:r>
            <a:r>
              <a:rPr lang="en-US" sz="2400" spc="-10" dirty="0">
                <a:latin typeface="Times New Roman" panose="02020603050405020304" pitchFamily="18" charset="0"/>
                <a:cs typeface="Times New Roman" panose="02020603050405020304" pitchFamily="18" charset="0"/>
              </a:rPr>
              <a:t>to </a:t>
            </a:r>
            <a:r>
              <a:rPr lang="en-US" sz="2400" spc="-15" dirty="0">
                <a:latin typeface="Times New Roman" panose="02020603050405020304" pitchFamily="18" charset="0"/>
                <a:cs typeface="Times New Roman" panose="02020603050405020304" pitchFamily="18" charset="0"/>
              </a:rPr>
              <a:t>move </a:t>
            </a:r>
            <a:r>
              <a:rPr lang="en-US" sz="2400" spc="-5" dirty="0">
                <a:latin typeface="Times New Roman" panose="02020603050405020304" pitchFamily="18" charset="0"/>
                <a:cs typeface="Times New Roman" panose="02020603050405020304" pitchFamily="18" charset="0"/>
              </a:rPr>
              <a:t>on </a:t>
            </a:r>
            <a:r>
              <a:rPr lang="en-US" sz="2400" spc="-15" dirty="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the </a:t>
            </a:r>
            <a:r>
              <a:rPr lang="en-US" sz="2400" spc="-10" dirty="0">
                <a:latin typeface="Times New Roman" panose="02020603050405020304" pitchFamily="18" charset="0"/>
                <a:cs typeface="Times New Roman" panose="02020603050405020304" pitchFamily="18" charset="0"/>
              </a:rPr>
              <a:t>next </a:t>
            </a:r>
            <a:r>
              <a:rPr lang="en-US" sz="2400" spc="-5" dirty="0">
                <a:latin typeface="Times New Roman" panose="02020603050405020304" pitchFamily="18" charset="0"/>
                <a:cs typeface="Times New Roman" panose="02020603050405020304" pitchFamily="18" charset="0"/>
              </a:rPr>
              <a:t>section of </a:t>
            </a:r>
            <a:r>
              <a:rPr lang="en-US" sz="2400" dirty="0">
                <a:latin typeface="Times New Roman" panose="02020603050405020304" pitchFamily="18" charset="0"/>
                <a:cs typeface="Times New Roman" panose="02020603050405020304" pitchFamily="18" charset="0"/>
              </a:rPr>
              <a:t>the</a:t>
            </a:r>
            <a:r>
              <a:rPr lang="en-US" sz="2400" spc="3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street.</a:t>
            </a:r>
            <a:endParaRPr lang="en-US" sz="2400" dirty="0">
              <a:latin typeface="Times New Roman" panose="02020603050405020304" pitchFamily="18" charset="0"/>
              <a:cs typeface="Times New Roman" panose="02020603050405020304" pitchFamily="18" charset="0"/>
            </a:endParaRPr>
          </a:p>
          <a:p>
            <a:pPr marL="241300" indent="-229235">
              <a:lnSpc>
                <a:spcPct val="100000"/>
              </a:lnSpc>
              <a:spcBef>
                <a:spcPts val="275"/>
              </a:spcBef>
              <a:buFont typeface="Arial"/>
              <a:buChar char="•"/>
              <a:tabLst>
                <a:tab pos="241300" algn="l"/>
                <a:tab pos="241935" algn="l"/>
              </a:tabLst>
            </a:pPr>
            <a:r>
              <a:rPr lang="en-US" sz="2400" b="1" spc="-10" dirty="0">
                <a:latin typeface="Times New Roman" panose="02020603050405020304" pitchFamily="18" charset="0"/>
                <a:cs typeface="Times New Roman" panose="02020603050405020304" pitchFamily="18" charset="0"/>
              </a:rPr>
              <a:t>No-preemptive </a:t>
            </a:r>
            <a:r>
              <a:rPr lang="en-US" sz="2400" b="1" spc="-5" dirty="0">
                <a:latin typeface="Times New Roman" panose="02020603050405020304" pitchFamily="18" charset="0"/>
                <a:cs typeface="Times New Roman" panose="02020603050405020304" pitchFamily="18" charset="0"/>
              </a:rPr>
              <a:t>condition </a:t>
            </a:r>
            <a:r>
              <a:rPr lang="en-US" sz="2400" b="1" dirty="0">
                <a:latin typeface="Times New Roman" panose="02020603050405020304" pitchFamily="18" charset="0"/>
                <a:cs typeface="Times New Roman" panose="02020603050405020304" pitchFamily="18" charset="0"/>
              </a:rPr>
              <a:t>applies</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since </a:t>
            </a:r>
            <a:r>
              <a:rPr lang="en-US" sz="2400" dirty="0">
                <a:latin typeface="Times New Roman" panose="02020603050405020304" pitchFamily="18" charset="0"/>
                <a:cs typeface="Times New Roman" panose="02020603050405020304" pitchFamily="18" charset="0"/>
              </a:rPr>
              <a:t>a </a:t>
            </a:r>
            <a:r>
              <a:rPr lang="en-US" sz="2400" spc="-5" dirty="0">
                <a:latin typeface="Times New Roman" panose="02020603050405020304" pitchFamily="18" charset="0"/>
                <a:cs typeface="Times New Roman" panose="02020603050405020304" pitchFamily="18" charset="0"/>
              </a:rPr>
              <a:t>section of </a:t>
            </a:r>
            <a:r>
              <a:rPr lang="en-US" sz="2400" dirty="0">
                <a:latin typeface="Times New Roman" panose="02020603050405020304" pitchFamily="18" charset="0"/>
                <a:cs typeface="Times New Roman" panose="02020603050405020304" pitchFamily="18" charset="0"/>
              </a:rPr>
              <a:t>the </a:t>
            </a:r>
            <a:r>
              <a:rPr lang="en-US" sz="2400" spc="-15" dirty="0">
                <a:latin typeface="Times New Roman" panose="02020603050405020304" pitchFamily="18" charset="0"/>
                <a:cs typeface="Times New Roman" panose="02020603050405020304" pitchFamily="18" charset="0"/>
              </a:rPr>
              <a:t>street </a:t>
            </a:r>
            <a:r>
              <a:rPr lang="en-US" sz="2400" spc="-5" dirty="0">
                <a:latin typeface="Times New Roman" panose="02020603050405020304" pitchFamily="18" charset="0"/>
                <a:cs typeface="Times New Roman" panose="02020603050405020304" pitchFamily="18" charset="0"/>
              </a:rPr>
              <a:t>that </a:t>
            </a:r>
            <a:r>
              <a:rPr lang="en-US" sz="2400" dirty="0">
                <a:latin typeface="Times New Roman" panose="02020603050405020304" pitchFamily="18" charset="0"/>
                <a:cs typeface="Times New Roman" panose="02020603050405020304" pitchFamily="18" charset="0"/>
              </a:rPr>
              <a:t>is </a:t>
            </a:r>
            <a:r>
              <a:rPr lang="en-US" sz="2400" spc="-5" dirty="0">
                <a:latin typeface="Times New Roman" panose="02020603050405020304" pitchFamily="18" charset="0"/>
                <a:cs typeface="Times New Roman" panose="02020603050405020304" pitchFamily="18" charset="0"/>
              </a:rPr>
              <a:t>occupied by </a:t>
            </a:r>
            <a:r>
              <a:rPr lang="en-US" sz="2400" dirty="0">
                <a:latin typeface="Times New Roman" panose="02020603050405020304" pitchFamily="18" charset="0"/>
                <a:cs typeface="Times New Roman" panose="02020603050405020304" pitchFamily="18" charset="0"/>
              </a:rPr>
              <a:t>a </a:t>
            </a:r>
            <a:r>
              <a:rPr lang="en-US" sz="2400" spc="-5" dirty="0">
                <a:latin typeface="Times New Roman" panose="02020603050405020304" pitchFamily="18" charset="0"/>
                <a:cs typeface="Times New Roman" panose="02020603050405020304" pitchFamily="18" charset="0"/>
              </a:rPr>
              <a:t>vehicle </a:t>
            </a:r>
            <a:r>
              <a:rPr lang="en-US" sz="2400" dirty="0">
                <a:latin typeface="Times New Roman" panose="02020603050405020304" pitchFamily="18" charset="0"/>
                <a:cs typeface="Times New Roman" panose="02020603050405020304" pitchFamily="18" charset="0"/>
              </a:rPr>
              <a:t>cannot be </a:t>
            </a:r>
            <a:r>
              <a:rPr lang="en-US" sz="2400" spc="-20" dirty="0">
                <a:latin typeface="Times New Roman" panose="02020603050405020304" pitchFamily="18" charset="0"/>
                <a:cs typeface="Times New Roman" panose="02020603050405020304" pitchFamily="18" charset="0"/>
              </a:rPr>
              <a:t>taken away </a:t>
            </a:r>
            <a:r>
              <a:rPr lang="en-US" sz="2400" spc="-15" dirty="0">
                <a:latin typeface="Times New Roman" panose="02020603050405020304" pitchFamily="18" charset="0"/>
                <a:cs typeface="Times New Roman" panose="02020603050405020304" pitchFamily="18" charset="0"/>
              </a:rPr>
              <a:t>from</a:t>
            </a:r>
            <a:r>
              <a:rPr lang="en-US" sz="2400" spc="-4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a:t>
            </a:r>
          </a:p>
          <a:p>
            <a:pPr marL="241300" marR="121920" indent="-229235">
              <a:lnSpc>
                <a:spcPct val="100000"/>
              </a:lnSpc>
              <a:spcBef>
                <a:spcPts val="994"/>
              </a:spcBef>
              <a:buFont typeface="Arial"/>
              <a:buChar char="•"/>
              <a:tabLst>
                <a:tab pos="241300" algn="l"/>
                <a:tab pos="241935" algn="l"/>
              </a:tabLst>
            </a:pPr>
            <a:r>
              <a:rPr lang="en-US" sz="2400" b="1" spc="-10" dirty="0">
                <a:latin typeface="Times New Roman" panose="02020603050405020304" pitchFamily="18" charset="0"/>
                <a:cs typeface="Times New Roman" panose="02020603050405020304" pitchFamily="18" charset="0"/>
              </a:rPr>
              <a:t>Circular wait </a:t>
            </a:r>
            <a:r>
              <a:rPr lang="en-US" sz="2400" b="1" dirty="0">
                <a:latin typeface="Times New Roman" panose="02020603050405020304" pitchFamily="18" charset="0"/>
                <a:cs typeface="Times New Roman" panose="02020603050405020304" pitchFamily="18" charset="0"/>
              </a:rPr>
              <a:t>condition applies</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since </a:t>
            </a:r>
            <a:r>
              <a:rPr lang="en-US" sz="2400" dirty="0">
                <a:latin typeface="Times New Roman" panose="02020603050405020304" pitchFamily="18" charset="0"/>
                <a:cs typeface="Times New Roman" panose="02020603050405020304" pitchFamily="18" charset="0"/>
              </a:rPr>
              <a:t>each </a:t>
            </a:r>
            <a:r>
              <a:rPr lang="en-US" sz="2400" spc="-5" dirty="0">
                <a:latin typeface="Times New Roman" panose="02020603050405020304" pitchFamily="18" charset="0"/>
                <a:cs typeface="Times New Roman" panose="02020603050405020304" pitchFamily="18" charset="0"/>
              </a:rPr>
              <a:t>vehicle </a:t>
            </a:r>
            <a:r>
              <a:rPr lang="en-US" sz="2400" dirty="0">
                <a:latin typeface="Times New Roman" panose="02020603050405020304" pitchFamily="18" charset="0"/>
                <a:cs typeface="Times New Roman" panose="02020603050405020304" pitchFamily="18" charset="0"/>
              </a:rPr>
              <a:t>is </a:t>
            </a:r>
            <a:r>
              <a:rPr lang="en-US" sz="2400" spc="-5" dirty="0">
                <a:latin typeface="Times New Roman" panose="02020603050405020304" pitchFamily="18" charset="0"/>
                <a:cs typeface="Times New Roman" panose="02020603050405020304" pitchFamily="18" charset="0"/>
              </a:rPr>
              <a:t>waiting on </a:t>
            </a:r>
            <a:r>
              <a:rPr lang="en-US" sz="2400" dirty="0">
                <a:latin typeface="Times New Roman" panose="02020603050405020304" pitchFamily="18" charset="0"/>
                <a:cs typeface="Times New Roman" panose="02020603050405020304" pitchFamily="18" charset="0"/>
              </a:rPr>
              <a:t>the </a:t>
            </a:r>
            <a:r>
              <a:rPr lang="en-US" sz="2400" spc="-10" dirty="0">
                <a:latin typeface="Times New Roman" panose="02020603050405020304" pitchFamily="18" charset="0"/>
                <a:cs typeface="Times New Roman" panose="02020603050405020304" pitchFamily="18" charset="0"/>
              </a:rPr>
              <a:t>next </a:t>
            </a:r>
            <a:r>
              <a:rPr lang="en-US" sz="2400" spc="-5" dirty="0">
                <a:latin typeface="Times New Roman" panose="02020603050405020304" pitchFamily="18" charset="0"/>
                <a:cs typeface="Times New Roman" panose="02020603050405020304" pitchFamily="18" charset="0"/>
              </a:rPr>
              <a:t>vehicle </a:t>
            </a:r>
            <a:r>
              <a:rPr lang="en-US" sz="2400" spc="-15" dirty="0">
                <a:latin typeface="Times New Roman" panose="02020603050405020304" pitchFamily="18" charset="0"/>
                <a:cs typeface="Times New Roman" panose="02020603050405020304" pitchFamily="18" charset="0"/>
              </a:rPr>
              <a:t>to </a:t>
            </a:r>
            <a:r>
              <a:rPr lang="en-US" sz="2400" spc="-10" dirty="0">
                <a:latin typeface="Times New Roman" panose="02020603050405020304" pitchFamily="18" charset="0"/>
                <a:cs typeface="Times New Roman" panose="02020603050405020304" pitchFamily="18" charset="0"/>
              </a:rPr>
              <a:t>move. That </a:t>
            </a:r>
            <a:r>
              <a:rPr lang="en-US" sz="2400" dirty="0">
                <a:latin typeface="Times New Roman" panose="02020603050405020304" pitchFamily="18" charset="0"/>
                <a:cs typeface="Times New Roman" panose="02020603050405020304" pitchFamily="18" charset="0"/>
              </a:rPr>
              <a:t>is,  each </a:t>
            </a:r>
            <a:r>
              <a:rPr lang="en-US" sz="2400" spc="-5" dirty="0">
                <a:latin typeface="Times New Roman" panose="02020603050405020304" pitchFamily="18" charset="0"/>
                <a:cs typeface="Times New Roman" panose="02020603050405020304" pitchFamily="18" charset="0"/>
              </a:rPr>
              <a:t>vehicle </a:t>
            </a:r>
            <a:r>
              <a:rPr lang="en-US" sz="2400" dirty="0">
                <a:latin typeface="Times New Roman" panose="02020603050405020304" pitchFamily="18" charset="0"/>
                <a:cs typeface="Times New Roman" panose="02020603050405020304" pitchFamily="18" charset="0"/>
              </a:rPr>
              <a:t>in the </a:t>
            </a:r>
            <a:r>
              <a:rPr lang="en-US" sz="2400" spc="-15" dirty="0">
                <a:latin typeface="Times New Roman" panose="02020603050405020304" pitchFamily="18" charset="0"/>
                <a:cs typeface="Times New Roman" panose="02020603050405020304" pitchFamily="18" charset="0"/>
              </a:rPr>
              <a:t>traffic </a:t>
            </a:r>
            <a:r>
              <a:rPr lang="en-US" sz="2400" dirty="0">
                <a:latin typeface="Times New Roman" panose="02020603050405020304" pitchFamily="18" charset="0"/>
                <a:cs typeface="Times New Roman" panose="02020603050405020304" pitchFamily="18" charset="0"/>
              </a:rPr>
              <a:t>is </a:t>
            </a:r>
            <a:r>
              <a:rPr lang="en-US" sz="2400" spc="-5" dirty="0">
                <a:latin typeface="Times New Roman" panose="02020603050405020304" pitchFamily="18" charset="0"/>
                <a:cs typeface="Times New Roman" panose="02020603050405020304" pitchFamily="18" charset="0"/>
              </a:rPr>
              <a:t>waiting </a:t>
            </a:r>
            <a:r>
              <a:rPr lang="en-US" sz="2400" spc="-15" dirty="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a </a:t>
            </a:r>
            <a:r>
              <a:rPr lang="en-US" sz="2400" spc="-5" dirty="0">
                <a:latin typeface="Times New Roman" panose="02020603050405020304" pitchFamily="18" charset="0"/>
                <a:cs typeface="Times New Roman" panose="02020603050405020304" pitchFamily="18" charset="0"/>
              </a:rPr>
              <a:t>section of </a:t>
            </a:r>
            <a:r>
              <a:rPr lang="en-US" sz="2400" spc="-15" dirty="0">
                <a:latin typeface="Times New Roman" panose="02020603050405020304" pitchFamily="18" charset="0"/>
                <a:cs typeface="Times New Roman" panose="02020603050405020304" pitchFamily="18" charset="0"/>
              </a:rPr>
              <a:t>street </a:t>
            </a:r>
            <a:r>
              <a:rPr lang="en-US" sz="2400" spc="-5" dirty="0">
                <a:latin typeface="Times New Roman" panose="02020603050405020304" pitchFamily="18" charset="0"/>
                <a:cs typeface="Times New Roman" panose="02020603050405020304" pitchFamily="18" charset="0"/>
              </a:rPr>
              <a:t>held by </a:t>
            </a:r>
            <a:r>
              <a:rPr lang="en-US" sz="2400" dirty="0">
                <a:latin typeface="Times New Roman" panose="02020603050405020304" pitchFamily="18" charset="0"/>
                <a:cs typeface="Times New Roman" panose="02020603050405020304" pitchFamily="18" charset="0"/>
              </a:rPr>
              <a:t>the </a:t>
            </a:r>
            <a:r>
              <a:rPr lang="en-US" sz="2400" spc="-10" dirty="0">
                <a:latin typeface="Times New Roman" panose="02020603050405020304" pitchFamily="18" charset="0"/>
                <a:cs typeface="Times New Roman" panose="02020603050405020304" pitchFamily="18" charset="0"/>
              </a:rPr>
              <a:t>next </a:t>
            </a:r>
            <a:r>
              <a:rPr lang="en-US" sz="2400" spc="-5" dirty="0">
                <a:latin typeface="Times New Roman" panose="02020603050405020304" pitchFamily="18" charset="0"/>
                <a:cs typeface="Times New Roman" panose="02020603050405020304" pitchFamily="18" charset="0"/>
              </a:rPr>
              <a:t>vehicle </a:t>
            </a:r>
            <a:r>
              <a:rPr lang="en-US" sz="2400" dirty="0">
                <a:latin typeface="Times New Roman" panose="02020603050405020304" pitchFamily="18" charset="0"/>
                <a:cs typeface="Times New Roman" panose="02020603050405020304" pitchFamily="18" charset="0"/>
              </a:rPr>
              <a:t>in the</a:t>
            </a:r>
            <a:r>
              <a:rPr lang="en-US" sz="2400" spc="150" dirty="0">
                <a:latin typeface="Times New Roman" panose="02020603050405020304" pitchFamily="18" charset="0"/>
                <a:cs typeface="Times New Roman" panose="02020603050405020304" pitchFamily="18" charset="0"/>
              </a:rPr>
              <a:t> </a:t>
            </a:r>
            <a:r>
              <a:rPr lang="en-US" sz="2400" spc="-15" dirty="0">
                <a:latin typeface="Times New Roman" panose="02020603050405020304" pitchFamily="18" charset="0"/>
                <a:cs typeface="Times New Roman" panose="02020603050405020304" pitchFamily="18" charset="0"/>
              </a:rPr>
              <a:t>traffic.</a:t>
            </a:r>
            <a:endParaRPr lang="en-US" sz="2400" dirty="0">
              <a:latin typeface="Times New Roman" panose="02020603050405020304" pitchFamily="18" charset="0"/>
              <a:cs typeface="Times New Roman" panose="02020603050405020304" pitchFamily="18" charset="0"/>
            </a:endParaRPr>
          </a:p>
          <a:p>
            <a:pPr>
              <a:lnSpc>
                <a:spcPct val="10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7418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057F-33A5-49CE-963B-C491AE7B055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BCA16BB-43AF-4AB4-9CAC-A6512E056D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1361" y="1752291"/>
            <a:ext cx="6789278" cy="4740584"/>
          </a:xfrm>
          <a:prstGeom prst="rect">
            <a:avLst/>
          </a:prstGeom>
        </p:spPr>
      </p:pic>
    </p:spTree>
    <p:extLst>
      <p:ext uri="{BB962C8B-B14F-4D97-AF65-F5344CB8AC3E}">
        <p14:creationId xmlns:p14="http://schemas.microsoft.com/office/powerpoint/2010/main" val="35498890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5386705" cy="697230"/>
          </a:xfrm>
          <a:prstGeom prst="rect">
            <a:avLst/>
          </a:prstGeom>
        </p:spPr>
        <p:txBody>
          <a:bodyPr vert="horz" wrap="square" lIns="0" tIns="13335" rIns="0" bIns="0" rtlCol="0">
            <a:spAutoFit/>
          </a:bodyPr>
          <a:lstStyle/>
          <a:p>
            <a:pPr marL="12700">
              <a:lnSpc>
                <a:spcPct val="100000"/>
              </a:lnSpc>
              <a:spcBef>
                <a:spcPts val="105"/>
              </a:spcBef>
            </a:pPr>
            <a:r>
              <a:rPr sz="4400" b="1" spc="-260" dirty="0"/>
              <a:t>Deadlock</a:t>
            </a:r>
            <a:r>
              <a:rPr sz="4400" b="1" spc="-220" dirty="0"/>
              <a:t> </a:t>
            </a:r>
            <a:r>
              <a:rPr sz="4400" b="1" spc="-190" dirty="0"/>
              <a:t>Management:</a:t>
            </a:r>
            <a:endParaRPr sz="4400" b="1"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102</a:t>
            </a:fld>
            <a:endParaRPr dirty="0"/>
          </a:p>
        </p:txBody>
      </p:sp>
      <p:sp>
        <p:nvSpPr>
          <p:cNvPr id="3" name="object 3"/>
          <p:cNvSpPr txBox="1"/>
          <p:nvPr/>
        </p:nvSpPr>
        <p:spPr>
          <a:xfrm>
            <a:off x="916938" y="1771871"/>
            <a:ext cx="5864861" cy="1834477"/>
          </a:xfrm>
          <a:prstGeom prst="rect">
            <a:avLst/>
          </a:prstGeom>
        </p:spPr>
        <p:txBody>
          <a:bodyPr vert="horz" wrap="square" lIns="0" tIns="33655" rIns="0" bIns="0" rtlCol="0">
            <a:spAutoFit/>
          </a:bodyPr>
          <a:lstStyle/>
          <a:p>
            <a:pPr marL="241300" indent="-229235">
              <a:lnSpc>
                <a:spcPct val="100000"/>
              </a:lnSpc>
              <a:spcBef>
                <a:spcPts val="265"/>
              </a:spcBef>
              <a:buFont typeface="Arial"/>
              <a:buChar char="•"/>
              <a:tabLst>
                <a:tab pos="241935" algn="l"/>
              </a:tabLst>
            </a:pPr>
            <a:r>
              <a:rPr sz="2800" spc="-10" dirty="0">
                <a:latin typeface="Carlito"/>
                <a:cs typeface="Carlito"/>
              </a:rPr>
              <a:t>Deadlock handling </a:t>
            </a:r>
            <a:r>
              <a:rPr sz="2800" spc="-20" dirty="0">
                <a:latin typeface="Carlito"/>
                <a:cs typeface="Carlito"/>
              </a:rPr>
              <a:t>strategies</a:t>
            </a:r>
            <a:r>
              <a:rPr sz="2800" spc="60" dirty="0">
                <a:latin typeface="Carlito"/>
                <a:cs typeface="Carlito"/>
              </a:rPr>
              <a:t> </a:t>
            </a:r>
            <a:r>
              <a:rPr sz="2800" spc="-5" dirty="0">
                <a:latin typeface="Carlito"/>
                <a:cs typeface="Carlito"/>
              </a:rPr>
              <a:t>:</a:t>
            </a:r>
            <a:endParaRPr sz="2800" dirty="0">
              <a:latin typeface="Carlito"/>
              <a:cs typeface="Carlito"/>
            </a:endParaRPr>
          </a:p>
          <a:p>
            <a:pPr marL="698500" lvl="1" indent="-229235">
              <a:lnSpc>
                <a:spcPct val="100000"/>
              </a:lnSpc>
              <a:spcBef>
                <a:spcPts val="170"/>
              </a:spcBef>
              <a:buFont typeface="Arial"/>
              <a:buChar char="•"/>
              <a:tabLst>
                <a:tab pos="699135" algn="l"/>
              </a:tabLst>
            </a:pPr>
            <a:r>
              <a:rPr sz="2800" spc="-10" dirty="0">
                <a:latin typeface="Carlito"/>
                <a:cs typeface="Carlito"/>
              </a:rPr>
              <a:t>Deadlock detection </a:t>
            </a:r>
            <a:r>
              <a:rPr sz="2800" spc="-5" dirty="0">
                <a:latin typeface="Carlito"/>
                <a:cs typeface="Carlito"/>
              </a:rPr>
              <a:t>and</a:t>
            </a:r>
            <a:r>
              <a:rPr sz="2800" spc="30" dirty="0">
                <a:latin typeface="Carlito"/>
                <a:cs typeface="Carlito"/>
              </a:rPr>
              <a:t> </a:t>
            </a:r>
            <a:r>
              <a:rPr sz="2800" spc="-20" dirty="0">
                <a:latin typeface="Carlito"/>
                <a:cs typeface="Carlito"/>
              </a:rPr>
              <a:t>recovery</a:t>
            </a:r>
            <a:r>
              <a:rPr lang="en-US" sz="2800" spc="-20" dirty="0">
                <a:latin typeface="Carlito"/>
                <a:cs typeface="Carlito"/>
              </a:rPr>
              <a:t>.</a:t>
            </a:r>
            <a:endParaRPr sz="2800" dirty="0">
              <a:latin typeface="Carlito"/>
              <a:cs typeface="Carlito"/>
            </a:endParaRPr>
          </a:p>
          <a:p>
            <a:pPr marL="698500" lvl="1" indent="-229235">
              <a:lnSpc>
                <a:spcPct val="100000"/>
              </a:lnSpc>
              <a:spcBef>
                <a:spcPts val="170"/>
              </a:spcBef>
              <a:buFont typeface="Arial"/>
              <a:buChar char="•"/>
              <a:tabLst>
                <a:tab pos="699135" algn="l"/>
              </a:tabLst>
            </a:pPr>
            <a:r>
              <a:rPr sz="2800" spc="-10" dirty="0">
                <a:latin typeface="Carlito"/>
                <a:cs typeface="Carlito"/>
              </a:rPr>
              <a:t>Deadlock</a:t>
            </a:r>
            <a:r>
              <a:rPr sz="2800" spc="10" dirty="0">
                <a:latin typeface="Carlito"/>
                <a:cs typeface="Carlito"/>
              </a:rPr>
              <a:t> </a:t>
            </a:r>
            <a:r>
              <a:rPr lang="en-US" sz="2800" spc="-15" dirty="0">
                <a:latin typeface="Carlito"/>
                <a:cs typeface="Carlito"/>
              </a:rPr>
              <a:t>A</a:t>
            </a:r>
            <a:r>
              <a:rPr sz="2800" spc="-15" dirty="0">
                <a:latin typeface="Carlito"/>
                <a:cs typeface="Carlito"/>
              </a:rPr>
              <a:t>voidance</a:t>
            </a:r>
            <a:r>
              <a:rPr lang="en-US" sz="2800" spc="-15" dirty="0">
                <a:latin typeface="Carlito"/>
                <a:cs typeface="Carlito"/>
              </a:rPr>
              <a:t>.</a:t>
            </a:r>
            <a:endParaRPr sz="2800" dirty="0">
              <a:latin typeface="Carlito"/>
              <a:cs typeface="Carlito"/>
            </a:endParaRPr>
          </a:p>
          <a:p>
            <a:pPr marL="698500" lvl="1" indent="-229235">
              <a:lnSpc>
                <a:spcPct val="100000"/>
              </a:lnSpc>
              <a:spcBef>
                <a:spcPts val="155"/>
              </a:spcBef>
              <a:buFont typeface="Arial"/>
              <a:buChar char="•"/>
              <a:tabLst>
                <a:tab pos="699135" algn="l"/>
              </a:tabLst>
            </a:pPr>
            <a:r>
              <a:rPr sz="2800" spc="-10" dirty="0">
                <a:latin typeface="Carlito"/>
                <a:cs typeface="Carlito"/>
              </a:rPr>
              <a:t>Deadlock</a:t>
            </a:r>
            <a:r>
              <a:rPr sz="2800" spc="10" dirty="0">
                <a:latin typeface="Carlito"/>
                <a:cs typeface="Carlito"/>
              </a:rPr>
              <a:t> </a:t>
            </a:r>
            <a:r>
              <a:rPr lang="en-US" sz="2800" spc="-15" dirty="0">
                <a:latin typeface="Carlito"/>
                <a:cs typeface="Carlito"/>
              </a:rPr>
              <a:t>P</a:t>
            </a:r>
            <a:r>
              <a:rPr sz="2800" spc="-15" dirty="0">
                <a:latin typeface="Carlito"/>
                <a:cs typeface="Carlito"/>
              </a:rPr>
              <a:t>revention.</a:t>
            </a:r>
            <a:endParaRPr sz="2800" dirty="0">
              <a:latin typeface="Carlito"/>
              <a:cs typeface="Carlito"/>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4491990" cy="697230"/>
          </a:xfrm>
          <a:prstGeom prst="rect">
            <a:avLst/>
          </a:prstGeom>
        </p:spPr>
        <p:txBody>
          <a:bodyPr vert="horz" wrap="square" lIns="0" tIns="13335" rIns="0" bIns="0" rtlCol="0">
            <a:spAutoFit/>
          </a:bodyPr>
          <a:lstStyle/>
          <a:p>
            <a:pPr marL="12700">
              <a:lnSpc>
                <a:spcPct val="100000"/>
              </a:lnSpc>
              <a:spcBef>
                <a:spcPts val="105"/>
              </a:spcBef>
            </a:pPr>
            <a:r>
              <a:rPr sz="4400" b="1" spc="-290" dirty="0"/>
              <a:t>Deadlock</a:t>
            </a:r>
            <a:r>
              <a:rPr sz="4400" b="1" spc="-340" dirty="0"/>
              <a:t> </a:t>
            </a:r>
            <a:r>
              <a:rPr sz="4400" b="1" spc="-170" dirty="0"/>
              <a:t>Detection:</a:t>
            </a:r>
            <a:endParaRPr sz="4400" b="1" dirty="0"/>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103</a:t>
            </a:fld>
            <a:endParaRPr dirty="0"/>
          </a:p>
        </p:txBody>
      </p:sp>
      <p:sp>
        <p:nvSpPr>
          <p:cNvPr id="3" name="object 3"/>
          <p:cNvSpPr txBox="1"/>
          <p:nvPr/>
        </p:nvSpPr>
        <p:spPr>
          <a:xfrm>
            <a:off x="916939" y="1756917"/>
            <a:ext cx="10332085" cy="2827056"/>
          </a:xfrm>
          <a:prstGeom prst="rect">
            <a:avLst/>
          </a:prstGeom>
        </p:spPr>
        <p:txBody>
          <a:bodyPr vert="horz" wrap="square" lIns="0" tIns="112395" rIns="0" bIns="0" rtlCol="0">
            <a:spAutoFit/>
          </a:bodyPr>
          <a:lstStyle/>
          <a:p>
            <a:pPr marL="241300" marR="240665" indent="-229235">
              <a:spcBef>
                <a:spcPts val="885"/>
              </a:spcBef>
              <a:buFont typeface="Arial"/>
              <a:buChar char="•"/>
              <a:tabLst>
                <a:tab pos="241300" algn="l"/>
                <a:tab pos="241935" algn="l"/>
              </a:tabLst>
            </a:pPr>
            <a:r>
              <a:rPr sz="2800" spc="-5" dirty="0">
                <a:latin typeface="Times New Roman" panose="02020603050405020304" pitchFamily="18" charset="0"/>
                <a:cs typeface="Times New Roman" panose="02020603050405020304" pitchFamily="18" charset="0"/>
              </a:rPr>
              <a:t>In </a:t>
            </a:r>
            <a:r>
              <a:rPr sz="2800" spc="-10" dirty="0">
                <a:latin typeface="Times New Roman" panose="02020603050405020304" pitchFamily="18" charset="0"/>
                <a:cs typeface="Times New Roman" panose="02020603050405020304" pitchFamily="18" charset="0"/>
              </a:rPr>
              <a:t>order </a:t>
            </a:r>
            <a:r>
              <a:rPr sz="2800" spc="-20" dirty="0">
                <a:latin typeface="Times New Roman" panose="02020603050405020304" pitchFamily="18" charset="0"/>
                <a:cs typeface="Times New Roman" panose="02020603050405020304" pitchFamily="18" charset="0"/>
              </a:rPr>
              <a:t>to get </a:t>
            </a:r>
            <a:r>
              <a:rPr sz="2800" spc="-5" dirty="0">
                <a:latin typeface="Times New Roman" panose="02020603050405020304" pitchFamily="18" charset="0"/>
                <a:cs typeface="Times New Roman" panose="02020603050405020304" pitchFamily="18" charset="0"/>
              </a:rPr>
              <a:t>rid of </a:t>
            </a:r>
            <a:r>
              <a:rPr sz="2800" spc="-10" dirty="0">
                <a:latin typeface="Times New Roman" panose="02020603050405020304" pitchFamily="18" charset="0"/>
                <a:cs typeface="Times New Roman" panose="02020603050405020304" pitchFamily="18" charset="0"/>
              </a:rPr>
              <a:t>deadlocks, The </a:t>
            </a:r>
            <a:r>
              <a:rPr sz="2800" spc="-5" dirty="0">
                <a:latin typeface="Times New Roman" panose="02020603050405020304" pitchFamily="18" charset="0"/>
                <a:cs typeface="Times New Roman" panose="02020603050405020304" pitchFamily="18" charset="0"/>
              </a:rPr>
              <a:t>OS </a:t>
            </a:r>
            <a:r>
              <a:rPr sz="2800" spc="-10" dirty="0">
                <a:latin typeface="Times New Roman" panose="02020603050405020304" pitchFamily="18" charset="0"/>
                <a:cs typeface="Times New Roman" panose="02020603050405020304" pitchFamily="18" charset="0"/>
              </a:rPr>
              <a:t>periodically checks </a:t>
            </a:r>
            <a:r>
              <a:rPr sz="2800" spc="-5" dirty="0">
                <a:latin typeface="Times New Roman" panose="02020603050405020304" pitchFamily="18" charset="0"/>
                <a:cs typeface="Times New Roman" panose="02020603050405020304" pitchFamily="18" charset="0"/>
              </a:rPr>
              <a:t>the </a:t>
            </a:r>
            <a:r>
              <a:rPr sz="2800" spc="-20" dirty="0">
                <a:latin typeface="Times New Roman" panose="02020603050405020304" pitchFamily="18" charset="0"/>
                <a:cs typeface="Times New Roman" panose="02020603050405020304" pitchFamily="18" charset="0"/>
              </a:rPr>
              <a:t>system for </a:t>
            </a:r>
            <a:r>
              <a:rPr sz="2800" spc="-15" dirty="0">
                <a:latin typeface="Times New Roman" panose="02020603050405020304" pitchFamily="18" charset="0"/>
                <a:cs typeface="Times New Roman" panose="02020603050405020304" pitchFamily="18" charset="0"/>
              </a:rPr>
              <a:t>any </a:t>
            </a:r>
            <a:r>
              <a:rPr sz="2800" spc="-10" dirty="0">
                <a:latin typeface="Times New Roman" panose="02020603050405020304" pitchFamily="18" charset="0"/>
                <a:cs typeface="Times New Roman" panose="02020603050405020304" pitchFamily="18" charset="0"/>
              </a:rPr>
              <a:t>deadlock  situation. Determine that </a:t>
            </a:r>
            <a:r>
              <a:rPr sz="2800" spc="-5" dirty="0">
                <a:latin typeface="Times New Roman" panose="02020603050405020304" pitchFamily="18" charset="0"/>
                <a:cs typeface="Times New Roman" panose="02020603050405020304" pitchFamily="18" charset="0"/>
              </a:rPr>
              <a:t>a deadlock </a:t>
            </a:r>
            <a:r>
              <a:rPr sz="2800" spc="-10" dirty="0">
                <a:latin typeface="Times New Roman" panose="02020603050405020304" pitchFamily="18" charset="0"/>
                <a:cs typeface="Times New Roman" panose="02020603050405020304" pitchFamily="18" charset="0"/>
              </a:rPr>
              <a:t>has occurred </a:t>
            </a:r>
            <a:r>
              <a:rPr sz="2800" spc="-5" dirty="0">
                <a:latin typeface="Times New Roman" panose="02020603050405020304" pitchFamily="18" charset="0"/>
                <a:cs typeface="Times New Roman" panose="02020603050405020304" pitchFamily="18" charset="0"/>
              </a:rPr>
              <a:t>and which </a:t>
            </a:r>
            <a:r>
              <a:rPr sz="2800" spc="-10" dirty="0">
                <a:latin typeface="Times New Roman" panose="02020603050405020304" pitchFamily="18" charset="0"/>
                <a:cs typeface="Times New Roman" panose="02020603050405020304" pitchFamily="18" charset="0"/>
              </a:rPr>
              <a:t>resources </a:t>
            </a:r>
            <a:r>
              <a:rPr sz="2800" spc="-5" dirty="0">
                <a:latin typeface="Times New Roman" panose="02020603050405020304" pitchFamily="18" charset="0"/>
                <a:cs typeface="Times New Roman" panose="02020603050405020304" pitchFamily="18" charset="0"/>
              </a:rPr>
              <a:t>and </a:t>
            </a:r>
            <a:r>
              <a:rPr sz="2800" spc="-10" dirty="0">
                <a:latin typeface="Times New Roman" panose="02020603050405020304" pitchFamily="18" charset="0"/>
                <a:cs typeface="Times New Roman" panose="02020603050405020304" pitchFamily="18" charset="0"/>
              </a:rPr>
              <a:t>processes  are</a:t>
            </a:r>
            <a:r>
              <a:rPr sz="2800" spc="-15" dirty="0">
                <a:latin typeface="Times New Roman" panose="02020603050405020304" pitchFamily="18" charset="0"/>
                <a:cs typeface="Times New Roman" panose="02020603050405020304" pitchFamily="18" charset="0"/>
              </a:rPr>
              <a:t> involved.</a:t>
            </a:r>
            <a:endParaRPr sz="2800" dirty="0">
              <a:latin typeface="Times New Roman" panose="02020603050405020304" pitchFamily="18" charset="0"/>
              <a:cs typeface="Times New Roman" panose="02020603050405020304" pitchFamily="18" charset="0"/>
            </a:endParaRPr>
          </a:p>
          <a:p>
            <a:pPr marL="241300" marR="5080" indent="-229235">
              <a:spcBef>
                <a:spcPts val="1000"/>
              </a:spcBef>
              <a:buFont typeface="Arial"/>
              <a:buChar char="•"/>
              <a:tabLst>
                <a:tab pos="241300" algn="l"/>
                <a:tab pos="241935" algn="l"/>
              </a:tabLst>
            </a:pPr>
            <a:r>
              <a:rPr sz="2800" spc="-10" dirty="0">
                <a:latin typeface="Times New Roman" panose="02020603050405020304" pitchFamily="18" charset="0"/>
                <a:cs typeface="Times New Roman" panose="02020603050405020304" pitchFamily="18" charset="0"/>
              </a:rPr>
              <a:t>Deadlock detection </a:t>
            </a:r>
            <a:r>
              <a:rPr sz="2800" spc="-5" dirty="0">
                <a:latin typeface="Times New Roman" panose="02020603050405020304" pitchFamily="18" charset="0"/>
                <a:cs typeface="Times New Roman" panose="02020603050405020304" pitchFamily="18" charset="0"/>
              </a:rPr>
              <a:t>is </a:t>
            </a:r>
            <a:r>
              <a:rPr sz="2800" spc="-10" dirty="0">
                <a:latin typeface="Times New Roman" panose="02020603050405020304" pitchFamily="18" charset="0"/>
                <a:cs typeface="Times New Roman" panose="02020603050405020304" pitchFamily="18" charset="0"/>
              </a:rPr>
              <a:t>the process </a:t>
            </a:r>
            <a:r>
              <a:rPr sz="2800" spc="-5" dirty="0">
                <a:latin typeface="Times New Roman" panose="02020603050405020304" pitchFamily="18" charset="0"/>
                <a:cs typeface="Times New Roman" panose="02020603050405020304" pitchFamily="18" charset="0"/>
              </a:rPr>
              <a:t>of actually </a:t>
            </a:r>
            <a:r>
              <a:rPr sz="2800" spc="-10" dirty="0">
                <a:latin typeface="Times New Roman" panose="02020603050405020304" pitchFamily="18" charset="0"/>
                <a:cs typeface="Times New Roman" panose="02020603050405020304" pitchFamily="18" charset="0"/>
              </a:rPr>
              <a:t>determining </a:t>
            </a:r>
            <a:r>
              <a:rPr sz="2800" spc="-15" dirty="0">
                <a:latin typeface="Times New Roman" panose="02020603050405020304" pitchFamily="18" charset="0"/>
                <a:cs typeface="Times New Roman" panose="02020603050405020304" pitchFamily="18" charset="0"/>
              </a:rPr>
              <a:t>that </a:t>
            </a:r>
            <a:r>
              <a:rPr sz="2800" spc="-5" dirty="0">
                <a:latin typeface="Times New Roman" panose="02020603050405020304" pitchFamily="18" charset="0"/>
                <a:cs typeface="Times New Roman" panose="02020603050405020304" pitchFamily="18" charset="0"/>
              </a:rPr>
              <a:t>a deadlock </a:t>
            </a:r>
            <a:r>
              <a:rPr sz="2800" spc="-15" dirty="0">
                <a:latin typeface="Times New Roman" panose="02020603050405020304" pitchFamily="18" charset="0"/>
                <a:cs typeface="Times New Roman" panose="02020603050405020304" pitchFamily="18" charset="0"/>
              </a:rPr>
              <a:t>exists, </a:t>
            </a:r>
            <a:r>
              <a:rPr sz="2800" spc="-10" dirty="0">
                <a:latin typeface="Times New Roman" panose="02020603050405020304" pitchFamily="18" charset="0"/>
                <a:cs typeface="Times New Roman" panose="02020603050405020304" pitchFamily="18" charset="0"/>
              </a:rPr>
              <a:t>and </a:t>
            </a:r>
            <a:r>
              <a:rPr sz="2800" spc="-5" dirty="0">
                <a:latin typeface="Times New Roman" panose="02020603050405020304" pitchFamily="18" charset="0"/>
                <a:cs typeface="Times New Roman" panose="02020603050405020304" pitchFamily="18" charset="0"/>
              </a:rPr>
              <a:t>of  identifying </a:t>
            </a:r>
            <a:r>
              <a:rPr sz="2800" spc="-10" dirty="0">
                <a:latin typeface="Times New Roman" panose="02020603050405020304" pitchFamily="18" charset="0"/>
                <a:cs typeface="Times New Roman" panose="02020603050405020304" pitchFamily="18" charset="0"/>
              </a:rPr>
              <a:t>the processes and </a:t>
            </a:r>
            <a:r>
              <a:rPr sz="2800" spc="-15" dirty="0">
                <a:latin typeface="Times New Roman" panose="02020603050405020304" pitchFamily="18" charset="0"/>
                <a:cs typeface="Times New Roman" panose="02020603050405020304" pitchFamily="18" charset="0"/>
              </a:rPr>
              <a:t>resources involved </a:t>
            </a:r>
            <a:r>
              <a:rPr sz="2800" spc="-5" dirty="0">
                <a:latin typeface="Times New Roman" panose="02020603050405020304" pitchFamily="18" charset="0"/>
                <a:cs typeface="Times New Roman" panose="02020603050405020304" pitchFamily="18" charset="0"/>
              </a:rPr>
              <a:t>in </a:t>
            </a:r>
            <a:r>
              <a:rPr sz="2800" spc="-10" dirty="0">
                <a:latin typeface="Times New Roman" panose="02020603050405020304" pitchFamily="18" charset="0"/>
                <a:cs typeface="Times New Roman" panose="02020603050405020304" pitchFamily="18" charset="0"/>
              </a:rPr>
              <a:t>the</a:t>
            </a:r>
            <a:r>
              <a:rPr sz="2800" spc="16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deadlock.</a:t>
            </a:r>
            <a:endParaRPr sz="2800" dirty="0">
              <a:latin typeface="Times New Roman" panose="02020603050405020304" pitchFamily="18" charset="0"/>
              <a:cs typeface="Times New Roman" panose="02020603050405020304" pitchFamily="18" charset="0"/>
            </a:endParaRPr>
          </a:p>
        </p:txBody>
      </p:sp>
      <p:sp>
        <p:nvSpPr>
          <p:cNvPr id="4" name="object 4"/>
          <p:cNvSpPr/>
          <p:nvPr/>
        </p:nvSpPr>
        <p:spPr>
          <a:xfrm>
            <a:off x="6629400" y="4481512"/>
            <a:ext cx="3657600" cy="2057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287A-3A18-4C4C-B416-F5B318512AB6}"/>
              </a:ext>
            </a:extLst>
          </p:cNvPr>
          <p:cNvSpPr>
            <a:spLocks noGrp="1"/>
          </p:cNvSpPr>
          <p:nvPr>
            <p:ph type="title"/>
          </p:nvPr>
        </p:nvSpPr>
        <p:spPr>
          <a:xfrm>
            <a:off x="838200" y="681037"/>
            <a:ext cx="4495800" cy="1009651"/>
          </a:xfrm>
        </p:spPr>
        <p:txBody>
          <a:bodyPr/>
          <a:lstStyle/>
          <a:p>
            <a:r>
              <a:rPr lang="en-US" sz="4400" b="1" spc="-290" dirty="0"/>
              <a:t>Deadlock</a:t>
            </a:r>
            <a:r>
              <a:rPr lang="en-US" sz="4400" b="1" spc="-340" dirty="0"/>
              <a:t> </a:t>
            </a:r>
            <a:r>
              <a:rPr lang="en-US" sz="4400" b="1" spc="-170" dirty="0"/>
              <a:t>Detection:</a:t>
            </a:r>
            <a:endParaRPr lang="en-US" b="1" dirty="0"/>
          </a:p>
        </p:txBody>
      </p:sp>
      <p:sp>
        <p:nvSpPr>
          <p:cNvPr id="3" name="Content Placeholder 2">
            <a:extLst>
              <a:ext uri="{FF2B5EF4-FFF2-40B4-BE49-F238E27FC236}">
                <a16:creationId xmlns:a16="http://schemas.microsoft.com/office/drawing/2014/main" id="{A34370CE-2432-43AF-8B91-A22D7B19CC61}"/>
              </a:ext>
            </a:extLst>
          </p:cNvPr>
          <p:cNvSpPr>
            <a:spLocks noGrp="1"/>
          </p:cNvSpPr>
          <p:nvPr>
            <p:ph idx="1"/>
          </p:nvPr>
        </p:nvSpPr>
        <p:spPr/>
        <p:txBody>
          <a:bodyPr>
            <a:normAutofit/>
          </a:bodyPr>
          <a:lstStyle/>
          <a:p>
            <a:pPr marL="241300" marR="369570" indent="-229235" algn="just">
              <a:lnSpc>
                <a:spcPct val="100000"/>
              </a:lnSpc>
              <a:spcBef>
                <a:spcPts val="994"/>
              </a:spcBef>
              <a:buFont typeface="Arial"/>
              <a:buChar char="•"/>
              <a:tabLst>
                <a:tab pos="241935" algn="l"/>
              </a:tabLst>
            </a:pPr>
            <a:r>
              <a:rPr lang="en-US" sz="2400" spc="-10" dirty="0">
                <a:latin typeface="Times New Roman" panose="02020603050405020304" pitchFamily="18" charset="0"/>
                <a:cs typeface="Times New Roman" panose="02020603050405020304" pitchFamily="18" charset="0"/>
              </a:rPr>
              <a:t>The </a:t>
            </a:r>
            <a:r>
              <a:rPr lang="en-US" sz="2400" spc="-5" dirty="0">
                <a:latin typeface="Times New Roman" panose="02020603050405020304" pitchFamily="18" charset="0"/>
                <a:cs typeface="Times New Roman" panose="02020603050405020304" pitchFamily="18" charset="0"/>
              </a:rPr>
              <a:t>OS </a:t>
            </a:r>
            <a:r>
              <a:rPr lang="en-US" sz="2400" spc="-15" dirty="0">
                <a:latin typeface="Times New Roman" panose="02020603050405020304" pitchFamily="18" charset="0"/>
                <a:cs typeface="Times New Roman" panose="02020603050405020304" pitchFamily="18" charset="0"/>
              </a:rPr>
              <a:t>can detect </a:t>
            </a:r>
            <a:r>
              <a:rPr lang="en-US" sz="2400" spc="-5" dirty="0">
                <a:latin typeface="Times New Roman" panose="02020603050405020304" pitchFamily="18" charset="0"/>
                <a:cs typeface="Times New Roman" panose="02020603050405020304" pitchFamily="18" charset="0"/>
              </a:rPr>
              <a:t>the </a:t>
            </a:r>
            <a:r>
              <a:rPr lang="en-US" sz="2400" spc="-10" dirty="0">
                <a:latin typeface="Times New Roman" panose="02020603050405020304" pitchFamily="18" charset="0"/>
                <a:cs typeface="Times New Roman" panose="02020603050405020304" pitchFamily="18" charset="0"/>
              </a:rPr>
              <a:t>deadlocks </a:t>
            </a:r>
            <a:r>
              <a:rPr lang="en-US" sz="2400" spc="-5" dirty="0">
                <a:latin typeface="Times New Roman" panose="02020603050405020304" pitchFamily="18" charset="0"/>
                <a:cs typeface="Times New Roman" panose="02020603050405020304" pitchFamily="18" charset="0"/>
              </a:rPr>
              <a:t>with the </a:t>
            </a:r>
            <a:r>
              <a:rPr lang="en-US" sz="2400" spc="-10" dirty="0">
                <a:latin typeface="Times New Roman" panose="02020603050405020304" pitchFamily="18" charset="0"/>
                <a:cs typeface="Times New Roman" panose="02020603050405020304" pitchFamily="18" charset="0"/>
              </a:rPr>
              <a:t>help </a:t>
            </a:r>
            <a:r>
              <a:rPr lang="en-US" sz="2400" dirty="0">
                <a:latin typeface="Times New Roman" panose="02020603050405020304" pitchFamily="18" charset="0"/>
                <a:cs typeface="Times New Roman" panose="02020603050405020304" pitchFamily="18" charset="0"/>
              </a:rPr>
              <a:t>of </a:t>
            </a:r>
            <a:r>
              <a:rPr lang="en-US" sz="2400" spc="-15" dirty="0">
                <a:latin typeface="Times New Roman" panose="02020603050405020304" pitchFamily="18" charset="0"/>
                <a:cs typeface="Times New Roman" panose="02020603050405020304" pitchFamily="18" charset="0"/>
              </a:rPr>
              <a:t>Resource </a:t>
            </a:r>
            <a:r>
              <a:rPr lang="en-US" sz="2400" spc="-10" dirty="0">
                <a:latin typeface="Times New Roman" panose="02020603050405020304" pitchFamily="18" charset="0"/>
                <a:cs typeface="Times New Roman" panose="02020603050405020304" pitchFamily="18" charset="0"/>
              </a:rPr>
              <a:t>allocation </a:t>
            </a:r>
            <a:r>
              <a:rPr lang="en-US" sz="2400" spc="-15" dirty="0">
                <a:latin typeface="Times New Roman" panose="02020603050405020304" pitchFamily="18" charset="0"/>
                <a:cs typeface="Times New Roman" panose="02020603050405020304" pitchFamily="18" charset="0"/>
              </a:rPr>
              <a:t>graph. </a:t>
            </a:r>
            <a:r>
              <a:rPr lang="en-US" sz="2400" spc="-5" dirty="0">
                <a:latin typeface="Times New Roman" panose="02020603050405020304" pitchFamily="18" charset="0"/>
                <a:cs typeface="Times New Roman" panose="02020603050405020304" pitchFamily="18" charset="0"/>
              </a:rPr>
              <a:t>Deadlock  </a:t>
            </a:r>
            <a:r>
              <a:rPr lang="en-US" sz="2400" spc="-10" dirty="0">
                <a:latin typeface="Times New Roman" panose="02020603050405020304" pitchFamily="18" charset="0"/>
                <a:cs typeface="Times New Roman" panose="02020603050405020304" pitchFamily="18" charset="0"/>
              </a:rPr>
              <a:t>detection </a:t>
            </a:r>
            <a:r>
              <a:rPr lang="en-US" sz="2400" spc="-5" dirty="0">
                <a:latin typeface="Times New Roman" panose="02020603050405020304" pitchFamily="18" charset="0"/>
                <a:cs typeface="Times New Roman" panose="02020603050405020304" pitchFamily="18" charset="0"/>
              </a:rPr>
              <a:t>algorithms </a:t>
            </a:r>
            <a:r>
              <a:rPr lang="en-US" sz="2400" spc="-15" dirty="0">
                <a:latin typeface="Times New Roman" panose="02020603050405020304" pitchFamily="18" charset="0"/>
                <a:cs typeface="Times New Roman" panose="02020603050405020304" pitchFamily="18" charset="0"/>
              </a:rPr>
              <a:t>generally </a:t>
            </a:r>
            <a:r>
              <a:rPr lang="en-US" sz="2400" spc="-10" dirty="0">
                <a:latin typeface="Times New Roman" panose="02020603050405020304" pitchFamily="18" charset="0"/>
                <a:cs typeface="Times New Roman" panose="02020603050405020304" pitchFamily="18" charset="0"/>
              </a:rPr>
              <a:t>determine </a:t>
            </a:r>
            <a:r>
              <a:rPr lang="en-US" sz="2400" spc="-5" dirty="0">
                <a:latin typeface="Times New Roman" panose="02020603050405020304" pitchFamily="18" charset="0"/>
                <a:cs typeface="Times New Roman" panose="02020603050405020304" pitchFamily="18" charset="0"/>
              </a:rPr>
              <a:t>if a </a:t>
            </a:r>
            <a:r>
              <a:rPr lang="en-US" sz="2400" spc="-10" dirty="0">
                <a:latin typeface="Times New Roman" panose="02020603050405020304" pitchFamily="18" charset="0"/>
                <a:cs typeface="Times New Roman" panose="02020603050405020304" pitchFamily="18" charset="0"/>
              </a:rPr>
              <a:t>circular wait </a:t>
            </a:r>
            <a:r>
              <a:rPr lang="en-US" sz="2400" spc="-15" dirty="0">
                <a:latin typeface="Times New Roman" panose="02020603050405020304" pitchFamily="18" charset="0"/>
                <a:cs typeface="Times New Roman" panose="02020603050405020304" pitchFamily="18" charset="0"/>
              </a:rPr>
              <a:t>exists </a:t>
            </a:r>
            <a:r>
              <a:rPr lang="en-US" sz="2400" spc="-5" dirty="0">
                <a:latin typeface="Times New Roman" panose="02020603050405020304" pitchFamily="18" charset="0"/>
                <a:cs typeface="Times New Roman" panose="02020603050405020304" pitchFamily="18" charset="0"/>
              </a:rPr>
              <a:t>in a </a:t>
            </a:r>
            <a:r>
              <a:rPr lang="en-US" sz="2400" spc="-10" dirty="0">
                <a:latin typeface="Times New Roman" panose="02020603050405020304" pitchFamily="18" charset="0"/>
                <a:cs typeface="Times New Roman" panose="02020603050405020304" pitchFamily="18" charset="0"/>
              </a:rPr>
              <a:t>wait </a:t>
            </a:r>
            <a:r>
              <a:rPr lang="en-US" sz="2400" spc="-20" dirty="0">
                <a:latin typeface="Times New Roman" panose="02020603050405020304" pitchFamily="18" charset="0"/>
                <a:cs typeface="Times New Roman" panose="02020603050405020304" pitchFamily="18" charset="0"/>
              </a:rPr>
              <a:t>for </a:t>
            </a:r>
            <a:r>
              <a:rPr lang="en-US" sz="2400" spc="-15" dirty="0">
                <a:latin typeface="Times New Roman" panose="02020603050405020304" pitchFamily="18" charset="0"/>
                <a:cs typeface="Times New Roman" panose="02020603050405020304" pitchFamily="18" charset="0"/>
              </a:rPr>
              <a:t>graph </a:t>
            </a:r>
            <a:r>
              <a:rPr lang="en-US" sz="2400" spc="-10" dirty="0">
                <a:latin typeface="Times New Roman" panose="02020603050405020304" pitchFamily="18" charset="0"/>
                <a:cs typeface="Times New Roman" panose="02020603050405020304" pitchFamily="18" charset="0"/>
              </a:rPr>
              <a:t>or  not.</a:t>
            </a:r>
            <a:endParaRPr lang="en-US" sz="2400" dirty="0">
              <a:latin typeface="Times New Roman" panose="02020603050405020304" pitchFamily="18" charset="0"/>
              <a:cs typeface="Times New Roman" panose="02020603050405020304" pitchFamily="18" charset="0"/>
            </a:endParaRPr>
          </a:p>
          <a:p>
            <a:pPr marL="241300" marR="431165" indent="-229235" algn="just">
              <a:lnSpc>
                <a:spcPct val="100000"/>
              </a:lnSpc>
              <a:spcBef>
                <a:spcPts val="1010"/>
              </a:spcBef>
              <a:buFont typeface="Arial"/>
              <a:buChar char="•"/>
              <a:tabLst>
                <a:tab pos="241935" algn="l"/>
              </a:tabLst>
            </a:pPr>
            <a:r>
              <a:rPr lang="en-US" sz="2400" spc="-5" dirty="0">
                <a:latin typeface="Times New Roman" panose="02020603050405020304" pitchFamily="18" charset="0"/>
                <a:cs typeface="Times New Roman" panose="02020603050405020304" pitchFamily="18" charset="0"/>
              </a:rPr>
              <a:t>In </a:t>
            </a:r>
            <a:r>
              <a:rPr lang="en-US" sz="2400" b="1" spc="-5" dirty="0">
                <a:latin typeface="Times New Roman" panose="02020603050405020304" pitchFamily="18" charset="0"/>
                <a:cs typeface="Times New Roman" panose="02020603050405020304" pitchFamily="18" charset="0"/>
              </a:rPr>
              <a:t>single </a:t>
            </a:r>
            <a:r>
              <a:rPr lang="en-US" sz="2400" b="1" spc="-15" dirty="0">
                <a:latin typeface="Times New Roman" panose="02020603050405020304" pitchFamily="18" charset="0"/>
                <a:cs typeface="Times New Roman" panose="02020603050405020304" pitchFamily="18" charset="0"/>
              </a:rPr>
              <a:t>instanced resource </a:t>
            </a:r>
            <a:r>
              <a:rPr lang="en-US" sz="2400" b="1" spc="-5" dirty="0">
                <a:latin typeface="Times New Roman" panose="02020603050405020304" pitchFamily="18" charset="0"/>
                <a:cs typeface="Times New Roman" panose="02020603050405020304" pitchFamily="18" charset="0"/>
              </a:rPr>
              <a:t>types</a:t>
            </a:r>
            <a:r>
              <a:rPr lang="en-US" sz="2400" spc="-5" dirty="0">
                <a:latin typeface="Times New Roman" panose="02020603050405020304" pitchFamily="18" charset="0"/>
                <a:cs typeface="Times New Roman" panose="02020603050405020304" pitchFamily="18" charset="0"/>
              </a:rPr>
              <a:t>, if a </a:t>
            </a:r>
            <a:r>
              <a:rPr lang="en-US" sz="2400" spc="-10" dirty="0">
                <a:latin typeface="Times New Roman" panose="02020603050405020304" pitchFamily="18" charset="0"/>
                <a:cs typeface="Times New Roman" panose="02020603050405020304" pitchFamily="18" charset="0"/>
              </a:rPr>
              <a:t>cycle </a:t>
            </a:r>
            <a:r>
              <a:rPr lang="en-US" sz="2400" spc="-5" dirty="0">
                <a:latin typeface="Times New Roman" panose="02020603050405020304" pitchFamily="18" charset="0"/>
                <a:cs typeface="Times New Roman" panose="02020603050405020304" pitchFamily="18" charset="0"/>
              </a:rPr>
              <a:t>is </a:t>
            </a:r>
            <a:r>
              <a:rPr lang="en-US" sz="2400" spc="-10" dirty="0">
                <a:latin typeface="Times New Roman" panose="02020603050405020304" pitchFamily="18" charset="0"/>
                <a:cs typeface="Times New Roman" panose="02020603050405020304" pitchFamily="18" charset="0"/>
              </a:rPr>
              <a:t>being </a:t>
            </a:r>
            <a:r>
              <a:rPr lang="en-US" sz="2400" spc="-15" dirty="0">
                <a:latin typeface="Times New Roman" panose="02020603050405020304" pitchFamily="18" charset="0"/>
                <a:cs typeface="Times New Roman" panose="02020603050405020304" pitchFamily="18" charset="0"/>
              </a:rPr>
              <a:t>formed </a:t>
            </a:r>
            <a:r>
              <a:rPr lang="en-US" sz="2400" spc="-5" dirty="0">
                <a:latin typeface="Times New Roman" panose="02020603050405020304" pitchFamily="18" charset="0"/>
                <a:cs typeface="Times New Roman" panose="02020603050405020304" pitchFamily="18" charset="0"/>
              </a:rPr>
              <a:t>in </a:t>
            </a:r>
            <a:r>
              <a:rPr lang="en-US" sz="2400" spc="-10" dirty="0">
                <a:latin typeface="Times New Roman" panose="02020603050405020304" pitchFamily="18" charset="0"/>
                <a:cs typeface="Times New Roman" panose="02020603050405020304" pitchFamily="18" charset="0"/>
              </a:rPr>
              <a:t>the </a:t>
            </a:r>
            <a:r>
              <a:rPr lang="en-US" sz="2400" spc="-20" dirty="0">
                <a:latin typeface="Times New Roman" panose="02020603050405020304" pitchFamily="18" charset="0"/>
                <a:cs typeface="Times New Roman" panose="02020603050405020304" pitchFamily="18" charset="0"/>
              </a:rPr>
              <a:t>system </a:t>
            </a:r>
            <a:r>
              <a:rPr lang="en-US" sz="2400" spc="-5" dirty="0">
                <a:latin typeface="Times New Roman" panose="02020603050405020304" pitchFamily="18" charset="0"/>
                <a:cs typeface="Times New Roman" panose="02020603050405020304" pitchFamily="18" charset="0"/>
              </a:rPr>
              <a:t>then </a:t>
            </a:r>
            <a:r>
              <a:rPr lang="en-US" sz="2400" spc="-10" dirty="0">
                <a:latin typeface="Times New Roman" panose="02020603050405020304" pitchFamily="18" charset="0"/>
                <a:cs typeface="Times New Roman" panose="02020603050405020304" pitchFamily="18" charset="0"/>
              </a:rPr>
              <a:t>there  </a:t>
            </a:r>
            <a:r>
              <a:rPr lang="en-US" sz="2400" spc="-5" dirty="0">
                <a:latin typeface="Times New Roman" panose="02020603050405020304" pitchFamily="18" charset="0"/>
                <a:cs typeface="Times New Roman" panose="02020603050405020304" pitchFamily="18" charset="0"/>
              </a:rPr>
              <a:t>will </a:t>
            </a:r>
            <a:r>
              <a:rPr lang="en-US" sz="2400" spc="-15" dirty="0">
                <a:latin typeface="Times New Roman" panose="02020603050405020304" pitchFamily="18" charset="0"/>
                <a:cs typeface="Times New Roman" panose="02020603050405020304" pitchFamily="18" charset="0"/>
              </a:rPr>
              <a:t>definitely </a:t>
            </a:r>
            <a:r>
              <a:rPr lang="en-US" sz="2400" spc="-5" dirty="0">
                <a:latin typeface="Times New Roman" panose="02020603050405020304" pitchFamily="18" charset="0"/>
                <a:cs typeface="Times New Roman" panose="02020603050405020304" pitchFamily="18" charset="0"/>
              </a:rPr>
              <a:t>be a</a:t>
            </a:r>
            <a:r>
              <a:rPr lang="en-US" sz="2400" spc="3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deadlock.</a:t>
            </a:r>
            <a:endParaRPr lang="en-US" sz="2400" dirty="0">
              <a:latin typeface="Times New Roman" panose="02020603050405020304" pitchFamily="18" charset="0"/>
              <a:cs typeface="Times New Roman" panose="02020603050405020304" pitchFamily="18" charset="0"/>
            </a:endParaRPr>
          </a:p>
          <a:p>
            <a:pPr marL="241300" marR="446405" indent="-229235" algn="just">
              <a:lnSpc>
                <a:spcPct val="100000"/>
              </a:lnSpc>
              <a:spcBef>
                <a:spcPts val="1000"/>
              </a:spcBef>
              <a:buFont typeface="Arial"/>
              <a:buChar char="•"/>
              <a:tabLst>
                <a:tab pos="241935" algn="l"/>
              </a:tabLst>
            </a:pPr>
            <a:r>
              <a:rPr lang="en-US" sz="2400" spc="-5" dirty="0">
                <a:latin typeface="Times New Roman" panose="02020603050405020304" pitchFamily="18" charset="0"/>
                <a:cs typeface="Times New Roman" panose="02020603050405020304" pitchFamily="18" charset="0"/>
              </a:rPr>
              <a:t>On the other </a:t>
            </a:r>
            <a:r>
              <a:rPr lang="en-US" sz="2400" spc="-10" dirty="0">
                <a:latin typeface="Times New Roman" panose="02020603050405020304" pitchFamily="18" charset="0"/>
                <a:cs typeface="Times New Roman" panose="02020603050405020304" pitchFamily="18" charset="0"/>
              </a:rPr>
              <a:t>hand, </a:t>
            </a:r>
            <a:r>
              <a:rPr lang="en-US" sz="2400" spc="-5" dirty="0">
                <a:latin typeface="Times New Roman" panose="02020603050405020304" pitchFamily="18" charset="0"/>
                <a:cs typeface="Times New Roman" panose="02020603050405020304" pitchFamily="18" charset="0"/>
              </a:rPr>
              <a:t>in multiple </a:t>
            </a:r>
            <a:r>
              <a:rPr lang="en-US" sz="2400" spc="-10" dirty="0">
                <a:latin typeface="Times New Roman" panose="02020603050405020304" pitchFamily="18" charset="0"/>
                <a:cs typeface="Times New Roman" panose="02020603050405020304" pitchFamily="18" charset="0"/>
              </a:rPr>
              <a:t>instanced resource </a:t>
            </a:r>
            <a:r>
              <a:rPr lang="en-US" sz="2400" spc="-5" dirty="0">
                <a:latin typeface="Times New Roman" panose="02020603050405020304" pitchFamily="18" charset="0"/>
                <a:cs typeface="Times New Roman" panose="02020603050405020304" pitchFamily="18" charset="0"/>
              </a:rPr>
              <a:t>type </a:t>
            </a:r>
            <a:r>
              <a:rPr lang="en-US" sz="2400" spc="-15" dirty="0">
                <a:latin typeface="Times New Roman" panose="02020603050405020304" pitchFamily="18" charset="0"/>
                <a:cs typeface="Times New Roman" panose="02020603050405020304" pitchFamily="18" charset="0"/>
              </a:rPr>
              <a:t>graph, </a:t>
            </a:r>
            <a:r>
              <a:rPr lang="en-US" sz="2400" spc="-10" dirty="0">
                <a:latin typeface="Times New Roman" panose="02020603050405020304" pitchFamily="18" charset="0"/>
                <a:cs typeface="Times New Roman" panose="02020603050405020304" pitchFamily="18" charset="0"/>
              </a:rPr>
              <a:t>detecting </a:t>
            </a:r>
            <a:r>
              <a:rPr lang="en-US" sz="2400" spc="-5" dirty="0">
                <a:latin typeface="Times New Roman" panose="02020603050405020304" pitchFamily="18" charset="0"/>
                <a:cs typeface="Times New Roman" panose="02020603050405020304" pitchFamily="18" charset="0"/>
              </a:rPr>
              <a:t>a </a:t>
            </a:r>
            <a:r>
              <a:rPr lang="en-US" sz="2400" spc="-10" dirty="0">
                <a:latin typeface="Times New Roman" panose="02020603050405020304" pitchFamily="18" charset="0"/>
                <a:cs typeface="Times New Roman" panose="02020603050405020304" pitchFamily="18" charset="0"/>
              </a:rPr>
              <a:t>cycle </a:t>
            </a:r>
            <a:r>
              <a:rPr lang="en-US" sz="2400" spc="-5" dirty="0">
                <a:latin typeface="Times New Roman" panose="02020603050405020304" pitchFamily="18" charset="0"/>
                <a:cs typeface="Times New Roman" panose="02020603050405020304" pitchFamily="18" charset="0"/>
              </a:rPr>
              <a:t>is </a:t>
            </a:r>
            <a:r>
              <a:rPr lang="en-US" sz="2400" spc="-10" dirty="0">
                <a:latin typeface="Times New Roman" panose="02020603050405020304" pitchFamily="18" charset="0"/>
                <a:cs typeface="Times New Roman" panose="02020603050405020304" pitchFamily="18" charset="0"/>
              </a:rPr>
              <a:t>not  just </a:t>
            </a:r>
            <a:r>
              <a:rPr lang="en-US" sz="2400" spc="-5" dirty="0">
                <a:latin typeface="Times New Roman" panose="02020603050405020304" pitchFamily="18" charset="0"/>
                <a:cs typeface="Times New Roman" panose="02020603050405020304" pitchFamily="18" charset="0"/>
              </a:rPr>
              <a:t>enough. </a:t>
            </a:r>
            <a:r>
              <a:rPr lang="en-US" sz="2400" b="1" spc="-50" dirty="0">
                <a:latin typeface="Times New Roman" panose="02020603050405020304" pitchFamily="18" charset="0"/>
                <a:cs typeface="Times New Roman" panose="02020603050405020304" pitchFamily="18" charset="0"/>
              </a:rPr>
              <a:t>We </a:t>
            </a:r>
            <a:r>
              <a:rPr lang="en-US" sz="2400" b="1" spc="-20" dirty="0">
                <a:latin typeface="Times New Roman" panose="02020603050405020304" pitchFamily="18" charset="0"/>
                <a:cs typeface="Times New Roman" panose="02020603050405020304" pitchFamily="18" charset="0"/>
              </a:rPr>
              <a:t>have to </a:t>
            </a:r>
            <a:r>
              <a:rPr lang="en-US" sz="2400" b="1" spc="-5" dirty="0">
                <a:latin typeface="Times New Roman" panose="02020603050405020304" pitchFamily="18" charset="0"/>
                <a:cs typeface="Times New Roman" panose="02020603050405020304" pitchFamily="18" charset="0"/>
              </a:rPr>
              <a:t>apply </a:t>
            </a:r>
            <a:r>
              <a:rPr lang="en-US" sz="2400" b="1" spc="-10" dirty="0">
                <a:latin typeface="Times New Roman" panose="02020603050405020304" pitchFamily="18" charset="0"/>
                <a:cs typeface="Times New Roman" panose="02020603050405020304" pitchFamily="18" charset="0"/>
              </a:rPr>
              <a:t>the </a:t>
            </a:r>
            <a:r>
              <a:rPr lang="en-US" sz="2400" b="1" spc="-15" dirty="0">
                <a:latin typeface="Times New Roman" panose="02020603050405020304" pitchFamily="18" charset="0"/>
                <a:cs typeface="Times New Roman" panose="02020603050405020304" pitchFamily="18" charset="0"/>
              </a:rPr>
              <a:t>safety </a:t>
            </a:r>
            <a:r>
              <a:rPr lang="en-US" sz="2400" b="1" spc="-10" dirty="0">
                <a:latin typeface="Times New Roman" panose="02020603050405020304" pitchFamily="18" charset="0"/>
                <a:cs typeface="Times New Roman" panose="02020603050405020304" pitchFamily="18" charset="0"/>
              </a:rPr>
              <a:t>algorithm </a:t>
            </a:r>
            <a:r>
              <a:rPr lang="en-US" sz="2400" spc="-5" dirty="0">
                <a:latin typeface="Times New Roman" panose="02020603050405020304" pitchFamily="18" charset="0"/>
                <a:cs typeface="Times New Roman" panose="02020603050405020304" pitchFamily="18" charset="0"/>
              </a:rPr>
              <a:t>on </a:t>
            </a:r>
            <a:r>
              <a:rPr lang="en-US" sz="2400" spc="-10" dirty="0">
                <a:latin typeface="Times New Roman" panose="02020603050405020304" pitchFamily="18" charset="0"/>
                <a:cs typeface="Times New Roman" panose="02020603050405020304" pitchFamily="18" charset="0"/>
              </a:rPr>
              <a:t>the </a:t>
            </a:r>
            <a:r>
              <a:rPr lang="en-US" sz="2400" spc="-25" dirty="0">
                <a:latin typeface="Times New Roman" panose="02020603050405020304" pitchFamily="18" charset="0"/>
                <a:cs typeface="Times New Roman" panose="02020603050405020304" pitchFamily="18" charset="0"/>
              </a:rPr>
              <a:t>system </a:t>
            </a:r>
            <a:r>
              <a:rPr lang="en-US" sz="2400" spc="-10" dirty="0">
                <a:latin typeface="Times New Roman" panose="02020603050405020304" pitchFamily="18" charset="0"/>
                <a:cs typeface="Times New Roman" panose="02020603050405020304" pitchFamily="18" charset="0"/>
              </a:rPr>
              <a:t>by </a:t>
            </a:r>
            <a:r>
              <a:rPr lang="en-US" sz="2400" spc="-15" dirty="0">
                <a:latin typeface="Times New Roman" panose="02020603050405020304" pitchFamily="18" charset="0"/>
                <a:cs typeface="Times New Roman" panose="02020603050405020304" pitchFamily="18" charset="0"/>
              </a:rPr>
              <a:t>converting </a:t>
            </a:r>
            <a:r>
              <a:rPr lang="en-US" sz="2400" spc="-5" dirty="0">
                <a:latin typeface="Times New Roman" panose="02020603050405020304" pitchFamily="18" charset="0"/>
                <a:cs typeface="Times New Roman" panose="02020603050405020304" pitchFamily="18" charset="0"/>
              </a:rPr>
              <a:t>the  </a:t>
            </a:r>
            <a:r>
              <a:rPr lang="en-US" sz="2400" spc="-10" dirty="0">
                <a:latin typeface="Times New Roman" panose="02020603050405020304" pitchFamily="18" charset="0"/>
                <a:cs typeface="Times New Roman" panose="02020603050405020304" pitchFamily="18" charset="0"/>
              </a:rPr>
              <a:t>resource allocation </a:t>
            </a:r>
            <a:r>
              <a:rPr lang="en-US" sz="2400" spc="-15" dirty="0">
                <a:latin typeface="Times New Roman" panose="02020603050405020304" pitchFamily="18" charset="0"/>
                <a:cs typeface="Times New Roman" panose="02020603050405020304" pitchFamily="18" charset="0"/>
              </a:rPr>
              <a:t>graph </a:t>
            </a:r>
            <a:r>
              <a:rPr lang="en-US" sz="2400" spc="-20" dirty="0">
                <a:latin typeface="Times New Roman" panose="02020603050405020304" pitchFamily="18" charset="0"/>
                <a:cs typeface="Times New Roman" panose="02020603050405020304" pitchFamily="18" charset="0"/>
              </a:rPr>
              <a:t>into </a:t>
            </a:r>
            <a:r>
              <a:rPr lang="en-US" sz="2400" spc="-5" dirty="0">
                <a:latin typeface="Times New Roman" panose="02020603050405020304" pitchFamily="18" charset="0"/>
                <a:cs typeface="Times New Roman" panose="02020603050405020304" pitchFamily="18" charset="0"/>
              </a:rPr>
              <a:t>the </a:t>
            </a:r>
            <a:r>
              <a:rPr lang="en-US" sz="2400" spc="-10" dirty="0">
                <a:latin typeface="Times New Roman" panose="02020603050405020304" pitchFamily="18" charset="0"/>
                <a:cs typeface="Times New Roman" panose="02020603050405020304" pitchFamily="18" charset="0"/>
              </a:rPr>
              <a:t>allocation matrix </a:t>
            </a:r>
            <a:r>
              <a:rPr lang="en-US" sz="2400" spc="-5" dirty="0">
                <a:latin typeface="Times New Roman" panose="02020603050405020304" pitchFamily="18" charset="0"/>
                <a:cs typeface="Times New Roman" panose="02020603050405020304" pitchFamily="18" charset="0"/>
              </a:rPr>
              <a:t>and </a:t>
            </a:r>
            <a:r>
              <a:rPr lang="en-US" sz="2400" spc="-10" dirty="0">
                <a:latin typeface="Times New Roman" panose="02020603050405020304" pitchFamily="18" charset="0"/>
                <a:cs typeface="Times New Roman" panose="02020603050405020304" pitchFamily="18" charset="0"/>
              </a:rPr>
              <a:t>request</a:t>
            </a:r>
            <a:r>
              <a:rPr lang="en-US" sz="2400" spc="9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matrix</a:t>
            </a:r>
            <a:endParaRPr lang="en-US" sz="2400" dirty="0">
              <a:latin typeface="Times New Roman" panose="02020603050405020304" pitchFamily="18" charset="0"/>
              <a:cs typeface="Times New Roman" panose="02020603050405020304" pitchFamily="18" charset="0"/>
            </a:endParaRPr>
          </a:p>
          <a:p>
            <a:pPr>
              <a:lnSpc>
                <a:spcPct val="100000"/>
              </a:lnSpc>
            </a:pPr>
            <a:endParaRPr lang="en-US" sz="2400" dirty="0"/>
          </a:p>
        </p:txBody>
      </p:sp>
    </p:spTree>
    <p:extLst>
      <p:ext uri="{BB962C8B-B14F-4D97-AF65-F5344CB8AC3E}">
        <p14:creationId xmlns:p14="http://schemas.microsoft.com/office/powerpoint/2010/main" val="11005425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105</a:t>
            </a:fld>
            <a:endParaRPr dirty="0"/>
          </a:p>
        </p:txBody>
      </p:sp>
      <p:sp>
        <p:nvSpPr>
          <p:cNvPr id="2" name="object 2"/>
          <p:cNvSpPr txBox="1"/>
          <p:nvPr/>
        </p:nvSpPr>
        <p:spPr>
          <a:xfrm>
            <a:off x="990600" y="667542"/>
            <a:ext cx="10530010" cy="5688808"/>
          </a:xfrm>
          <a:prstGeom prst="rect">
            <a:avLst/>
          </a:prstGeom>
        </p:spPr>
        <p:txBody>
          <a:bodyPr vert="horz" wrap="square" lIns="0" tIns="13335" rIns="0" bIns="0" rtlCol="0">
            <a:spAutoFit/>
          </a:bodyPr>
          <a:lstStyle/>
          <a:p>
            <a:pPr marL="12065" algn="just">
              <a:spcBef>
                <a:spcPts val="105"/>
              </a:spcBef>
              <a:tabLst>
                <a:tab pos="241935" algn="l"/>
              </a:tabLst>
            </a:pPr>
            <a:r>
              <a:rPr sz="2600" b="1" spc="-5" dirty="0">
                <a:latin typeface="Times New Roman" panose="02020603050405020304" pitchFamily="18" charset="0"/>
                <a:cs typeface="Times New Roman" panose="02020603050405020304" pitchFamily="18" charset="0"/>
              </a:rPr>
              <a:t>Deadlock </a:t>
            </a:r>
            <a:r>
              <a:rPr sz="2600" b="1" spc="-10" dirty="0">
                <a:latin typeface="Times New Roman" panose="02020603050405020304" pitchFamily="18" charset="0"/>
                <a:cs typeface="Times New Roman" panose="02020603050405020304" pitchFamily="18" charset="0"/>
              </a:rPr>
              <a:t>detection technique </a:t>
            </a:r>
            <a:r>
              <a:rPr sz="2600" b="1" spc="-5" dirty="0">
                <a:latin typeface="Times New Roman" panose="02020603050405020304" pitchFamily="18" charset="0"/>
                <a:cs typeface="Times New Roman" panose="02020603050405020304" pitchFamily="18" charset="0"/>
              </a:rPr>
              <a:t>consists </a:t>
            </a:r>
            <a:r>
              <a:rPr sz="2600" b="1" dirty="0">
                <a:latin typeface="Times New Roman" panose="02020603050405020304" pitchFamily="18" charset="0"/>
                <a:cs typeface="Times New Roman" panose="02020603050405020304" pitchFamily="18" charset="0"/>
              </a:rPr>
              <a:t>of </a:t>
            </a:r>
            <a:r>
              <a:rPr sz="2600" b="1" spc="-35" dirty="0">
                <a:latin typeface="Times New Roman" panose="02020603050405020304" pitchFamily="18" charset="0"/>
                <a:cs typeface="Times New Roman" panose="02020603050405020304" pitchFamily="18" charset="0"/>
              </a:rPr>
              <a:t>Two</a:t>
            </a:r>
            <a:r>
              <a:rPr sz="2600" b="1" spc="45"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cases:</a:t>
            </a:r>
            <a:endParaRPr sz="2600" dirty="0">
              <a:latin typeface="Times New Roman" panose="02020603050405020304" pitchFamily="18" charset="0"/>
              <a:cs typeface="Times New Roman" panose="02020603050405020304" pitchFamily="18" charset="0"/>
            </a:endParaRPr>
          </a:p>
          <a:p>
            <a:pPr marL="927100" lvl="1" indent="-457834" algn="just">
              <a:buAutoNum type="arabicPeriod"/>
              <a:tabLst>
                <a:tab pos="927100" algn="l"/>
                <a:tab pos="927735" algn="l"/>
              </a:tabLst>
            </a:pPr>
            <a:r>
              <a:rPr sz="2200" spc="-10" dirty="0">
                <a:latin typeface="Times New Roman" panose="02020603050405020304" pitchFamily="18" charset="0"/>
                <a:cs typeface="Times New Roman" panose="02020603050405020304" pitchFamily="18" charset="0"/>
              </a:rPr>
              <a:t>One resource </a:t>
            </a:r>
            <a:r>
              <a:rPr sz="2200" dirty="0">
                <a:latin typeface="Times New Roman" panose="02020603050405020304" pitchFamily="18" charset="0"/>
                <a:cs typeface="Times New Roman" panose="02020603050405020304" pitchFamily="18" charset="0"/>
              </a:rPr>
              <a:t>of </a:t>
            </a:r>
            <a:r>
              <a:rPr sz="2200" spc="-5" dirty="0">
                <a:latin typeface="Times New Roman" panose="02020603050405020304" pitchFamily="18" charset="0"/>
                <a:cs typeface="Times New Roman" panose="02020603050405020304" pitchFamily="18" charset="0"/>
              </a:rPr>
              <a:t>each</a:t>
            </a:r>
            <a:r>
              <a:rPr sz="2200" spc="20"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type</a:t>
            </a:r>
            <a:endParaRPr sz="2200" dirty="0">
              <a:latin typeface="Times New Roman" panose="02020603050405020304" pitchFamily="18" charset="0"/>
              <a:cs typeface="Times New Roman" panose="02020603050405020304" pitchFamily="18" charset="0"/>
            </a:endParaRPr>
          </a:p>
          <a:p>
            <a:pPr marL="927100" lvl="1" indent="-457834" algn="just">
              <a:buAutoNum type="arabicPeriod"/>
              <a:tabLst>
                <a:tab pos="927100" algn="l"/>
                <a:tab pos="927735" algn="l"/>
              </a:tabLst>
            </a:pPr>
            <a:r>
              <a:rPr sz="2200" spc="-5" dirty="0">
                <a:latin typeface="Times New Roman" panose="02020603050405020304" pitchFamily="18" charset="0"/>
                <a:cs typeface="Times New Roman" panose="02020603050405020304" pitchFamily="18" charset="0"/>
              </a:rPr>
              <a:t>Multiple </a:t>
            </a:r>
            <a:r>
              <a:rPr sz="2200" spc="-10" dirty="0">
                <a:latin typeface="Times New Roman" panose="02020603050405020304" pitchFamily="18" charset="0"/>
                <a:cs typeface="Times New Roman" panose="02020603050405020304" pitchFamily="18" charset="0"/>
              </a:rPr>
              <a:t>resources </a:t>
            </a:r>
            <a:r>
              <a:rPr sz="2200" spc="-5" dirty="0">
                <a:latin typeface="Times New Roman" panose="02020603050405020304" pitchFamily="18" charset="0"/>
                <a:cs typeface="Times New Roman" panose="02020603050405020304" pitchFamily="18" charset="0"/>
              </a:rPr>
              <a:t>of each</a:t>
            </a:r>
            <a:r>
              <a:rPr sz="2200" spc="20"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type</a:t>
            </a:r>
            <a:endParaRPr sz="2200" dirty="0">
              <a:latin typeface="Times New Roman" panose="02020603050405020304" pitchFamily="18" charset="0"/>
              <a:cs typeface="Times New Roman" panose="02020603050405020304" pitchFamily="18" charset="0"/>
            </a:endParaRPr>
          </a:p>
          <a:p>
            <a:pPr marL="527685" indent="-515620" algn="just">
              <a:spcBef>
                <a:spcPts val="55"/>
              </a:spcBef>
              <a:buAutoNum type="arabicPeriod"/>
              <a:tabLst>
                <a:tab pos="527685" algn="l"/>
                <a:tab pos="528320" algn="l"/>
              </a:tabLst>
            </a:pPr>
            <a:r>
              <a:rPr sz="2600" b="1" spc="-5" dirty="0">
                <a:latin typeface="Times New Roman" panose="02020603050405020304" pitchFamily="18" charset="0"/>
                <a:cs typeface="Times New Roman" panose="02020603050405020304" pitchFamily="18" charset="0"/>
              </a:rPr>
              <a:t>One </a:t>
            </a:r>
            <a:r>
              <a:rPr sz="2600" b="1" spc="-10" dirty="0">
                <a:latin typeface="Times New Roman" panose="02020603050405020304" pitchFamily="18" charset="0"/>
                <a:cs typeface="Times New Roman" panose="02020603050405020304" pitchFamily="18" charset="0"/>
              </a:rPr>
              <a:t>resource </a:t>
            </a:r>
            <a:r>
              <a:rPr sz="2600" b="1" dirty="0">
                <a:latin typeface="Times New Roman" panose="02020603050405020304" pitchFamily="18" charset="0"/>
                <a:cs typeface="Times New Roman" panose="02020603050405020304" pitchFamily="18" charset="0"/>
              </a:rPr>
              <a:t>of </a:t>
            </a:r>
            <a:r>
              <a:rPr sz="2600" b="1" spc="-5" dirty="0">
                <a:latin typeface="Times New Roman" panose="02020603050405020304" pitchFamily="18" charset="0"/>
                <a:cs typeface="Times New Roman" panose="02020603050405020304" pitchFamily="18" charset="0"/>
              </a:rPr>
              <a:t>each</a:t>
            </a:r>
            <a:r>
              <a:rPr sz="2600" b="1" dirty="0">
                <a:latin typeface="Times New Roman" panose="02020603050405020304" pitchFamily="18" charset="0"/>
                <a:cs typeface="Times New Roman" panose="02020603050405020304" pitchFamily="18" charset="0"/>
              </a:rPr>
              <a:t> type</a:t>
            </a:r>
            <a:endParaRPr sz="2600" dirty="0">
              <a:latin typeface="Times New Roman" panose="02020603050405020304" pitchFamily="18" charset="0"/>
              <a:cs typeface="Times New Roman" panose="02020603050405020304" pitchFamily="18" charset="0"/>
            </a:endParaRPr>
          </a:p>
          <a:p>
            <a:pPr marL="698500" lvl="1" indent="-229235" algn="just">
              <a:buFont typeface="Arial"/>
              <a:buChar char="•"/>
              <a:tabLst>
                <a:tab pos="698500" algn="l"/>
                <a:tab pos="699135" algn="l"/>
              </a:tabLst>
            </a:pPr>
            <a:r>
              <a:rPr sz="2200" spc="-25" dirty="0">
                <a:latin typeface="Times New Roman" panose="02020603050405020304" pitchFamily="18" charset="0"/>
                <a:cs typeface="Times New Roman" panose="02020603050405020304" pitchFamily="18" charset="0"/>
              </a:rPr>
              <a:t>Make </a:t>
            </a:r>
            <a:r>
              <a:rPr sz="2200" spc="-5" dirty="0">
                <a:latin typeface="Times New Roman" panose="02020603050405020304" pitchFamily="18" charset="0"/>
                <a:cs typeface="Times New Roman" panose="02020603050405020304" pitchFamily="18" charset="0"/>
              </a:rPr>
              <a:t>a </a:t>
            </a:r>
            <a:r>
              <a:rPr sz="2200" spc="-10" dirty="0">
                <a:latin typeface="Times New Roman" panose="02020603050405020304" pitchFamily="18" charset="0"/>
                <a:cs typeface="Times New Roman" panose="02020603050405020304" pitchFamily="18" charset="0"/>
              </a:rPr>
              <a:t>resource</a:t>
            </a:r>
            <a:r>
              <a:rPr sz="2200" spc="20" dirty="0">
                <a:latin typeface="Times New Roman" panose="02020603050405020304" pitchFamily="18" charset="0"/>
                <a:cs typeface="Times New Roman" panose="02020603050405020304" pitchFamily="18" charset="0"/>
              </a:rPr>
              <a:t> </a:t>
            </a:r>
            <a:r>
              <a:rPr sz="2200" spc="-15" dirty="0">
                <a:latin typeface="Times New Roman" panose="02020603050405020304" pitchFamily="18" charset="0"/>
                <a:cs typeface="Times New Roman" panose="02020603050405020304" pitchFamily="18" charset="0"/>
              </a:rPr>
              <a:t>graph</a:t>
            </a:r>
            <a:endParaRPr sz="2200" dirty="0">
              <a:latin typeface="Times New Roman" panose="02020603050405020304" pitchFamily="18" charset="0"/>
              <a:cs typeface="Times New Roman" panose="02020603050405020304" pitchFamily="18" charset="0"/>
            </a:endParaRPr>
          </a:p>
          <a:p>
            <a:pPr marL="698500" lvl="1" indent="-229235" algn="just">
              <a:buFont typeface="Arial"/>
              <a:buChar char="•"/>
              <a:tabLst>
                <a:tab pos="698500" algn="l"/>
                <a:tab pos="699135" algn="l"/>
              </a:tabLst>
            </a:pPr>
            <a:r>
              <a:rPr sz="2200" spc="-20" dirty="0">
                <a:latin typeface="Times New Roman" panose="02020603050405020304" pitchFamily="18" charset="0"/>
                <a:cs typeface="Times New Roman" panose="02020603050405020304" pitchFamily="18" charset="0"/>
              </a:rPr>
              <a:t>Locate </a:t>
            </a:r>
            <a:r>
              <a:rPr sz="2200" spc="-15" dirty="0">
                <a:latin typeface="Times New Roman" panose="02020603050405020304" pitchFamily="18" charset="0"/>
                <a:cs typeface="Times New Roman" panose="02020603050405020304" pitchFamily="18" charset="0"/>
              </a:rPr>
              <a:t>any</a:t>
            </a:r>
            <a:r>
              <a:rPr sz="2200" spc="35"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cycles</a:t>
            </a:r>
            <a:endParaRPr sz="2200" dirty="0">
              <a:latin typeface="Times New Roman" panose="02020603050405020304" pitchFamily="18" charset="0"/>
              <a:cs typeface="Times New Roman" panose="02020603050405020304" pitchFamily="18" charset="0"/>
            </a:endParaRPr>
          </a:p>
          <a:p>
            <a:pPr marL="698500" lvl="1" indent="-229235" algn="just">
              <a:buFont typeface="Arial"/>
              <a:buChar char="•"/>
              <a:tabLst>
                <a:tab pos="698500" algn="l"/>
                <a:tab pos="699135" algn="l"/>
              </a:tabLst>
            </a:pPr>
            <a:r>
              <a:rPr sz="2200" spc="-5" dirty="0">
                <a:latin typeface="Times New Roman" panose="02020603050405020304" pitchFamily="18" charset="0"/>
                <a:cs typeface="Times New Roman" panose="02020603050405020304" pitchFamily="18" charset="0"/>
              </a:rPr>
              <a:t>Break the </a:t>
            </a:r>
            <a:r>
              <a:rPr sz="2200" spc="-10" dirty="0">
                <a:latin typeface="Times New Roman" panose="02020603050405020304" pitchFamily="18" charset="0"/>
                <a:cs typeface="Times New Roman" panose="02020603050405020304" pitchFamily="18" charset="0"/>
              </a:rPr>
              <a:t>cycles</a:t>
            </a:r>
            <a:r>
              <a:rPr sz="2200" spc="10" dirty="0">
                <a:latin typeface="Times New Roman" panose="02020603050405020304" pitchFamily="18" charset="0"/>
                <a:cs typeface="Times New Roman" panose="02020603050405020304" pitchFamily="18" charset="0"/>
              </a:rPr>
              <a:t> </a:t>
            </a:r>
            <a:r>
              <a:rPr sz="2200" spc="-15" dirty="0">
                <a:latin typeface="Times New Roman" panose="02020603050405020304" pitchFamily="18" charset="0"/>
                <a:cs typeface="Times New Roman" panose="02020603050405020304" pitchFamily="18" charset="0"/>
              </a:rPr>
              <a:t>found</a:t>
            </a:r>
            <a:endParaRPr sz="2200" dirty="0">
              <a:latin typeface="Times New Roman" panose="02020603050405020304" pitchFamily="18" charset="0"/>
              <a:cs typeface="Times New Roman" panose="02020603050405020304" pitchFamily="18" charset="0"/>
            </a:endParaRPr>
          </a:p>
          <a:p>
            <a:pPr marL="241300" marR="142875" indent="-229235" algn="just">
              <a:spcBef>
                <a:spcPts val="1010"/>
              </a:spcBef>
              <a:buFont typeface="Arial"/>
              <a:buChar char="•"/>
              <a:tabLst>
                <a:tab pos="241935" algn="l"/>
              </a:tabLst>
            </a:pPr>
            <a:r>
              <a:rPr sz="2600" dirty="0">
                <a:latin typeface="Times New Roman" panose="02020603050405020304" pitchFamily="18" charset="0"/>
                <a:cs typeface="Times New Roman" panose="02020603050405020304" pitchFamily="18" charset="0"/>
              </a:rPr>
              <a:t>If each </a:t>
            </a:r>
            <a:r>
              <a:rPr sz="2600" spc="-10" dirty="0">
                <a:latin typeface="Times New Roman" panose="02020603050405020304" pitchFamily="18" charset="0"/>
                <a:cs typeface="Times New Roman" panose="02020603050405020304" pitchFamily="18" charset="0"/>
              </a:rPr>
              <a:t>resource category </a:t>
            </a:r>
            <a:r>
              <a:rPr sz="2600" spc="-5" dirty="0">
                <a:latin typeface="Times New Roman" panose="02020603050405020304" pitchFamily="18" charset="0"/>
                <a:cs typeface="Times New Roman" panose="02020603050405020304" pitchFamily="18" charset="0"/>
              </a:rPr>
              <a:t>has </a:t>
            </a:r>
            <a:r>
              <a:rPr sz="2600" dirty="0">
                <a:latin typeface="Times New Roman" panose="02020603050405020304" pitchFamily="18" charset="0"/>
                <a:cs typeface="Times New Roman" panose="02020603050405020304" pitchFamily="18" charset="0"/>
              </a:rPr>
              <a:t>a </a:t>
            </a:r>
            <a:r>
              <a:rPr sz="2600" spc="-5" dirty="0">
                <a:latin typeface="Times New Roman" panose="02020603050405020304" pitchFamily="18" charset="0"/>
                <a:cs typeface="Times New Roman" panose="02020603050405020304" pitchFamily="18" charset="0"/>
              </a:rPr>
              <a:t>single instance, </a:t>
            </a:r>
            <a:r>
              <a:rPr sz="2600" dirty="0">
                <a:latin typeface="Times New Roman" panose="02020603050405020304" pitchFamily="18" charset="0"/>
                <a:cs typeface="Times New Roman" panose="02020603050405020304" pitchFamily="18" charset="0"/>
              </a:rPr>
              <a:t>then </a:t>
            </a:r>
            <a:r>
              <a:rPr sz="2600" spc="-15" dirty="0">
                <a:latin typeface="Times New Roman" panose="02020603050405020304" pitchFamily="18" charset="0"/>
                <a:cs typeface="Times New Roman" panose="02020603050405020304" pitchFamily="18" charset="0"/>
              </a:rPr>
              <a:t>we </a:t>
            </a:r>
            <a:r>
              <a:rPr sz="2600" spc="-10" dirty="0">
                <a:latin typeface="Times New Roman" panose="02020603050405020304" pitchFamily="18" charset="0"/>
                <a:cs typeface="Times New Roman" panose="02020603050405020304" pitchFamily="18" charset="0"/>
              </a:rPr>
              <a:t>can </a:t>
            </a:r>
            <a:r>
              <a:rPr sz="2600" spc="-5" dirty="0">
                <a:latin typeface="Times New Roman" panose="02020603050405020304" pitchFamily="18" charset="0"/>
                <a:cs typeface="Times New Roman" panose="02020603050405020304" pitchFamily="18" charset="0"/>
              </a:rPr>
              <a:t>use </a:t>
            </a:r>
            <a:r>
              <a:rPr sz="2600" dirty="0">
                <a:latin typeface="Times New Roman" panose="02020603050405020304" pitchFamily="18" charset="0"/>
                <a:cs typeface="Times New Roman" panose="02020603050405020304" pitchFamily="18" charset="0"/>
              </a:rPr>
              <a:t>a </a:t>
            </a:r>
            <a:r>
              <a:rPr sz="2600" spc="-10" dirty="0">
                <a:latin typeface="Times New Roman" panose="02020603050405020304" pitchFamily="18" charset="0"/>
                <a:cs typeface="Times New Roman" panose="02020603050405020304" pitchFamily="18" charset="0"/>
              </a:rPr>
              <a:t>variation </a:t>
            </a:r>
            <a:r>
              <a:rPr sz="2600" spc="-5" dirty="0">
                <a:latin typeface="Times New Roman" panose="02020603050405020304" pitchFamily="18" charset="0"/>
                <a:cs typeface="Times New Roman" panose="02020603050405020304" pitchFamily="18" charset="0"/>
              </a:rPr>
              <a:t>of  </a:t>
            </a:r>
            <a:r>
              <a:rPr sz="2600" dirty="0">
                <a:latin typeface="Times New Roman" panose="02020603050405020304" pitchFamily="18" charset="0"/>
                <a:cs typeface="Times New Roman" panose="02020603050405020304" pitchFamily="18" charset="0"/>
              </a:rPr>
              <a:t>the </a:t>
            </a:r>
            <a:r>
              <a:rPr sz="2600" spc="-10" dirty="0">
                <a:latin typeface="Times New Roman" panose="02020603050405020304" pitchFamily="18" charset="0"/>
                <a:cs typeface="Times New Roman" panose="02020603050405020304" pitchFamily="18" charset="0"/>
              </a:rPr>
              <a:t>resource-allocation graph </a:t>
            </a:r>
            <a:r>
              <a:rPr sz="2600" spc="-5" dirty="0">
                <a:latin typeface="Times New Roman" panose="02020603050405020304" pitchFamily="18" charset="0"/>
                <a:cs typeface="Times New Roman" panose="02020603050405020304" pitchFamily="18" charset="0"/>
              </a:rPr>
              <a:t>known </a:t>
            </a:r>
            <a:r>
              <a:rPr sz="2600" dirty="0">
                <a:latin typeface="Times New Roman" panose="02020603050405020304" pitchFamily="18" charset="0"/>
                <a:cs typeface="Times New Roman" panose="02020603050405020304" pitchFamily="18" charset="0"/>
              </a:rPr>
              <a:t>as a </a:t>
            </a:r>
            <a:r>
              <a:rPr sz="2600" b="1" i="1" spc="-5" dirty="0">
                <a:latin typeface="Times New Roman" panose="02020603050405020304" pitchFamily="18" charset="0"/>
                <a:cs typeface="Times New Roman" panose="02020603050405020304" pitchFamily="18" charset="0"/>
              </a:rPr>
              <a:t>wait-for</a:t>
            </a:r>
            <a:r>
              <a:rPr sz="2600" b="1" i="1" spc="-20" dirty="0">
                <a:latin typeface="Times New Roman" panose="02020603050405020304" pitchFamily="18" charset="0"/>
                <a:cs typeface="Times New Roman" panose="02020603050405020304" pitchFamily="18" charset="0"/>
              </a:rPr>
              <a:t> </a:t>
            </a:r>
            <a:r>
              <a:rPr sz="2600" b="1" i="1" dirty="0">
                <a:latin typeface="Times New Roman" panose="02020603050405020304" pitchFamily="18" charset="0"/>
                <a:cs typeface="Times New Roman" panose="02020603050405020304" pitchFamily="18" charset="0"/>
              </a:rPr>
              <a:t>graph</a:t>
            </a:r>
            <a:r>
              <a:rPr sz="2600" dirty="0">
                <a:latin typeface="Times New Roman" panose="02020603050405020304" pitchFamily="18" charset="0"/>
                <a:cs typeface="Times New Roman" panose="02020603050405020304" pitchFamily="18" charset="0"/>
              </a:rPr>
              <a:t>.</a:t>
            </a:r>
          </a:p>
          <a:p>
            <a:pPr marL="241300" marR="5080" indent="-229235" algn="just">
              <a:spcBef>
                <a:spcPts val="994"/>
              </a:spcBef>
              <a:buFont typeface="Arial"/>
              <a:buChar char="•"/>
              <a:tabLst>
                <a:tab pos="241935" algn="l"/>
              </a:tabLst>
            </a:pPr>
            <a:r>
              <a:rPr sz="2600" dirty="0">
                <a:latin typeface="Times New Roman" panose="02020603050405020304" pitchFamily="18" charset="0"/>
                <a:cs typeface="Times New Roman" panose="02020603050405020304" pitchFamily="18" charset="0"/>
              </a:rPr>
              <a:t>A </a:t>
            </a:r>
            <a:r>
              <a:rPr sz="2600" spc="-15" dirty="0">
                <a:latin typeface="Times New Roman" panose="02020603050405020304" pitchFamily="18" charset="0"/>
                <a:cs typeface="Times New Roman" panose="02020603050405020304" pitchFamily="18" charset="0"/>
              </a:rPr>
              <a:t>wait-for </a:t>
            </a:r>
            <a:r>
              <a:rPr sz="2600" spc="-10" dirty="0">
                <a:latin typeface="Times New Roman" panose="02020603050405020304" pitchFamily="18" charset="0"/>
                <a:cs typeface="Times New Roman" panose="02020603050405020304" pitchFamily="18" charset="0"/>
              </a:rPr>
              <a:t>graph can </a:t>
            </a:r>
            <a:r>
              <a:rPr sz="2600" spc="-5" dirty="0">
                <a:latin typeface="Times New Roman" panose="02020603050405020304" pitchFamily="18" charset="0"/>
                <a:cs typeface="Times New Roman" panose="02020603050405020304" pitchFamily="18" charset="0"/>
              </a:rPr>
              <a:t>be </a:t>
            </a:r>
            <a:r>
              <a:rPr sz="2600" spc="-10" dirty="0">
                <a:latin typeface="Times New Roman" panose="02020603050405020304" pitchFamily="18" charset="0"/>
                <a:cs typeface="Times New Roman" panose="02020603050405020304" pitchFamily="18" charset="0"/>
              </a:rPr>
              <a:t>constructed from </a:t>
            </a:r>
            <a:r>
              <a:rPr sz="2600" dirty="0">
                <a:latin typeface="Times New Roman" panose="02020603050405020304" pitchFamily="18" charset="0"/>
                <a:cs typeface="Times New Roman" panose="02020603050405020304" pitchFamily="18" charset="0"/>
              </a:rPr>
              <a:t>a </a:t>
            </a:r>
            <a:r>
              <a:rPr sz="2600" spc="-5" dirty="0">
                <a:latin typeface="Times New Roman" panose="02020603050405020304" pitchFamily="18" charset="0"/>
                <a:cs typeface="Times New Roman" panose="02020603050405020304" pitchFamily="18" charset="0"/>
              </a:rPr>
              <a:t>resource-allocation </a:t>
            </a:r>
            <a:r>
              <a:rPr sz="2600" spc="-10" dirty="0">
                <a:latin typeface="Times New Roman" panose="02020603050405020304" pitchFamily="18" charset="0"/>
                <a:cs typeface="Times New Roman" panose="02020603050405020304" pitchFamily="18" charset="0"/>
              </a:rPr>
              <a:t>graph by  </a:t>
            </a:r>
            <a:r>
              <a:rPr sz="2600" spc="-5" dirty="0">
                <a:latin typeface="Times New Roman" panose="02020603050405020304" pitchFamily="18" charset="0"/>
                <a:cs typeface="Times New Roman" panose="02020603050405020304" pitchFamily="18" charset="0"/>
              </a:rPr>
              <a:t>eliminating </a:t>
            </a:r>
            <a:r>
              <a:rPr sz="2600" dirty="0">
                <a:latin typeface="Times New Roman" panose="02020603050405020304" pitchFamily="18" charset="0"/>
                <a:cs typeface="Times New Roman" panose="02020603050405020304" pitchFamily="18" charset="0"/>
              </a:rPr>
              <a:t>the </a:t>
            </a:r>
            <a:r>
              <a:rPr sz="2600" spc="-10" dirty="0">
                <a:latin typeface="Times New Roman" panose="02020603050405020304" pitchFamily="18" charset="0"/>
                <a:cs typeface="Times New Roman" panose="02020603050405020304" pitchFamily="18" charset="0"/>
              </a:rPr>
              <a:t>resources </a:t>
            </a:r>
            <a:r>
              <a:rPr sz="2600" dirty="0">
                <a:latin typeface="Times New Roman" panose="02020603050405020304" pitchFamily="18" charset="0"/>
                <a:cs typeface="Times New Roman" panose="02020603050405020304" pitchFamily="18" charset="0"/>
              </a:rPr>
              <a:t>and </a:t>
            </a:r>
            <a:r>
              <a:rPr sz="2600" spc="-10" dirty="0">
                <a:latin typeface="Times New Roman" panose="02020603050405020304" pitchFamily="18" charset="0"/>
                <a:cs typeface="Times New Roman" panose="02020603050405020304" pitchFamily="18" charset="0"/>
              </a:rPr>
              <a:t>collapsing </a:t>
            </a:r>
            <a:r>
              <a:rPr sz="2600" dirty="0">
                <a:latin typeface="Times New Roman" panose="02020603050405020304" pitchFamily="18" charset="0"/>
                <a:cs typeface="Times New Roman" panose="02020603050405020304" pitchFamily="18" charset="0"/>
              </a:rPr>
              <a:t>the </a:t>
            </a:r>
            <a:r>
              <a:rPr sz="2600" spc="-5" dirty="0">
                <a:latin typeface="Times New Roman" panose="02020603050405020304" pitchFamily="18" charset="0"/>
                <a:cs typeface="Times New Roman" panose="02020603050405020304" pitchFamily="18" charset="0"/>
              </a:rPr>
              <a:t>associated edges, </a:t>
            </a:r>
            <a:r>
              <a:rPr sz="2600" dirty="0">
                <a:latin typeface="Times New Roman" panose="02020603050405020304" pitchFamily="18" charset="0"/>
                <a:cs typeface="Times New Roman" panose="02020603050405020304" pitchFamily="18" charset="0"/>
              </a:rPr>
              <a:t>as </a:t>
            </a:r>
            <a:r>
              <a:rPr sz="2600" spc="-5" dirty="0">
                <a:latin typeface="Times New Roman" panose="02020603050405020304" pitchFamily="18" charset="0"/>
                <a:cs typeface="Times New Roman" panose="02020603050405020304" pitchFamily="18" charset="0"/>
              </a:rPr>
              <a:t>shown </a:t>
            </a:r>
            <a:r>
              <a:rPr sz="2600" dirty="0">
                <a:latin typeface="Times New Roman" panose="02020603050405020304" pitchFamily="18" charset="0"/>
                <a:cs typeface="Times New Roman" panose="02020603050405020304" pitchFamily="18" charset="0"/>
              </a:rPr>
              <a:t>in the  </a:t>
            </a:r>
            <a:r>
              <a:rPr sz="2600" spc="-10" dirty="0">
                <a:latin typeface="Times New Roman" panose="02020603050405020304" pitchFamily="18" charset="0"/>
                <a:cs typeface="Times New Roman" panose="02020603050405020304" pitchFamily="18" charset="0"/>
              </a:rPr>
              <a:t>figure</a:t>
            </a:r>
            <a:r>
              <a:rPr sz="2600" spc="-20" dirty="0">
                <a:latin typeface="Times New Roman" panose="02020603050405020304" pitchFamily="18" charset="0"/>
                <a:cs typeface="Times New Roman" panose="02020603050405020304" pitchFamily="18" charset="0"/>
              </a:rPr>
              <a:t> </a:t>
            </a:r>
            <a:r>
              <a:rPr sz="2600" spc="-35" dirty="0">
                <a:latin typeface="Times New Roman" panose="02020603050405020304" pitchFamily="18" charset="0"/>
                <a:cs typeface="Times New Roman" panose="02020603050405020304" pitchFamily="18" charset="0"/>
              </a:rPr>
              <a:t>below.</a:t>
            </a:r>
            <a:endParaRPr sz="2600" dirty="0">
              <a:latin typeface="Times New Roman" panose="02020603050405020304" pitchFamily="18" charset="0"/>
              <a:cs typeface="Times New Roman" panose="02020603050405020304" pitchFamily="18" charset="0"/>
            </a:endParaRPr>
          </a:p>
          <a:p>
            <a:pPr marL="241300" marR="45085" indent="-229235" algn="just">
              <a:spcBef>
                <a:spcPts val="994"/>
              </a:spcBef>
              <a:buFont typeface="Arial"/>
              <a:buChar char="•"/>
              <a:tabLst>
                <a:tab pos="241935" algn="l"/>
              </a:tabLst>
            </a:pPr>
            <a:r>
              <a:rPr sz="2600" dirty="0">
                <a:latin typeface="Times New Roman" panose="02020603050405020304" pitchFamily="18" charset="0"/>
                <a:cs typeface="Times New Roman" panose="02020603050405020304" pitchFamily="18" charset="0"/>
              </a:rPr>
              <a:t>An </a:t>
            </a:r>
            <a:r>
              <a:rPr sz="2600" spc="-10" dirty="0">
                <a:latin typeface="Times New Roman" panose="02020603050405020304" pitchFamily="18" charset="0"/>
                <a:cs typeface="Times New Roman" panose="02020603050405020304" pitchFamily="18" charset="0"/>
              </a:rPr>
              <a:t>arc from </a:t>
            </a:r>
            <a:r>
              <a:rPr sz="2600" dirty="0">
                <a:latin typeface="Times New Roman" panose="02020603050405020304" pitchFamily="18" charset="0"/>
                <a:cs typeface="Times New Roman" panose="02020603050405020304" pitchFamily="18" charset="0"/>
              </a:rPr>
              <a:t>Pi </a:t>
            </a:r>
            <a:r>
              <a:rPr sz="2600" spc="-15" dirty="0">
                <a:latin typeface="Times New Roman" panose="02020603050405020304" pitchFamily="18" charset="0"/>
                <a:cs typeface="Times New Roman" panose="02020603050405020304" pitchFamily="18" charset="0"/>
              </a:rPr>
              <a:t>to </a:t>
            </a:r>
            <a:r>
              <a:rPr sz="2600" spc="-5" dirty="0">
                <a:latin typeface="Times New Roman" panose="02020603050405020304" pitchFamily="18" charset="0"/>
                <a:cs typeface="Times New Roman" panose="02020603050405020304" pitchFamily="18" charset="0"/>
              </a:rPr>
              <a:t>Pj </a:t>
            </a:r>
            <a:r>
              <a:rPr sz="2600" dirty="0">
                <a:latin typeface="Times New Roman" panose="02020603050405020304" pitchFamily="18" charset="0"/>
                <a:cs typeface="Times New Roman" panose="02020603050405020304" pitchFamily="18" charset="0"/>
              </a:rPr>
              <a:t>in a </a:t>
            </a:r>
            <a:r>
              <a:rPr sz="2600" spc="-15" dirty="0">
                <a:latin typeface="Times New Roman" panose="02020603050405020304" pitchFamily="18" charset="0"/>
                <a:cs typeface="Times New Roman" panose="02020603050405020304" pitchFamily="18" charset="0"/>
              </a:rPr>
              <a:t>wait-for </a:t>
            </a:r>
            <a:r>
              <a:rPr sz="2600" spc="-10" dirty="0">
                <a:latin typeface="Times New Roman" panose="02020603050405020304" pitchFamily="18" charset="0"/>
                <a:cs typeface="Times New Roman" panose="02020603050405020304" pitchFamily="18" charset="0"/>
              </a:rPr>
              <a:t>graph indicates </a:t>
            </a:r>
            <a:r>
              <a:rPr sz="2600" spc="-5" dirty="0">
                <a:latin typeface="Times New Roman" panose="02020603050405020304" pitchFamily="18" charset="0"/>
                <a:cs typeface="Times New Roman" panose="02020603050405020304" pitchFamily="18" charset="0"/>
              </a:rPr>
              <a:t>that </a:t>
            </a:r>
            <a:r>
              <a:rPr sz="2600" spc="-10" dirty="0">
                <a:latin typeface="Times New Roman" panose="02020603050405020304" pitchFamily="18" charset="0"/>
                <a:cs typeface="Times New Roman" panose="02020603050405020304" pitchFamily="18" charset="0"/>
              </a:rPr>
              <a:t>process </a:t>
            </a:r>
            <a:r>
              <a:rPr sz="2600" dirty="0">
                <a:latin typeface="Times New Roman" panose="02020603050405020304" pitchFamily="18" charset="0"/>
                <a:cs typeface="Times New Roman" panose="02020603050405020304" pitchFamily="18" charset="0"/>
              </a:rPr>
              <a:t>Pi is </a:t>
            </a:r>
            <a:r>
              <a:rPr sz="2600" spc="-5" dirty="0">
                <a:latin typeface="Times New Roman" panose="02020603050405020304" pitchFamily="18" charset="0"/>
                <a:cs typeface="Times New Roman" panose="02020603050405020304" pitchFamily="18" charset="0"/>
              </a:rPr>
              <a:t>waiting </a:t>
            </a:r>
            <a:r>
              <a:rPr sz="2600" spc="-30" dirty="0">
                <a:latin typeface="Times New Roman" panose="02020603050405020304" pitchFamily="18" charset="0"/>
                <a:cs typeface="Times New Roman" panose="02020603050405020304" pitchFamily="18" charset="0"/>
              </a:rPr>
              <a:t>for </a:t>
            </a:r>
            <a:r>
              <a:rPr sz="2600" dirty="0">
                <a:latin typeface="Times New Roman" panose="02020603050405020304" pitchFamily="18" charset="0"/>
                <a:cs typeface="Times New Roman" panose="02020603050405020304" pitchFamily="18" charset="0"/>
              </a:rPr>
              <a:t>a  </a:t>
            </a:r>
            <a:r>
              <a:rPr sz="2600" spc="-10" dirty="0">
                <a:latin typeface="Times New Roman" panose="02020603050405020304" pitchFamily="18" charset="0"/>
                <a:cs typeface="Times New Roman" panose="02020603050405020304" pitchFamily="18" charset="0"/>
              </a:rPr>
              <a:t>resource </a:t>
            </a:r>
            <a:r>
              <a:rPr sz="2600" spc="-5" dirty="0">
                <a:latin typeface="Times New Roman" panose="02020603050405020304" pitchFamily="18" charset="0"/>
                <a:cs typeface="Times New Roman" panose="02020603050405020304" pitchFamily="18" charset="0"/>
              </a:rPr>
              <a:t>that </a:t>
            </a:r>
            <a:r>
              <a:rPr sz="2600" spc="-10" dirty="0">
                <a:latin typeface="Times New Roman" panose="02020603050405020304" pitchFamily="18" charset="0"/>
                <a:cs typeface="Times New Roman" panose="02020603050405020304" pitchFamily="18" charset="0"/>
              </a:rPr>
              <a:t>process </a:t>
            </a:r>
            <a:r>
              <a:rPr sz="2600" spc="-5" dirty="0">
                <a:latin typeface="Times New Roman" panose="02020603050405020304" pitchFamily="18" charset="0"/>
                <a:cs typeface="Times New Roman" panose="02020603050405020304" pitchFamily="18" charset="0"/>
              </a:rPr>
              <a:t>Pj </a:t>
            </a:r>
            <a:r>
              <a:rPr sz="2600" dirty="0">
                <a:latin typeface="Times New Roman" panose="02020603050405020304" pitchFamily="18" charset="0"/>
                <a:cs typeface="Times New Roman" panose="02020603050405020304" pitchFamily="18" charset="0"/>
              </a:rPr>
              <a:t>is </a:t>
            </a:r>
            <a:r>
              <a:rPr sz="2600" spc="-5" dirty="0">
                <a:latin typeface="Times New Roman" panose="02020603050405020304" pitchFamily="18" charset="0"/>
                <a:cs typeface="Times New Roman" panose="02020603050405020304" pitchFamily="18" charset="0"/>
              </a:rPr>
              <a:t>currently</a:t>
            </a:r>
            <a:r>
              <a:rPr sz="2600" spc="-8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holding.</a:t>
            </a:r>
            <a:endParaRPr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8E094E-6CBE-47A3-A715-E6D175E53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0"/>
            <a:ext cx="10158662" cy="5638800"/>
          </a:xfrm>
          <a:prstGeom prst="rect">
            <a:avLst/>
          </a:prstGeom>
        </p:spPr>
      </p:pic>
    </p:spTree>
    <p:extLst>
      <p:ext uri="{BB962C8B-B14F-4D97-AF65-F5344CB8AC3E}">
        <p14:creationId xmlns:p14="http://schemas.microsoft.com/office/powerpoint/2010/main" val="2279763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26B7E3-B641-470D-9689-97288F446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24" y="696311"/>
            <a:ext cx="10201276" cy="5628290"/>
          </a:xfrm>
          <a:prstGeom prst="rect">
            <a:avLst/>
          </a:prstGeom>
        </p:spPr>
      </p:pic>
      <p:sp>
        <p:nvSpPr>
          <p:cNvPr id="6" name="TextBox 5">
            <a:extLst>
              <a:ext uri="{FF2B5EF4-FFF2-40B4-BE49-F238E27FC236}">
                <a16:creationId xmlns:a16="http://schemas.microsoft.com/office/drawing/2014/main" id="{4192485D-3753-4944-8C1F-BA5BFECCEF32}"/>
              </a:ext>
            </a:extLst>
          </p:cNvPr>
          <p:cNvSpPr txBox="1"/>
          <p:nvPr/>
        </p:nvSpPr>
        <p:spPr>
          <a:xfrm>
            <a:off x="7467600" y="3657600"/>
            <a:ext cx="4315027" cy="923330"/>
          </a:xfrm>
          <a:prstGeom prst="rect">
            <a:avLst/>
          </a:prstGeom>
          <a:noFill/>
          <a:ln>
            <a:solidFill>
              <a:schemeClr val="tx1"/>
            </a:solidFill>
          </a:ln>
        </p:spPr>
        <p:txBody>
          <a:bodyPr wrap="none" rtlCol="0">
            <a:spAutoFit/>
          </a:bodyPr>
          <a:lstStyle/>
          <a:p>
            <a:r>
              <a:rPr lang="en-US" dirty="0"/>
              <a:t>P1 has available resource are A (2, 1, 0, 0)</a:t>
            </a:r>
          </a:p>
          <a:p>
            <a:r>
              <a:rPr lang="en-US" dirty="0"/>
              <a:t> and existing resource are E(4, 2, 3, 1) and</a:t>
            </a:r>
          </a:p>
          <a:p>
            <a:r>
              <a:rPr lang="en-US" dirty="0"/>
              <a:t> maximum resource are given in another set</a:t>
            </a:r>
          </a:p>
        </p:txBody>
      </p:sp>
    </p:spTree>
    <p:extLst>
      <p:ext uri="{BB962C8B-B14F-4D97-AF65-F5344CB8AC3E}">
        <p14:creationId xmlns:p14="http://schemas.microsoft.com/office/powerpoint/2010/main" val="24090692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4195445" cy="697230"/>
          </a:xfrm>
          <a:prstGeom prst="rect">
            <a:avLst/>
          </a:prstGeom>
        </p:spPr>
        <p:txBody>
          <a:bodyPr vert="horz" wrap="square" lIns="0" tIns="13335" rIns="0" bIns="0" rtlCol="0">
            <a:spAutoFit/>
          </a:bodyPr>
          <a:lstStyle/>
          <a:p>
            <a:pPr marL="12700">
              <a:lnSpc>
                <a:spcPct val="100000"/>
              </a:lnSpc>
              <a:spcBef>
                <a:spcPts val="105"/>
              </a:spcBef>
            </a:pPr>
            <a:r>
              <a:rPr sz="4400" b="1" spc="-290" dirty="0"/>
              <a:t>Deadlock</a:t>
            </a:r>
            <a:r>
              <a:rPr sz="4400" b="1" spc="-375" dirty="0"/>
              <a:t> </a:t>
            </a:r>
            <a:r>
              <a:rPr sz="4400" b="1" spc="-345" dirty="0"/>
              <a:t>Recovery</a:t>
            </a:r>
            <a:endParaRPr sz="4400" b="1" dirty="0"/>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108</a:t>
            </a:fld>
            <a:endParaRPr dirty="0"/>
          </a:p>
        </p:txBody>
      </p:sp>
      <p:sp>
        <p:nvSpPr>
          <p:cNvPr id="3" name="object 3"/>
          <p:cNvSpPr txBox="1"/>
          <p:nvPr/>
        </p:nvSpPr>
        <p:spPr>
          <a:xfrm>
            <a:off x="916939" y="1731010"/>
            <a:ext cx="10253345" cy="5186676"/>
          </a:xfrm>
          <a:prstGeom prst="rect">
            <a:avLst/>
          </a:prstGeom>
        </p:spPr>
        <p:txBody>
          <a:bodyPr vert="horz" wrap="square" lIns="0" tIns="56515" rIns="0" bIns="0" rtlCol="0">
            <a:spAutoFit/>
          </a:bodyPr>
          <a:lstStyle/>
          <a:p>
            <a:pPr marL="12700">
              <a:spcBef>
                <a:spcPts val="445"/>
              </a:spcBef>
            </a:pPr>
            <a:r>
              <a:rPr sz="2000" b="1" spc="-10" dirty="0">
                <a:latin typeface="Times New Roman" panose="02020603050405020304" pitchFamily="18" charset="0"/>
                <a:cs typeface="Times New Roman" panose="02020603050405020304" pitchFamily="18" charset="0"/>
              </a:rPr>
              <a:t>For Resource</a:t>
            </a:r>
            <a:endParaRPr sz="2000" dirty="0">
              <a:latin typeface="Times New Roman" panose="02020603050405020304" pitchFamily="18" charset="0"/>
              <a:cs typeface="Times New Roman" panose="02020603050405020304" pitchFamily="18" charset="0"/>
            </a:endParaRPr>
          </a:p>
          <a:p>
            <a:pPr marL="221615">
              <a:spcBef>
                <a:spcPts val="350"/>
              </a:spcBef>
            </a:pPr>
            <a:r>
              <a:rPr sz="2000" spc="-5"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three </a:t>
            </a:r>
            <a:r>
              <a:rPr sz="2000" spc="-5" dirty="0">
                <a:latin typeface="Times New Roman" panose="02020603050405020304" pitchFamily="18" charset="0"/>
                <a:cs typeface="Times New Roman" panose="02020603050405020304" pitchFamily="18" charset="0"/>
              </a:rPr>
              <a:t>issues </a:t>
            </a:r>
            <a:r>
              <a:rPr sz="2000" spc="-10" dirty="0">
                <a:latin typeface="Times New Roman" panose="02020603050405020304" pitchFamily="18" charset="0"/>
                <a:cs typeface="Times New Roman" panose="02020603050405020304" pitchFamily="18" charset="0"/>
              </a:rPr>
              <a:t>are considered to recover from</a:t>
            </a:r>
            <a:r>
              <a:rPr sz="2000" spc="9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deadlock</a:t>
            </a:r>
            <a:endParaRPr sz="2000" dirty="0">
              <a:latin typeface="Times New Roman" panose="02020603050405020304" pitchFamily="18" charset="0"/>
              <a:cs typeface="Times New Roman" panose="02020603050405020304" pitchFamily="18" charset="0"/>
            </a:endParaRPr>
          </a:p>
          <a:p>
            <a:pPr marL="698500" indent="-229235">
              <a:buFont typeface="Arial"/>
              <a:buChar char="•"/>
              <a:tabLst>
                <a:tab pos="698500" algn="l"/>
                <a:tab pos="699135" algn="l"/>
              </a:tabLst>
            </a:pPr>
            <a:r>
              <a:rPr sz="2000" b="1" spc="-5" dirty="0">
                <a:latin typeface="Times New Roman" panose="02020603050405020304" pitchFamily="18" charset="0"/>
                <a:cs typeface="Times New Roman" panose="02020603050405020304" pitchFamily="18" charset="0"/>
              </a:rPr>
              <a:t>Selecting </a:t>
            </a:r>
            <a:r>
              <a:rPr sz="2000" b="1" dirty="0">
                <a:latin typeface="Times New Roman" panose="02020603050405020304" pitchFamily="18" charset="0"/>
                <a:cs typeface="Times New Roman" panose="02020603050405020304" pitchFamily="18" charset="0"/>
              </a:rPr>
              <a:t>a</a:t>
            </a:r>
            <a:r>
              <a:rPr sz="2000" b="1" spc="-3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victim</a:t>
            </a:r>
            <a:endParaRPr sz="2000" dirty="0">
              <a:latin typeface="Times New Roman" panose="02020603050405020304" pitchFamily="18" charset="0"/>
              <a:cs typeface="Times New Roman" panose="02020603050405020304" pitchFamily="18" charset="0"/>
            </a:endParaRPr>
          </a:p>
          <a:p>
            <a:pPr marL="698500" indent="-229235">
              <a:buFont typeface="Arial"/>
              <a:buChar char="•"/>
              <a:tabLst>
                <a:tab pos="698500" algn="l"/>
                <a:tab pos="699135" algn="l"/>
              </a:tabLst>
            </a:pPr>
            <a:r>
              <a:rPr sz="2000" b="1" spc="-5" dirty="0">
                <a:latin typeface="Times New Roman" panose="02020603050405020304" pitchFamily="18" charset="0"/>
                <a:cs typeface="Times New Roman" panose="02020603050405020304" pitchFamily="18" charset="0"/>
              </a:rPr>
              <a:t>Rollback</a:t>
            </a:r>
            <a:endParaRPr sz="2000" dirty="0">
              <a:latin typeface="Times New Roman" panose="02020603050405020304" pitchFamily="18" charset="0"/>
              <a:cs typeface="Times New Roman" panose="02020603050405020304" pitchFamily="18" charset="0"/>
            </a:endParaRPr>
          </a:p>
          <a:p>
            <a:pPr marL="698500" indent="-229235">
              <a:buFont typeface="Arial"/>
              <a:buChar char="•"/>
              <a:tabLst>
                <a:tab pos="698500" algn="l"/>
                <a:tab pos="699135" algn="l"/>
              </a:tabLst>
            </a:pPr>
            <a:r>
              <a:rPr sz="2000" b="1" spc="-10" dirty="0">
                <a:latin typeface="Times New Roman" panose="02020603050405020304" pitchFamily="18" charset="0"/>
                <a:cs typeface="Times New Roman" panose="02020603050405020304" pitchFamily="18" charset="0"/>
              </a:rPr>
              <a:t>Starvation</a:t>
            </a:r>
            <a:endParaRPr sz="2000" dirty="0">
              <a:latin typeface="Times New Roman" panose="02020603050405020304" pitchFamily="18" charset="0"/>
              <a:cs typeface="Times New Roman" panose="02020603050405020304" pitchFamily="18" charset="0"/>
            </a:endParaRPr>
          </a:p>
          <a:p>
            <a:pPr marL="698500" indent="-229235">
              <a:buFont typeface="Wingdings"/>
              <a:buChar char=""/>
              <a:tabLst>
                <a:tab pos="699135" algn="l"/>
              </a:tabLst>
            </a:pPr>
            <a:r>
              <a:rPr sz="2000" b="1" spc="-5" dirty="0">
                <a:latin typeface="Times New Roman" panose="02020603050405020304" pitchFamily="18" charset="0"/>
                <a:cs typeface="Times New Roman" panose="02020603050405020304" pitchFamily="18" charset="0"/>
              </a:rPr>
              <a:t>Preempt the</a:t>
            </a:r>
            <a:r>
              <a:rPr sz="2000" b="1" spc="-25" dirty="0">
                <a:latin typeface="Times New Roman" panose="02020603050405020304" pitchFamily="18" charset="0"/>
                <a:cs typeface="Times New Roman" panose="02020603050405020304" pitchFamily="18" charset="0"/>
              </a:rPr>
              <a:t> </a:t>
            </a:r>
            <a:r>
              <a:rPr sz="2000" b="1" spc="-15" dirty="0">
                <a:latin typeface="Times New Roman" panose="02020603050405020304" pitchFamily="18" charset="0"/>
                <a:cs typeface="Times New Roman" panose="02020603050405020304" pitchFamily="18" charset="0"/>
              </a:rPr>
              <a:t>resource</a:t>
            </a:r>
            <a:endParaRPr sz="2000" dirty="0">
              <a:latin typeface="Times New Roman" panose="02020603050405020304" pitchFamily="18" charset="0"/>
              <a:cs typeface="Times New Roman" panose="02020603050405020304" pitchFamily="18" charset="0"/>
            </a:endParaRPr>
          </a:p>
          <a:p>
            <a:pPr marL="1155700" lvl="1" indent="-229235">
              <a:spcBef>
                <a:spcPts val="30"/>
              </a:spcBef>
              <a:buFont typeface="Wingdings"/>
              <a:buChar char=""/>
              <a:tabLst>
                <a:tab pos="1156335" algn="l"/>
              </a:tabLst>
            </a:pPr>
            <a:r>
              <a:rPr sz="2000" spc="-30" dirty="0">
                <a:latin typeface="Times New Roman" panose="02020603050405020304" pitchFamily="18" charset="0"/>
                <a:cs typeface="Times New Roman" panose="02020603050405020304" pitchFamily="18" charset="0"/>
              </a:rPr>
              <a:t>We</a:t>
            </a:r>
            <a:r>
              <a:rPr sz="2000" spc="3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can</a:t>
            </a:r>
            <a:r>
              <a:rPr sz="2000" spc="1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snatch</a:t>
            </a:r>
            <a:r>
              <a:rPr sz="2000" spc="4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one</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of</a:t>
            </a:r>
            <a:r>
              <a:rPr sz="2000" spc="2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the</a:t>
            </a:r>
            <a:r>
              <a:rPr sz="2000" spc="2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resources</a:t>
            </a:r>
            <a:r>
              <a:rPr sz="2000" spc="2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from</a:t>
            </a:r>
            <a:r>
              <a:rPr sz="2000" spc="2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the</a:t>
            </a:r>
            <a:r>
              <a:rPr sz="2000" spc="2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owner</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of</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the</a:t>
            </a:r>
            <a:r>
              <a:rPr sz="2000" spc="2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resource</a:t>
            </a:r>
            <a:r>
              <a:rPr sz="2000" spc="3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(process)</a:t>
            </a:r>
            <a:r>
              <a:rPr sz="2000" spc="4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and</a:t>
            </a:r>
            <a:r>
              <a:rPr sz="2000" spc="3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give</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it</a:t>
            </a:r>
            <a:r>
              <a:rPr sz="2000" spc="2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to</a:t>
            </a:r>
            <a:r>
              <a:rPr sz="2000" spc="1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the</a:t>
            </a:r>
            <a:r>
              <a:rPr sz="2000" spc="2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other</a:t>
            </a:r>
            <a:r>
              <a:rPr sz="2000" spc="3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process</a:t>
            </a:r>
            <a:r>
              <a:rPr sz="2000" spc="3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with</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the</a:t>
            </a:r>
            <a:r>
              <a:rPr sz="2000" spc="2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expectation</a:t>
            </a:r>
            <a:r>
              <a:rPr sz="2000" spc="4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that</a:t>
            </a:r>
            <a:r>
              <a:rPr lang="en-US" sz="2000" spc="-10" dirty="0">
                <a:latin typeface="Times New Roman" panose="02020603050405020304" pitchFamily="18" charset="0"/>
                <a:cs typeface="Times New Roman" panose="02020603050405020304" pitchFamily="18" charset="0"/>
              </a:rPr>
              <a:t> it will complete the execution and will release this resource sooner. Well, choosing a resource which will be snatched is going to be a bit difficult</a:t>
            </a:r>
          </a:p>
          <a:p>
            <a:pPr marL="927100" marR="132080" algn="just">
              <a:spcBef>
                <a:spcPts val="615"/>
              </a:spcBef>
              <a:tabLst>
                <a:tab pos="1156335" algn="l"/>
              </a:tabLst>
            </a:pPr>
            <a:r>
              <a:rPr lang="en-US" sz="2000" b="1" spc="-10" dirty="0">
                <a:latin typeface="Times New Roman" panose="02020603050405020304" pitchFamily="18" charset="0"/>
                <a:cs typeface="Times New Roman" panose="02020603050405020304" pitchFamily="18" charset="0"/>
              </a:rPr>
              <a:t>Rollback to a safe state</a:t>
            </a:r>
          </a:p>
          <a:p>
            <a:pPr marL="1155700" marR="132080" indent="-228600" algn="just">
              <a:spcBef>
                <a:spcPts val="615"/>
              </a:spcBef>
              <a:buFont typeface="Wingdings"/>
              <a:buChar char=""/>
              <a:tabLst>
                <a:tab pos="1156335" algn="l"/>
              </a:tabLst>
            </a:pPr>
            <a:r>
              <a:rPr lang="en-US" sz="2000" spc="-10" dirty="0">
                <a:latin typeface="Times New Roman" panose="02020603050405020304" pitchFamily="18" charset="0"/>
                <a:cs typeface="Times New Roman" panose="02020603050405020304" pitchFamily="18" charset="0"/>
              </a:rPr>
              <a:t>System </a:t>
            </a:r>
            <a:r>
              <a:rPr lang="en-US" sz="2000" dirty="0">
                <a:latin typeface="Times New Roman" panose="02020603050405020304" pitchFamily="18" charset="0"/>
                <a:cs typeface="Times New Roman" panose="02020603050405020304" pitchFamily="18" charset="0"/>
              </a:rPr>
              <a:t>passes </a:t>
            </a:r>
            <a:r>
              <a:rPr lang="en-US" sz="2000" spc="-5" dirty="0">
                <a:latin typeface="Times New Roman" panose="02020603050405020304" pitchFamily="18" charset="0"/>
                <a:cs typeface="Times New Roman" panose="02020603050405020304" pitchFamily="18" charset="0"/>
              </a:rPr>
              <a:t>through various </a:t>
            </a:r>
            <a:r>
              <a:rPr lang="en-US" sz="2000" spc="-10" dirty="0">
                <a:latin typeface="Times New Roman" panose="02020603050405020304" pitchFamily="18" charset="0"/>
                <a:cs typeface="Times New Roman" panose="02020603050405020304" pitchFamily="18" charset="0"/>
              </a:rPr>
              <a:t>states to </a:t>
            </a:r>
            <a:r>
              <a:rPr lang="en-US" sz="2000" spc="-15" dirty="0">
                <a:latin typeface="Times New Roman" panose="02020603050405020304" pitchFamily="18" charset="0"/>
                <a:cs typeface="Times New Roman" panose="02020603050405020304" pitchFamily="18" charset="0"/>
              </a:rPr>
              <a:t>get </a:t>
            </a:r>
            <a:r>
              <a:rPr lang="en-US" sz="2000" spc="-10" dirty="0">
                <a:latin typeface="Times New Roman" panose="02020603050405020304" pitchFamily="18" charset="0"/>
                <a:cs typeface="Times New Roman" panose="02020603050405020304" pitchFamily="18" charset="0"/>
              </a:rPr>
              <a:t>into </a:t>
            </a:r>
            <a:r>
              <a:rPr lang="en-US" sz="2000" spc="-5" dirty="0">
                <a:latin typeface="Times New Roman" panose="02020603050405020304" pitchFamily="18" charset="0"/>
                <a:cs typeface="Times New Roman" panose="02020603050405020304" pitchFamily="18" charset="0"/>
              </a:rPr>
              <a:t>the deadlock </a:t>
            </a:r>
            <a:r>
              <a:rPr lang="en-US" sz="2000" spc="-10" dirty="0">
                <a:latin typeface="Times New Roman" panose="02020603050405020304" pitchFamily="18" charset="0"/>
                <a:cs typeface="Times New Roman" panose="02020603050405020304" pitchFamily="18" charset="0"/>
              </a:rPr>
              <a:t>state. </a:t>
            </a:r>
            <a:r>
              <a:rPr lang="en-US" sz="2000" spc="-5" dirty="0">
                <a:latin typeface="Times New Roman" panose="02020603050405020304" pitchFamily="18" charset="0"/>
                <a:cs typeface="Times New Roman" panose="02020603050405020304" pitchFamily="18" charset="0"/>
              </a:rPr>
              <a:t>The operating </a:t>
            </a:r>
            <a:r>
              <a:rPr lang="en-US" sz="2000" spc="-10" dirty="0">
                <a:latin typeface="Times New Roman" panose="02020603050405020304" pitchFamily="18" charset="0"/>
                <a:cs typeface="Times New Roman" panose="02020603050405020304" pitchFamily="18" charset="0"/>
              </a:rPr>
              <a:t>system </a:t>
            </a:r>
            <a:r>
              <a:rPr lang="en-US" sz="2000" spc="-5" dirty="0">
                <a:latin typeface="Times New Roman" panose="02020603050405020304" pitchFamily="18" charset="0"/>
                <a:cs typeface="Times New Roman" panose="02020603050405020304" pitchFamily="18" charset="0"/>
              </a:rPr>
              <a:t>can </a:t>
            </a:r>
            <a:r>
              <a:rPr lang="en-US" sz="2000" spc="-10" dirty="0">
                <a:latin typeface="Times New Roman" panose="02020603050405020304" pitchFamily="18" charset="0"/>
                <a:cs typeface="Times New Roman" panose="02020603050405020304" pitchFamily="18" charset="0"/>
              </a:rPr>
              <a:t>rollback </a:t>
            </a:r>
            <a:r>
              <a:rPr lang="en-US" sz="2000" spc="-5" dirty="0">
                <a:latin typeface="Times New Roman" panose="02020603050405020304" pitchFamily="18" charset="0"/>
                <a:cs typeface="Times New Roman" panose="02020603050405020304" pitchFamily="18" charset="0"/>
              </a:rPr>
              <a:t>the </a:t>
            </a:r>
            <a:r>
              <a:rPr lang="en-US" sz="2000" spc="-10" dirty="0">
                <a:latin typeface="Times New Roman" panose="02020603050405020304" pitchFamily="18" charset="0"/>
                <a:cs typeface="Times New Roman" panose="02020603050405020304" pitchFamily="18" charset="0"/>
              </a:rPr>
              <a:t>system to </a:t>
            </a:r>
            <a:r>
              <a:rPr lang="en-US" sz="2000" spc="-5" dirty="0">
                <a:latin typeface="Times New Roman" panose="02020603050405020304" pitchFamily="18" charset="0"/>
                <a:cs typeface="Times New Roman" panose="02020603050405020304" pitchFamily="18" charset="0"/>
              </a:rPr>
              <a:t>the  </a:t>
            </a:r>
            <a:r>
              <a:rPr lang="en-US" sz="2000" spc="-10" dirty="0">
                <a:latin typeface="Times New Roman" panose="02020603050405020304" pitchFamily="18" charset="0"/>
                <a:cs typeface="Times New Roman" panose="02020603050405020304" pitchFamily="18" charset="0"/>
              </a:rPr>
              <a:t>previous </a:t>
            </a:r>
            <a:r>
              <a:rPr lang="en-US" sz="2000" spc="-15" dirty="0">
                <a:latin typeface="Times New Roman" panose="02020603050405020304" pitchFamily="18" charset="0"/>
                <a:cs typeface="Times New Roman" panose="02020603050405020304" pitchFamily="18" charset="0"/>
              </a:rPr>
              <a:t>safe </a:t>
            </a:r>
            <a:r>
              <a:rPr lang="en-US" sz="2000" spc="-10" dirty="0">
                <a:latin typeface="Times New Roman" panose="02020603050405020304" pitchFamily="18" charset="0"/>
                <a:cs typeface="Times New Roman" panose="02020603050405020304" pitchFamily="18" charset="0"/>
              </a:rPr>
              <a:t>state. For </a:t>
            </a:r>
            <a:r>
              <a:rPr lang="en-US" sz="2000" spc="-5" dirty="0">
                <a:latin typeface="Times New Roman" panose="02020603050405020304" pitchFamily="18" charset="0"/>
                <a:cs typeface="Times New Roman" panose="02020603050405020304" pitchFamily="18" charset="0"/>
              </a:rPr>
              <a:t>this purpose, OS needs </a:t>
            </a:r>
            <a:r>
              <a:rPr lang="en-US" sz="2000" spc="-10" dirty="0">
                <a:latin typeface="Times New Roman" panose="02020603050405020304" pitchFamily="18" charset="0"/>
                <a:cs typeface="Times New Roman" panose="02020603050405020304" pitchFamily="18" charset="0"/>
              </a:rPr>
              <a:t>to </a:t>
            </a:r>
            <a:r>
              <a:rPr lang="en-US" sz="2000" spc="-5" dirty="0">
                <a:latin typeface="Times New Roman" panose="02020603050405020304" pitchFamily="18" charset="0"/>
                <a:cs typeface="Times New Roman" panose="02020603050405020304" pitchFamily="18" charset="0"/>
              </a:rPr>
              <a:t>implement check pointing </a:t>
            </a:r>
            <a:r>
              <a:rPr lang="en-US" sz="2000" spc="-10" dirty="0">
                <a:latin typeface="Times New Roman" panose="02020603050405020304" pitchFamily="18" charset="0"/>
                <a:cs typeface="Times New Roman" panose="02020603050405020304" pitchFamily="18" charset="0"/>
              </a:rPr>
              <a:t>at </a:t>
            </a:r>
            <a:r>
              <a:rPr lang="en-US" sz="2000" spc="-5" dirty="0">
                <a:latin typeface="Times New Roman" panose="02020603050405020304" pitchFamily="18" charset="0"/>
                <a:cs typeface="Times New Roman" panose="02020603050405020304" pitchFamily="18" charset="0"/>
              </a:rPr>
              <a:t>every </a:t>
            </a:r>
            <a:r>
              <a:rPr lang="en-US" sz="2000" spc="-10" dirty="0">
                <a:latin typeface="Times New Roman" panose="02020603050405020304" pitchFamily="18" charset="0"/>
                <a:cs typeface="Times New Roman" panose="02020603050405020304" pitchFamily="18" charset="0"/>
              </a:rPr>
              <a:t>state. </a:t>
            </a:r>
            <a:r>
              <a:rPr lang="en-US" sz="2000" spc="-5" dirty="0">
                <a:latin typeface="Times New Roman" panose="02020603050405020304" pitchFamily="18" charset="0"/>
                <a:cs typeface="Times New Roman" panose="02020603050405020304" pitchFamily="18" charset="0"/>
              </a:rPr>
              <a:t>The </a:t>
            </a:r>
            <a:r>
              <a:rPr lang="en-US" sz="2000" spc="-10" dirty="0">
                <a:latin typeface="Times New Roman" panose="02020603050405020304" pitchFamily="18" charset="0"/>
                <a:cs typeface="Times New Roman" panose="02020603050405020304" pitchFamily="18" charset="0"/>
              </a:rPr>
              <a:t>moment, we </a:t>
            </a:r>
            <a:r>
              <a:rPr lang="en-US" sz="2000" spc="-15" dirty="0">
                <a:latin typeface="Times New Roman" panose="02020603050405020304" pitchFamily="18" charset="0"/>
                <a:cs typeface="Times New Roman" panose="02020603050405020304" pitchFamily="18" charset="0"/>
              </a:rPr>
              <a:t>get </a:t>
            </a:r>
            <a:r>
              <a:rPr lang="en-US" sz="2000" spc="-10" dirty="0">
                <a:latin typeface="Times New Roman" panose="02020603050405020304" pitchFamily="18" charset="0"/>
                <a:cs typeface="Times New Roman" panose="02020603050405020304" pitchFamily="18" charset="0"/>
              </a:rPr>
              <a:t>into  deadlock, we </a:t>
            </a:r>
            <a:r>
              <a:rPr lang="en-US" sz="2000" spc="-5" dirty="0">
                <a:latin typeface="Times New Roman" panose="02020603050405020304" pitchFamily="18" charset="0"/>
                <a:cs typeface="Times New Roman" panose="02020603050405020304" pitchFamily="18" charset="0"/>
              </a:rPr>
              <a:t>will </a:t>
            </a:r>
            <a:r>
              <a:rPr lang="en-US" sz="2000" spc="-10" dirty="0">
                <a:latin typeface="Times New Roman" panose="02020603050405020304" pitchFamily="18" charset="0"/>
                <a:cs typeface="Times New Roman" panose="02020603050405020304" pitchFamily="18" charset="0"/>
              </a:rPr>
              <a:t>rollback </a:t>
            </a:r>
            <a:r>
              <a:rPr lang="en-US" sz="2000" dirty="0">
                <a:latin typeface="Times New Roman" panose="02020603050405020304" pitchFamily="18" charset="0"/>
                <a:cs typeface="Times New Roman" panose="02020603050405020304" pitchFamily="18" charset="0"/>
              </a:rPr>
              <a:t>all </a:t>
            </a:r>
            <a:r>
              <a:rPr lang="en-US" sz="2000" spc="-5" dirty="0">
                <a:latin typeface="Times New Roman" panose="02020603050405020304" pitchFamily="18" charset="0"/>
                <a:cs typeface="Times New Roman" panose="02020603050405020304" pitchFamily="18" charset="0"/>
              </a:rPr>
              <a:t>the </a:t>
            </a:r>
            <a:r>
              <a:rPr lang="en-US" sz="2000" spc="-10" dirty="0">
                <a:latin typeface="Times New Roman" panose="02020603050405020304" pitchFamily="18" charset="0"/>
                <a:cs typeface="Times New Roman" panose="02020603050405020304" pitchFamily="18" charset="0"/>
              </a:rPr>
              <a:t>allocations to </a:t>
            </a:r>
            <a:r>
              <a:rPr lang="en-US" sz="2000" spc="-15" dirty="0">
                <a:latin typeface="Times New Roman" panose="02020603050405020304" pitchFamily="18" charset="0"/>
                <a:cs typeface="Times New Roman" panose="02020603050405020304" pitchFamily="18" charset="0"/>
              </a:rPr>
              <a:t>get </a:t>
            </a:r>
            <a:r>
              <a:rPr lang="en-US" sz="2000" spc="-10" dirty="0">
                <a:latin typeface="Times New Roman" panose="02020603050405020304" pitchFamily="18" charset="0"/>
                <a:cs typeface="Times New Roman" panose="02020603050405020304" pitchFamily="18" charset="0"/>
              </a:rPr>
              <a:t>into </a:t>
            </a:r>
            <a:r>
              <a:rPr lang="en-US" sz="2000" spc="-5" dirty="0">
                <a:latin typeface="Times New Roman" panose="02020603050405020304" pitchFamily="18" charset="0"/>
                <a:cs typeface="Times New Roman" panose="02020603050405020304" pitchFamily="18" charset="0"/>
              </a:rPr>
              <a:t>the </a:t>
            </a:r>
            <a:r>
              <a:rPr lang="en-US" sz="2000" spc="-10" dirty="0">
                <a:latin typeface="Times New Roman" panose="02020603050405020304" pitchFamily="18" charset="0"/>
                <a:cs typeface="Times New Roman" panose="02020603050405020304" pitchFamily="18" charset="0"/>
              </a:rPr>
              <a:t>previous </a:t>
            </a:r>
            <a:r>
              <a:rPr lang="en-US" sz="2000" spc="-15" dirty="0">
                <a:latin typeface="Times New Roman" panose="02020603050405020304" pitchFamily="18" charset="0"/>
                <a:cs typeface="Times New Roman" panose="02020603050405020304" pitchFamily="18" charset="0"/>
              </a:rPr>
              <a:t>safe</a:t>
            </a:r>
            <a:r>
              <a:rPr lang="en-US" sz="2000" spc="70" dirty="0">
                <a:latin typeface="Times New Roman" panose="02020603050405020304" pitchFamily="18" charset="0"/>
                <a:cs typeface="Times New Roman" panose="02020603050405020304" pitchFamily="18" charset="0"/>
              </a:rPr>
              <a:t> </a:t>
            </a:r>
            <a:r>
              <a:rPr lang="en-US" sz="2000" spc="-15" dirty="0">
                <a:latin typeface="Times New Roman" panose="02020603050405020304" pitchFamily="18" charset="0"/>
                <a:cs typeface="Times New Roman" panose="02020603050405020304" pitchFamily="18" charset="0"/>
              </a:rPr>
              <a:t>state.</a:t>
            </a:r>
            <a:endParaRPr lang="en-US" sz="2000" dirty="0">
              <a:latin typeface="Times New Roman" panose="02020603050405020304" pitchFamily="18" charset="0"/>
              <a:cs typeface="Times New Roman" panose="02020603050405020304" pitchFamily="18" charset="0"/>
            </a:endParaRPr>
          </a:p>
          <a:p>
            <a:pPr marL="926465" lvl="1">
              <a:spcBef>
                <a:spcPts val="30"/>
              </a:spcBef>
              <a:tabLst>
                <a:tab pos="1156335" algn="l"/>
              </a:tabLst>
            </a:pPr>
            <a:endParaRPr sz="20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5489828" y="3406267"/>
            <a:ext cx="5675630" cy="212238"/>
          </a:xfrm>
          <a:prstGeom prst="rect">
            <a:avLst/>
          </a:prstGeom>
        </p:spPr>
        <p:txBody>
          <a:bodyPr vert="horz" wrap="square" lIns="0" tIns="12065" rIns="0" bIns="0" rtlCol="0">
            <a:spAutoFit/>
          </a:bodyPr>
          <a:lstStyle/>
          <a:p>
            <a:pPr marL="12700">
              <a:lnSpc>
                <a:spcPct val="100000"/>
              </a:lnSpc>
              <a:spcBef>
                <a:spcPts val="95"/>
              </a:spcBef>
            </a:pPr>
            <a:endParaRPr sz="1300" dirty="0">
              <a:latin typeface="Carlito"/>
              <a:cs typeface="Carlito"/>
            </a:endParaRPr>
          </a:p>
        </p:txBody>
      </p:sp>
      <p:sp>
        <p:nvSpPr>
          <p:cNvPr id="7" name="object 7"/>
          <p:cNvSpPr/>
          <p:nvPr/>
        </p:nvSpPr>
        <p:spPr>
          <a:xfrm>
            <a:off x="7341107" y="1027175"/>
            <a:ext cx="4363211" cy="20975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77CED6-4A7D-44FB-9B11-2EFB3ADE86A6}"/>
              </a:ext>
            </a:extLst>
          </p:cNvPr>
          <p:cNvSpPr>
            <a:spLocks noGrp="1"/>
          </p:cNvSpPr>
          <p:nvPr>
            <p:ph idx="1"/>
          </p:nvPr>
        </p:nvSpPr>
        <p:spPr>
          <a:xfrm>
            <a:off x="838200" y="1219200"/>
            <a:ext cx="10515600" cy="4957763"/>
          </a:xfrm>
        </p:spPr>
        <p:txBody>
          <a:bodyPr>
            <a:normAutofit/>
          </a:bodyPr>
          <a:lstStyle/>
          <a:p>
            <a:pPr marL="12700" algn="just">
              <a:lnSpc>
                <a:spcPct val="100000"/>
              </a:lnSpc>
              <a:spcBef>
                <a:spcPts val="355"/>
              </a:spcBef>
            </a:pPr>
            <a:r>
              <a:rPr lang="en-US" b="1" spc="-10" dirty="0">
                <a:latin typeface="Times New Roman" panose="02020603050405020304" pitchFamily="18" charset="0"/>
                <a:cs typeface="Times New Roman" panose="02020603050405020304" pitchFamily="18" charset="0"/>
              </a:rPr>
              <a:t>For </a:t>
            </a:r>
            <a:r>
              <a:rPr lang="en-US" b="1" spc="-5" dirty="0">
                <a:latin typeface="Times New Roman" panose="02020603050405020304" pitchFamily="18" charset="0"/>
                <a:cs typeface="Times New Roman" panose="02020603050405020304" pitchFamily="18" charset="0"/>
              </a:rPr>
              <a:t>Process</a:t>
            </a:r>
            <a:endParaRPr lang="en-US" dirty="0">
              <a:latin typeface="Times New Roman" panose="02020603050405020304" pitchFamily="18" charset="0"/>
              <a:cs typeface="Times New Roman" panose="02020603050405020304" pitchFamily="18" charset="0"/>
            </a:endParaRPr>
          </a:p>
          <a:p>
            <a:pPr marL="698500" indent="-229235" algn="just">
              <a:lnSpc>
                <a:spcPct val="100000"/>
              </a:lnSpc>
              <a:buFont typeface="Wingdings"/>
              <a:buChar char=""/>
              <a:tabLst>
                <a:tab pos="699135" algn="l"/>
              </a:tabLst>
            </a:pPr>
            <a:r>
              <a:rPr lang="en-US" b="1" dirty="0">
                <a:latin typeface="Times New Roman" panose="02020603050405020304" pitchFamily="18" charset="0"/>
                <a:cs typeface="Times New Roman" panose="02020603050405020304" pitchFamily="18" charset="0"/>
              </a:rPr>
              <a:t>Kill a</a:t>
            </a:r>
            <a:r>
              <a:rPr lang="en-US" b="1" spc="-110" dirty="0">
                <a:latin typeface="Times New Roman" panose="02020603050405020304" pitchFamily="18" charset="0"/>
                <a:cs typeface="Times New Roman" panose="02020603050405020304" pitchFamily="18" charset="0"/>
              </a:rPr>
              <a:t> </a:t>
            </a:r>
            <a:r>
              <a:rPr lang="en-US" b="1" spc="-10" dirty="0">
                <a:latin typeface="Times New Roman" panose="02020603050405020304" pitchFamily="18" charset="0"/>
                <a:cs typeface="Times New Roman" panose="02020603050405020304" pitchFamily="18" charset="0"/>
              </a:rPr>
              <a:t>process</a:t>
            </a:r>
            <a:endParaRPr lang="en-US" dirty="0">
              <a:latin typeface="Times New Roman" panose="02020603050405020304" pitchFamily="18" charset="0"/>
              <a:cs typeface="Times New Roman" panose="02020603050405020304" pitchFamily="18" charset="0"/>
            </a:endParaRPr>
          </a:p>
          <a:p>
            <a:pPr marL="1155700" marR="60960" lvl="1" indent="-228600" algn="just">
              <a:lnSpc>
                <a:spcPct val="100000"/>
              </a:lnSpc>
              <a:spcBef>
                <a:spcPts val="500"/>
              </a:spcBef>
              <a:buFont typeface="Wingdings"/>
              <a:buChar char=""/>
              <a:tabLst>
                <a:tab pos="1156335" algn="l"/>
              </a:tabLst>
            </a:pPr>
            <a:r>
              <a:rPr lang="en-US" spc="-5" dirty="0">
                <a:latin typeface="Times New Roman" panose="02020603050405020304" pitchFamily="18" charset="0"/>
                <a:cs typeface="Times New Roman" panose="02020603050405020304" pitchFamily="18" charset="0"/>
              </a:rPr>
              <a:t>Killing a </a:t>
            </a:r>
            <a:r>
              <a:rPr lang="en-US" spc="-10" dirty="0">
                <a:latin typeface="Times New Roman" panose="02020603050405020304" pitchFamily="18" charset="0"/>
                <a:cs typeface="Times New Roman" panose="02020603050405020304" pitchFamily="18" charset="0"/>
              </a:rPr>
              <a:t>process can solve </a:t>
            </a:r>
            <a:r>
              <a:rPr lang="en-US" spc="-5" dirty="0">
                <a:latin typeface="Times New Roman" panose="02020603050405020304" pitchFamily="18" charset="0"/>
                <a:cs typeface="Times New Roman" panose="02020603050405020304" pitchFamily="18" charset="0"/>
              </a:rPr>
              <a:t>our </a:t>
            </a:r>
            <a:r>
              <a:rPr lang="en-US" spc="-10" dirty="0">
                <a:latin typeface="Times New Roman" panose="02020603050405020304" pitchFamily="18" charset="0"/>
                <a:cs typeface="Times New Roman" panose="02020603050405020304" pitchFamily="18" charset="0"/>
              </a:rPr>
              <a:t>problem </a:t>
            </a:r>
            <a:r>
              <a:rPr lang="en-US" spc="-5" dirty="0">
                <a:latin typeface="Times New Roman" panose="02020603050405020304" pitchFamily="18" charset="0"/>
                <a:cs typeface="Times New Roman" panose="02020603050405020304" pitchFamily="18" charset="0"/>
              </a:rPr>
              <a:t>but the bigger concern is </a:t>
            </a:r>
            <a:r>
              <a:rPr lang="en-US" spc="-10" dirty="0">
                <a:latin typeface="Times New Roman" panose="02020603050405020304" pitchFamily="18" charset="0"/>
                <a:cs typeface="Times New Roman" panose="02020603050405020304" pitchFamily="18" charset="0"/>
              </a:rPr>
              <a:t>to </a:t>
            </a:r>
            <a:r>
              <a:rPr lang="en-US" spc="-5" dirty="0">
                <a:latin typeface="Times New Roman" panose="02020603050405020304" pitchFamily="18" charset="0"/>
                <a:cs typeface="Times New Roman" panose="02020603050405020304" pitchFamily="18" charset="0"/>
              </a:rPr>
              <a:t>decide which </a:t>
            </a:r>
            <a:r>
              <a:rPr lang="en-US" spc="-10" dirty="0">
                <a:latin typeface="Times New Roman" panose="02020603050405020304" pitchFamily="18" charset="0"/>
                <a:cs typeface="Times New Roman" panose="02020603050405020304" pitchFamily="18" charset="0"/>
              </a:rPr>
              <a:t>process to </a:t>
            </a:r>
            <a:r>
              <a:rPr lang="en-US" spc="-5" dirty="0">
                <a:latin typeface="Times New Roman" panose="02020603050405020304" pitchFamily="18" charset="0"/>
                <a:cs typeface="Times New Roman" panose="02020603050405020304" pitchFamily="18" charset="0"/>
              </a:rPr>
              <a:t>kill. </a:t>
            </a:r>
            <a:r>
              <a:rPr lang="en-US" spc="-15" dirty="0">
                <a:latin typeface="Times New Roman" panose="02020603050405020304" pitchFamily="18" charset="0"/>
                <a:cs typeface="Times New Roman" panose="02020603050405020304" pitchFamily="18" charset="0"/>
              </a:rPr>
              <a:t>Generally, </a:t>
            </a:r>
            <a:r>
              <a:rPr lang="en-US" spc="-10" dirty="0">
                <a:latin typeface="Times New Roman" panose="02020603050405020304" pitchFamily="18" charset="0"/>
                <a:cs typeface="Times New Roman" panose="02020603050405020304" pitchFamily="18" charset="0"/>
              </a:rPr>
              <a:t>Operating </a:t>
            </a:r>
            <a:r>
              <a:rPr lang="en-US" spc="-15" dirty="0">
                <a:latin typeface="Times New Roman" panose="02020603050405020304" pitchFamily="18" charset="0"/>
                <a:cs typeface="Times New Roman" panose="02020603050405020304" pitchFamily="18" charset="0"/>
              </a:rPr>
              <a:t>system </a:t>
            </a:r>
            <a:r>
              <a:rPr lang="en-US" spc="-5" dirty="0">
                <a:latin typeface="Times New Roman" panose="02020603050405020304" pitchFamily="18" charset="0"/>
                <a:cs typeface="Times New Roman" panose="02020603050405020304" pitchFamily="18" charset="0"/>
              </a:rPr>
              <a:t>kills a  </a:t>
            </a:r>
            <a:r>
              <a:rPr lang="en-US" spc="-10" dirty="0">
                <a:latin typeface="Times New Roman" panose="02020603050405020304" pitchFamily="18" charset="0"/>
                <a:cs typeface="Times New Roman" panose="02020603050405020304" pitchFamily="18" charset="0"/>
              </a:rPr>
              <a:t>process</a:t>
            </a:r>
            <a:r>
              <a:rPr lang="en-US" spc="2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which</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has</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done</a:t>
            </a:r>
            <a:r>
              <a:rPr lang="en-US" spc="2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least</a:t>
            </a:r>
            <a:r>
              <a:rPr lang="en-US" spc="3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amount</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of</a:t>
            </a:r>
            <a:r>
              <a:rPr lang="en-US" spc="20"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work</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until</a:t>
            </a:r>
            <a:r>
              <a:rPr lang="en-US" spc="20"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now.</a:t>
            </a:r>
            <a:r>
              <a:rPr lang="en-US" spc="5" dirty="0">
                <a:latin typeface="Times New Roman" panose="02020603050405020304" pitchFamily="18" charset="0"/>
                <a:cs typeface="Times New Roman" panose="02020603050405020304" pitchFamily="18" charset="0"/>
              </a:rPr>
              <a:t> </a:t>
            </a:r>
            <a:r>
              <a:rPr lang="en-US" b="1" spc="-5" dirty="0">
                <a:latin typeface="Times New Roman" panose="02020603050405020304" pitchFamily="18" charset="0"/>
                <a:cs typeface="Times New Roman" panose="02020603050405020304" pitchFamily="18" charset="0"/>
              </a:rPr>
              <a:t>Abort</a:t>
            </a:r>
            <a:r>
              <a:rPr lang="en-US" b="1" spc="40" dirty="0">
                <a:latin typeface="Times New Roman" panose="02020603050405020304" pitchFamily="18" charset="0"/>
                <a:cs typeface="Times New Roman" panose="02020603050405020304" pitchFamily="18" charset="0"/>
              </a:rPr>
              <a:t> </a:t>
            </a:r>
            <a:r>
              <a:rPr lang="en-US" b="1" spc="-5" dirty="0">
                <a:latin typeface="Times New Roman" panose="02020603050405020304" pitchFamily="18" charset="0"/>
                <a:cs typeface="Times New Roman" panose="02020603050405020304" pitchFamily="18" charset="0"/>
              </a:rPr>
              <a:t>one</a:t>
            </a:r>
            <a:r>
              <a:rPr lang="en-US" b="1" spc="10" dirty="0">
                <a:latin typeface="Times New Roman" panose="02020603050405020304" pitchFamily="18" charset="0"/>
                <a:cs typeface="Times New Roman" panose="02020603050405020304" pitchFamily="18" charset="0"/>
              </a:rPr>
              <a:t> </a:t>
            </a:r>
            <a:r>
              <a:rPr lang="en-US" b="1" spc="-10" dirty="0">
                <a:latin typeface="Times New Roman" panose="02020603050405020304" pitchFamily="18" charset="0"/>
                <a:cs typeface="Times New Roman" panose="02020603050405020304" pitchFamily="18" charset="0"/>
              </a:rPr>
              <a:t>process</a:t>
            </a:r>
            <a:r>
              <a:rPr lang="en-US" b="1" spc="15" dirty="0">
                <a:latin typeface="Times New Roman" panose="02020603050405020304" pitchFamily="18" charset="0"/>
                <a:cs typeface="Times New Roman" panose="02020603050405020304" pitchFamily="18" charset="0"/>
              </a:rPr>
              <a:t> </a:t>
            </a:r>
            <a:r>
              <a:rPr lang="en-US" b="1" spc="-15" dirty="0">
                <a:latin typeface="Times New Roman" panose="02020603050405020304" pitchFamily="18" charset="0"/>
                <a:cs typeface="Times New Roman" panose="02020603050405020304" pitchFamily="18" charset="0"/>
              </a:rPr>
              <a:t>at</a:t>
            </a:r>
            <a:r>
              <a:rPr lang="en-US" b="1" dirty="0">
                <a:latin typeface="Times New Roman" panose="02020603050405020304" pitchFamily="18" charset="0"/>
                <a:cs typeface="Times New Roman" panose="02020603050405020304" pitchFamily="18" charset="0"/>
              </a:rPr>
              <a:t> </a:t>
            </a:r>
            <a:r>
              <a:rPr lang="en-US" b="1" spc="-5" dirty="0">
                <a:latin typeface="Times New Roman" panose="02020603050405020304" pitchFamily="18" charset="0"/>
                <a:cs typeface="Times New Roman" panose="02020603050405020304" pitchFamily="18" charset="0"/>
              </a:rPr>
              <a:t>a</a:t>
            </a:r>
            <a:r>
              <a:rPr lang="en-US" b="1" spc="10" dirty="0">
                <a:latin typeface="Times New Roman" panose="02020603050405020304" pitchFamily="18" charset="0"/>
                <a:cs typeface="Times New Roman" panose="02020603050405020304" pitchFamily="18" charset="0"/>
              </a:rPr>
              <a:t> </a:t>
            </a:r>
            <a:r>
              <a:rPr lang="en-US" b="1" spc="-5" dirty="0">
                <a:latin typeface="Times New Roman" panose="02020603050405020304" pitchFamily="18" charset="0"/>
                <a:cs typeface="Times New Roman" panose="02020603050405020304" pitchFamily="18" charset="0"/>
              </a:rPr>
              <a:t>time</a:t>
            </a:r>
            <a:r>
              <a:rPr lang="en-US" b="1" spc="15" dirty="0">
                <a:latin typeface="Times New Roman" panose="02020603050405020304" pitchFamily="18" charset="0"/>
                <a:cs typeface="Times New Roman" panose="02020603050405020304" pitchFamily="18" charset="0"/>
              </a:rPr>
              <a:t> </a:t>
            </a:r>
            <a:r>
              <a:rPr lang="en-US" b="1" spc="-10" dirty="0">
                <a:latin typeface="Times New Roman" panose="02020603050405020304" pitchFamily="18" charset="0"/>
                <a:cs typeface="Times New Roman" panose="02020603050405020304" pitchFamily="18" charset="0"/>
              </a:rPr>
              <a:t>until</a:t>
            </a:r>
            <a:r>
              <a:rPr lang="en-US" b="1" spc="25" dirty="0">
                <a:latin typeface="Times New Roman" panose="02020603050405020304" pitchFamily="18" charset="0"/>
                <a:cs typeface="Times New Roman" panose="02020603050405020304" pitchFamily="18" charset="0"/>
              </a:rPr>
              <a:t> </a:t>
            </a:r>
            <a:r>
              <a:rPr lang="en-US" b="1" spc="-5" dirty="0">
                <a:latin typeface="Times New Roman" panose="02020603050405020304" pitchFamily="18" charset="0"/>
                <a:cs typeface="Times New Roman" panose="02020603050405020304" pitchFamily="18" charset="0"/>
              </a:rPr>
              <a:t>the</a:t>
            </a:r>
            <a:r>
              <a:rPr lang="en-US" b="1" spc="15" dirty="0">
                <a:latin typeface="Times New Roman" panose="02020603050405020304" pitchFamily="18" charset="0"/>
                <a:cs typeface="Times New Roman" panose="02020603050405020304" pitchFamily="18" charset="0"/>
              </a:rPr>
              <a:t> </a:t>
            </a:r>
            <a:r>
              <a:rPr lang="en-US" b="1" spc="-5" dirty="0">
                <a:latin typeface="Times New Roman" panose="02020603050405020304" pitchFamily="18" charset="0"/>
                <a:cs typeface="Times New Roman" panose="02020603050405020304" pitchFamily="18" charset="0"/>
              </a:rPr>
              <a:t>deadlock</a:t>
            </a:r>
            <a:r>
              <a:rPr lang="en-US" b="1" spc="40" dirty="0">
                <a:latin typeface="Times New Roman" panose="02020603050405020304" pitchFamily="18" charset="0"/>
                <a:cs typeface="Times New Roman" panose="02020603050405020304" pitchFamily="18" charset="0"/>
              </a:rPr>
              <a:t> </a:t>
            </a:r>
            <a:r>
              <a:rPr lang="en-US" b="1" spc="-10" dirty="0">
                <a:latin typeface="Times New Roman" panose="02020603050405020304" pitchFamily="18" charset="0"/>
                <a:cs typeface="Times New Roman" panose="02020603050405020304" pitchFamily="18" charset="0"/>
              </a:rPr>
              <a:t>cycle</a:t>
            </a:r>
            <a:r>
              <a:rPr lang="en-US" b="1" spc="15" dirty="0">
                <a:latin typeface="Times New Roman" panose="02020603050405020304" pitchFamily="18" charset="0"/>
                <a:cs typeface="Times New Roman" panose="02020603050405020304" pitchFamily="18" charset="0"/>
              </a:rPr>
              <a:t> </a:t>
            </a:r>
            <a:r>
              <a:rPr lang="en-US" b="1" spc="-5" dirty="0">
                <a:latin typeface="Times New Roman" panose="02020603050405020304" pitchFamily="18" charset="0"/>
                <a:cs typeface="Times New Roman" panose="02020603050405020304" pitchFamily="18" charset="0"/>
              </a:rPr>
              <a:t>is</a:t>
            </a:r>
            <a:r>
              <a:rPr lang="en-US" b="1" spc="5" dirty="0">
                <a:latin typeface="Times New Roman" panose="02020603050405020304" pitchFamily="18" charset="0"/>
                <a:cs typeface="Times New Roman" panose="02020603050405020304" pitchFamily="18" charset="0"/>
              </a:rPr>
              <a:t> </a:t>
            </a:r>
            <a:r>
              <a:rPr lang="en-US" b="1" spc="-10" dirty="0">
                <a:latin typeface="Times New Roman" panose="02020603050405020304" pitchFamily="18" charset="0"/>
                <a:cs typeface="Times New Roman" panose="02020603050405020304" pitchFamily="18" charset="0"/>
              </a:rPr>
              <a:t>eliminated</a:t>
            </a:r>
            <a:endParaRPr lang="en-US" dirty="0">
              <a:latin typeface="Times New Roman" panose="02020603050405020304" pitchFamily="18" charset="0"/>
              <a:cs typeface="Times New Roman" panose="02020603050405020304" pitchFamily="18" charset="0"/>
            </a:endParaRPr>
          </a:p>
          <a:p>
            <a:pPr marL="698500" indent="-229235" algn="just">
              <a:lnSpc>
                <a:spcPct val="100000"/>
              </a:lnSpc>
              <a:buFont typeface="Wingdings"/>
              <a:buChar char=""/>
              <a:tabLst>
                <a:tab pos="699135" algn="l"/>
              </a:tabLst>
            </a:pPr>
            <a:r>
              <a:rPr lang="en-US" b="1" spc="-5" dirty="0">
                <a:latin typeface="Times New Roman" panose="02020603050405020304" pitchFamily="18" charset="0"/>
                <a:cs typeface="Times New Roman" panose="02020603050405020304" pitchFamily="18" charset="0"/>
              </a:rPr>
              <a:t>Kill </a:t>
            </a:r>
            <a:r>
              <a:rPr lang="en-US" b="1" dirty="0">
                <a:latin typeface="Times New Roman" panose="02020603050405020304" pitchFamily="18" charset="0"/>
                <a:cs typeface="Times New Roman" panose="02020603050405020304" pitchFamily="18" charset="0"/>
              </a:rPr>
              <a:t>all</a:t>
            </a:r>
            <a:r>
              <a:rPr lang="en-US" b="1" spc="-50" dirty="0">
                <a:latin typeface="Times New Roman" panose="02020603050405020304" pitchFamily="18" charset="0"/>
                <a:cs typeface="Times New Roman" panose="02020603050405020304" pitchFamily="18" charset="0"/>
              </a:rPr>
              <a:t> </a:t>
            </a:r>
            <a:r>
              <a:rPr lang="en-US" b="1" spc="-10" dirty="0">
                <a:latin typeface="Times New Roman" panose="02020603050405020304" pitchFamily="18" charset="0"/>
                <a:cs typeface="Times New Roman" panose="02020603050405020304" pitchFamily="18" charset="0"/>
              </a:rPr>
              <a:t>process</a:t>
            </a:r>
            <a:endParaRPr lang="en-US" dirty="0">
              <a:latin typeface="Times New Roman" panose="02020603050405020304" pitchFamily="18" charset="0"/>
              <a:cs typeface="Times New Roman" panose="02020603050405020304" pitchFamily="18" charset="0"/>
            </a:endParaRPr>
          </a:p>
          <a:p>
            <a:pPr marL="1155700" marR="5080" lvl="1" indent="-228600">
              <a:lnSpc>
                <a:spcPct val="100000"/>
              </a:lnSpc>
              <a:spcBef>
                <a:spcPts val="500"/>
              </a:spcBef>
              <a:buFont typeface="Wingdings"/>
              <a:buChar char=""/>
              <a:tabLst>
                <a:tab pos="1156335" algn="l"/>
              </a:tabLst>
            </a:pPr>
            <a:r>
              <a:rPr lang="en-US" spc="-5" dirty="0">
                <a:latin typeface="Times New Roman" panose="02020603050405020304" pitchFamily="18" charset="0"/>
                <a:cs typeface="Times New Roman" panose="02020603050405020304" pitchFamily="18" charset="0"/>
              </a:rPr>
              <a:t>This is not a suggestible approach but </a:t>
            </a:r>
            <a:r>
              <a:rPr lang="en-US" spc="-10" dirty="0">
                <a:latin typeface="Times New Roman" panose="02020603050405020304" pitchFamily="18" charset="0"/>
                <a:cs typeface="Times New Roman" panose="02020603050405020304" pitchFamily="18" charset="0"/>
              </a:rPr>
              <a:t>can </a:t>
            </a:r>
            <a:r>
              <a:rPr lang="en-US" spc="-5" dirty="0">
                <a:latin typeface="Times New Roman" panose="02020603050405020304" pitchFamily="18" charset="0"/>
                <a:cs typeface="Times New Roman" panose="02020603050405020304" pitchFamily="18" charset="0"/>
              </a:rPr>
              <a:t>be implemented if the </a:t>
            </a:r>
            <a:r>
              <a:rPr lang="en-US" spc="-10" dirty="0">
                <a:latin typeface="Times New Roman" panose="02020603050405020304" pitchFamily="18" charset="0"/>
                <a:cs typeface="Times New Roman" panose="02020603050405020304" pitchFamily="18" charset="0"/>
              </a:rPr>
              <a:t>problem becomes </a:t>
            </a:r>
            <a:r>
              <a:rPr lang="en-US" spc="-5" dirty="0">
                <a:latin typeface="Times New Roman" panose="02020603050405020304" pitchFamily="18" charset="0"/>
                <a:cs typeface="Times New Roman" panose="02020603050405020304" pitchFamily="18" charset="0"/>
              </a:rPr>
              <a:t>very serious. Killing all </a:t>
            </a:r>
            <a:r>
              <a:rPr lang="en-US" spc="-10" dirty="0">
                <a:latin typeface="Times New Roman" panose="02020603050405020304" pitchFamily="18" charset="0"/>
                <a:cs typeface="Times New Roman" panose="02020603050405020304" pitchFamily="18" charset="0"/>
              </a:rPr>
              <a:t>process </a:t>
            </a:r>
            <a:r>
              <a:rPr lang="en-US" spc="-5" dirty="0">
                <a:latin typeface="Times New Roman" panose="02020603050405020304" pitchFamily="18" charset="0"/>
                <a:cs typeface="Times New Roman" panose="02020603050405020304" pitchFamily="18" charset="0"/>
              </a:rPr>
              <a:t>will lead </a:t>
            </a:r>
            <a:r>
              <a:rPr lang="en-US" spc="-10" dirty="0">
                <a:latin typeface="Times New Roman" panose="02020603050405020304" pitchFamily="18" charset="0"/>
                <a:cs typeface="Times New Roman" panose="02020603050405020304" pitchFamily="18" charset="0"/>
              </a:rPr>
              <a:t>to  </a:t>
            </a:r>
            <a:r>
              <a:rPr lang="en-US" spc="-5" dirty="0">
                <a:latin typeface="Times New Roman" panose="02020603050405020304" pitchFamily="18" charset="0"/>
                <a:cs typeface="Times New Roman" panose="02020603050405020304" pitchFamily="18" charset="0"/>
              </a:rPr>
              <a:t>inefficiency in the </a:t>
            </a:r>
            <a:r>
              <a:rPr lang="en-US" spc="-15" dirty="0">
                <a:latin typeface="Times New Roman" panose="02020603050405020304" pitchFamily="18" charset="0"/>
                <a:cs typeface="Times New Roman" panose="02020603050405020304" pitchFamily="18" charset="0"/>
              </a:rPr>
              <a:t>system </a:t>
            </a:r>
            <a:r>
              <a:rPr lang="en-US" spc="-5" dirty="0">
                <a:latin typeface="Times New Roman" panose="02020603050405020304" pitchFamily="18" charset="0"/>
                <a:cs typeface="Times New Roman" panose="02020603050405020304" pitchFamily="18" charset="0"/>
              </a:rPr>
              <a:t>because all the </a:t>
            </a:r>
            <a:r>
              <a:rPr lang="en-US" spc="-10" dirty="0">
                <a:latin typeface="Times New Roman" panose="02020603050405020304" pitchFamily="18" charset="0"/>
                <a:cs typeface="Times New Roman" panose="02020603050405020304" pitchFamily="18" charset="0"/>
              </a:rPr>
              <a:t>processes </a:t>
            </a:r>
            <a:r>
              <a:rPr lang="en-US" spc="-5" dirty="0">
                <a:latin typeface="Times New Roman" panose="02020603050405020304" pitchFamily="18" charset="0"/>
                <a:cs typeface="Times New Roman" panose="02020603050405020304" pitchFamily="18" charset="0"/>
              </a:rPr>
              <a:t>will </a:t>
            </a:r>
            <a:r>
              <a:rPr lang="en-US" spc="-15" dirty="0">
                <a:latin typeface="Times New Roman" panose="02020603050405020304" pitchFamily="18" charset="0"/>
                <a:cs typeface="Times New Roman" panose="02020603050405020304" pitchFamily="18" charset="0"/>
              </a:rPr>
              <a:t>execute </a:t>
            </a:r>
            <a:r>
              <a:rPr lang="en-US" spc="-10" dirty="0">
                <a:latin typeface="Times New Roman" panose="02020603050405020304" pitchFamily="18" charset="0"/>
                <a:cs typeface="Times New Roman" panose="02020603050405020304" pitchFamily="18" charset="0"/>
              </a:rPr>
              <a:t>again from </a:t>
            </a:r>
            <a:r>
              <a:rPr lang="en-US" dirty="0">
                <a:latin typeface="Times New Roman" panose="02020603050405020304" pitchFamily="18" charset="0"/>
                <a:cs typeface="Times New Roman" panose="02020603050405020304" pitchFamily="18" charset="0"/>
              </a:rPr>
              <a:t>starting. </a:t>
            </a:r>
            <a:r>
              <a:rPr lang="en-US" b="1" spc="-5" dirty="0">
                <a:latin typeface="Times New Roman" panose="02020603050405020304" pitchFamily="18" charset="0"/>
                <a:cs typeface="Times New Roman" panose="02020603050405020304" pitchFamily="18" charset="0"/>
              </a:rPr>
              <a:t>Abort all </a:t>
            </a:r>
            <a:r>
              <a:rPr lang="en-US" b="1" spc="-10" dirty="0">
                <a:latin typeface="Times New Roman" panose="02020603050405020304" pitchFamily="18" charset="0"/>
                <a:cs typeface="Times New Roman" panose="02020603050405020304" pitchFamily="18" charset="0"/>
              </a:rPr>
              <a:t>deadlocked processes that </a:t>
            </a:r>
            <a:r>
              <a:rPr lang="en-US" b="1" spc="-15" dirty="0">
                <a:latin typeface="Times New Roman" panose="02020603050405020304" pitchFamily="18" charset="0"/>
                <a:cs typeface="Times New Roman" panose="02020603050405020304" pitchFamily="18" charset="0"/>
              </a:rPr>
              <a:t>are </a:t>
            </a:r>
            <a:r>
              <a:rPr lang="en-US" b="1" spc="-5" dirty="0">
                <a:latin typeface="Times New Roman" panose="02020603050405020304" pitchFamily="18" charset="0"/>
                <a:cs typeface="Times New Roman" panose="02020603050405020304" pitchFamily="18" charset="0"/>
              </a:rPr>
              <a:t>in the  deadlock</a:t>
            </a:r>
            <a:r>
              <a:rPr lang="en-US" b="1" spc="20" dirty="0">
                <a:latin typeface="Times New Roman" panose="02020603050405020304" pitchFamily="18" charset="0"/>
                <a:cs typeface="Times New Roman" panose="02020603050405020304" pitchFamily="18" charset="0"/>
              </a:rPr>
              <a:t> </a:t>
            </a:r>
            <a:r>
              <a:rPr lang="en-US" b="1" spc="-10" dirty="0">
                <a:latin typeface="Times New Roman" panose="02020603050405020304" pitchFamily="18" charset="0"/>
                <a:cs typeface="Times New Roman" panose="02020603050405020304" pitchFamily="18" charset="0"/>
              </a:rPr>
              <a:t>cycle.</a:t>
            </a:r>
            <a:endParaRPr lang="en-US" dirty="0">
              <a:latin typeface="Times New Roman" panose="02020603050405020304" pitchFamily="18" charset="0"/>
              <a:cs typeface="Times New Roman" panose="02020603050405020304" pitchFamily="18" charset="0"/>
            </a:endParaRPr>
          </a:p>
          <a:p>
            <a:pPr>
              <a:lnSpc>
                <a:spcPct val="100000"/>
              </a:lnSpc>
            </a:pPr>
            <a:endParaRPr lang="en-US" dirty="0"/>
          </a:p>
        </p:txBody>
      </p:sp>
    </p:spTree>
    <p:extLst>
      <p:ext uri="{BB962C8B-B14F-4D97-AF65-F5344CB8AC3E}">
        <p14:creationId xmlns:p14="http://schemas.microsoft.com/office/powerpoint/2010/main" val="1413325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5424-821D-49B8-B60D-D21329849E53}"/>
              </a:ext>
            </a:extLst>
          </p:cNvPr>
          <p:cNvSpPr>
            <a:spLocks noGrp="1"/>
          </p:cNvSpPr>
          <p:nvPr>
            <p:ph type="title"/>
          </p:nvPr>
        </p:nvSpPr>
        <p:spPr/>
        <p:txBody>
          <a:bodyPr/>
          <a:lstStyle/>
          <a:p>
            <a:r>
              <a:rPr lang="en-US" b="1" dirty="0"/>
              <a:t>2. Time Sharing/Multitasking OS</a:t>
            </a:r>
          </a:p>
        </p:txBody>
      </p:sp>
      <p:sp>
        <p:nvSpPr>
          <p:cNvPr id="3" name="Content Placeholder 2">
            <a:extLst>
              <a:ext uri="{FF2B5EF4-FFF2-40B4-BE49-F238E27FC236}">
                <a16:creationId xmlns:a16="http://schemas.microsoft.com/office/drawing/2014/main" id="{EFD784F0-4E21-479B-B50B-5CA28778A05E}"/>
              </a:ext>
            </a:extLst>
          </p:cNvPr>
          <p:cNvSpPr>
            <a:spLocks noGrp="1"/>
          </p:cNvSpPr>
          <p:nvPr>
            <p:ph idx="1"/>
          </p:nvPr>
        </p:nvSpPr>
        <p:spPr/>
        <p:txBody>
          <a:bodyPr/>
          <a:lstStyle/>
          <a:p>
            <a:r>
              <a:rPr lang="en-US" dirty="0"/>
              <a:t>Each task has given some time to execute, so that all the tasks work smoothly. Each user gets time of CPU as they use single system. These systems are also known as Multitasking Systems. The task can be from single user or from different users also. The time that each task gets to execute is called quantum. After this time interval is over OS switches over to next task. Example Unix, Linux, Windows etc.</a:t>
            </a:r>
          </a:p>
        </p:txBody>
      </p:sp>
      <p:pic>
        <p:nvPicPr>
          <p:cNvPr id="5" name="Picture 4">
            <a:extLst>
              <a:ext uri="{FF2B5EF4-FFF2-40B4-BE49-F238E27FC236}">
                <a16:creationId xmlns:a16="http://schemas.microsoft.com/office/drawing/2014/main" id="{1B1A5D17-C75D-42AC-ADD0-0A7F75CEB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4191000"/>
            <a:ext cx="8153400" cy="2301875"/>
          </a:xfrm>
          <a:prstGeom prst="rect">
            <a:avLst/>
          </a:prstGeom>
        </p:spPr>
      </p:pic>
    </p:spTree>
    <p:extLst>
      <p:ext uri="{BB962C8B-B14F-4D97-AF65-F5344CB8AC3E}">
        <p14:creationId xmlns:p14="http://schemas.microsoft.com/office/powerpoint/2010/main" val="6859215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4188461" cy="697230"/>
          </a:xfrm>
          <a:prstGeom prst="rect">
            <a:avLst/>
          </a:prstGeom>
        </p:spPr>
        <p:txBody>
          <a:bodyPr vert="horz" wrap="square" lIns="0" tIns="13335" rIns="0" bIns="0" rtlCol="0">
            <a:spAutoFit/>
          </a:bodyPr>
          <a:lstStyle/>
          <a:p>
            <a:pPr marL="12700">
              <a:lnSpc>
                <a:spcPct val="100000"/>
              </a:lnSpc>
              <a:spcBef>
                <a:spcPts val="105"/>
              </a:spcBef>
            </a:pPr>
            <a:r>
              <a:rPr sz="4400" b="1" spc="-260" dirty="0"/>
              <a:t>Deadlock</a:t>
            </a:r>
            <a:r>
              <a:rPr sz="4400" b="1" spc="-229" dirty="0"/>
              <a:t> </a:t>
            </a:r>
            <a:r>
              <a:rPr sz="4400" b="1" spc="-240" dirty="0"/>
              <a:t>Avoidance:</a:t>
            </a:r>
            <a:endParaRPr sz="4400" b="1"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110</a:t>
            </a:fld>
            <a:endParaRPr dirty="0"/>
          </a:p>
        </p:txBody>
      </p:sp>
      <p:sp>
        <p:nvSpPr>
          <p:cNvPr id="3" name="object 3"/>
          <p:cNvSpPr txBox="1"/>
          <p:nvPr/>
        </p:nvSpPr>
        <p:spPr>
          <a:xfrm>
            <a:off x="916939" y="1766062"/>
            <a:ext cx="10054590" cy="4681410"/>
          </a:xfrm>
          <a:prstGeom prst="rect">
            <a:avLst/>
          </a:prstGeom>
        </p:spPr>
        <p:txBody>
          <a:bodyPr vert="horz" wrap="square" lIns="0" tIns="92075" rIns="0" bIns="0" rtlCol="0">
            <a:spAutoFit/>
          </a:bodyPr>
          <a:lstStyle/>
          <a:p>
            <a:pPr marL="241300" marR="5080" indent="-229235">
              <a:spcBef>
                <a:spcPts val="725"/>
              </a:spcBef>
              <a:buFont typeface="Arial"/>
              <a:buChar char="•"/>
              <a:tabLst>
                <a:tab pos="241935" algn="l"/>
              </a:tabLst>
            </a:pPr>
            <a:r>
              <a:rPr sz="2600" spc="-5" dirty="0">
                <a:latin typeface="Carlito"/>
                <a:cs typeface="Carlito"/>
              </a:rPr>
              <a:t>Deadlock </a:t>
            </a:r>
            <a:r>
              <a:rPr sz="2600" spc="-15" dirty="0">
                <a:latin typeface="Carlito"/>
                <a:cs typeface="Carlito"/>
              </a:rPr>
              <a:t>avoidance </a:t>
            </a:r>
            <a:r>
              <a:rPr sz="2600" dirty="0">
                <a:latin typeface="Carlito"/>
                <a:cs typeface="Carlito"/>
              </a:rPr>
              <a:t>is </a:t>
            </a:r>
            <a:r>
              <a:rPr sz="2600" spc="-5" dirty="0">
                <a:latin typeface="Carlito"/>
                <a:cs typeface="Carlito"/>
              </a:rPr>
              <a:t>achieved </a:t>
            </a:r>
            <a:r>
              <a:rPr sz="2600" spc="-10" dirty="0">
                <a:latin typeface="Carlito"/>
                <a:cs typeface="Carlito"/>
              </a:rPr>
              <a:t>by </a:t>
            </a:r>
            <a:r>
              <a:rPr sz="2600" b="1" spc="-5" dirty="0">
                <a:latin typeface="Carlito"/>
                <a:cs typeface="Carlito"/>
              </a:rPr>
              <a:t>being </a:t>
            </a:r>
            <a:r>
              <a:rPr sz="2600" b="1" spc="-10" dirty="0">
                <a:latin typeface="Carlito"/>
                <a:cs typeface="Carlito"/>
              </a:rPr>
              <a:t>careful </a:t>
            </a:r>
            <a:r>
              <a:rPr sz="2600" b="1" spc="-20" dirty="0">
                <a:latin typeface="Carlito"/>
                <a:cs typeface="Carlito"/>
              </a:rPr>
              <a:t>at </a:t>
            </a:r>
            <a:r>
              <a:rPr sz="2600" b="1" spc="-5" dirty="0">
                <a:latin typeface="Carlito"/>
                <a:cs typeface="Carlito"/>
              </a:rPr>
              <a:t>the time </a:t>
            </a:r>
            <a:r>
              <a:rPr sz="2600" b="1" dirty="0">
                <a:latin typeface="Carlito"/>
                <a:cs typeface="Carlito"/>
              </a:rPr>
              <a:t>of </a:t>
            </a:r>
            <a:r>
              <a:rPr sz="2600" b="1" spc="-10" dirty="0">
                <a:latin typeface="Carlito"/>
                <a:cs typeface="Carlito"/>
              </a:rPr>
              <a:t>resources  </a:t>
            </a:r>
            <a:r>
              <a:rPr sz="2600" b="1" spc="-5" dirty="0">
                <a:latin typeface="Carlito"/>
                <a:cs typeface="Carlito"/>
              </a:rPr>
              <a:t>allocation </a:t>
            </a:r>
            <a:r>
              <a:rPr sz="2600" dirty="0">
                <a:latin typeface="Carlito"/>
                <a:cs typeface="Carlito"/>
              </a:rPr>
              <a:t>which </a:t>
            </a:r>
            <a:r>
              <a:rPr sz="2600" spc="-10" dirty="0">
                <a:latin typeface="Carlito"/>
                <a:cs typeface="Carlito"/>
              </a:rPr>
              <a:t>Requires </a:t>
            </a:r>
            <a:r>
              <a:rPr sz="2600" spc="-5" dirty="0">
                <a:latin typeface="Carlito"/>
                <a:cs typeface="Carlito"/>
              </a:rPr>
              <a:t>knowledge </a:t>
            </a:r>
            <a:r>
              <a:rPr sz="2600" dirty="0">
                <a:latin typeface="Carlito"/>
                <a:cs typeface="Carlito"/>
              </a:rPr>
              <a:t>of </a:t>
            </a:r>
            <a:r>
              <a:rPr sz="2600" spc="-10" dirty="0">
                <a:latin typeface="Carlito"/>
                <a:cs typeface="Carlito"/>
              </a:rPr>
              <a:t>future process</a:t>
            </a:r>
            <a:r>
              <a:rPr sz="2600" spc="-105" dirty="0">
                <a:latin typeface="Carlito"/>
                <a:cs typeface="Carlito"/>
              </a:rPr>
              <a:t> </a:t>
            </a:r>
            <a:r>
              <a:rPr sz="2600" spc="-10" dirty="0">
                <a:latin typeface="Carlito"/>
                <a:cs typeface="Carlito"/>
              </a:rPr>
              <a:t>request</a:t>
            </a:r>
            <a:endParaRPr sz="2600" dirty="0">
              <a:latin typeface="Carlito"/>
              <a:cs typeface="Carlito"/>
            </a:endParaRPr>
          </a:p>
          <a:p>
            <a:pPr marL="241300" indent="-229235">
              <a:spcBef>
                <a:spcPts val="375"/>
              </a:spcBef>
              <a:buFont typeface="Arial"/>
              <a:buChar char="•"/>
              <a:tabLst>
                <a:tab pos="241935" algn="l"/>
              </a:tabLst>
            </a:pPr>
            <a:r>
              <a:rPr sz="2600" b="1" spc="-35" dirty="0">
                <a:latin typeface="Carlito"/>
                <a:cs typeface="Carlito"/>
              </a:rPr>
              <a:t>Two </a:t>
            </a:r>
            <a:r>
              <a:rPr sz="2600" b="1" spc="-5" dirty="0">
                <a:latin typeface="Carlito"/>
                <a:cs typeface="Carlito"/>
              </a:rPr>
              <a:t>Approaches </a:t>
            </a:r>
            <a:r>
              <a:rPr sz="2600" spc="-15" dirty="0">
                <a:latin typeface="Carlito"/>
                <a:cs typeface="Carlito"/>
              </a:rPr>
              <a:t>to </a:t>
            </a:r>
            <a:r>
              <a:rPr sz="2600" dirty="0">
                <a:latin typeface="Carlito"/>
                <a:cs typeface="Carlito"/>
              </a:rPr>
              <a:t>Deadlock</a:t>
            </a:r>
            <a:r>
              <a:rPr sz="2600" spc="25" dirty="0">
                <a:latin typeface="Carlito"/>
                <a:cs typeface="Carlito"/>
              </a:rPr>
              <a:t> </a:t>
            </a:r>
            <a:r>
              <a:rPr sz="2600" spc="-15" dirty="0">
                <a:latin typeface="Carlito"/>
                <a:cs typeface="Carlito"/>
              </a:rPr>
              <a:t>Avoidance</a:t>
            </a:r>
            <a:endParaRPr sz="2600" dirty="0">
              <a:latin typeface="Carlito"/>
              <a:cs typeface="Carlito"/>
            </a:endParaRPr>
          </a:p>
          <a:p>
            <a:pPr marL="783590" lvl="1" indent="-314325">
              <a:buFont typeface="Wingdings"/>
              <a:buChar char=""/>
              <a:tabLst>
                <a:tab pos="784225" algn="l"/>
              </a:tabLst>
            </a:pPr>
            <a:r>
              <a:rPr sz="2200" spc="-5" dirty="0">
                <a:latin typeface="Carlito"/>
                <a:cs typeface="Carlito"/>
              </a:rPr>
              <a:t>Do </a:t>
            </a:r>
            <a:r>
              <a:rPr sz="2200" spc="-10" dirty="0">
                <a:latin typeface="Carlito"/>
                <a:cs typeface="Carlito"/>
              </a:rPr>
              <a:t>not </a:t>
            </a:r>
            <a:r>
              <a:rPr sz="2200" spc="-15" dirty="0">
                <a:latin typeface="Carlito"/>
                <a:cs typeface="Carlito"/>
              </a:rPr>
              <a:t>start </a:t>
            </a:r>
            <a:r>
              <a:rPr sz="2200" spc="-5" dirty="0">
                <a:latin typeface="Carlito"/>
                <a:cs typeface="Carlito"/>
              </a:rPr>
              <a:t>a </a:t>
            </a:r>
            <a:r>
              <a:rPr sz="2200" spc="-10" dirty="0">
                <a:latin typeface="Carlito"/>
                <a:cs typeface="Carlito"/>
              </a:rPr>
              <a:t>process </a:t>
            </a:r>
            <a:r>
              <a:rPr sz="2200" spc="-5" dirty="0">
                <a:latin typeface="Carlito"/>
                <a:cs typeface="Carlito"/>
              </a:rPr>
              <a:t>if its </a:t>
            </a:r>
            <a:r>
              <a:rPr sz="2200" spc="-10" dirty="0">
                <a:latin typeface="Carlito"/>
                <a:cs typeface="Carlito"/>
              </a:rPr>
              <a:t>demands might </a:t>
            </a:r>
            <a:r>
              <a:rPr sz="2200" spc="-5" dirty="0">
                <a:latin typeface="Carlito"/>
                <a:cs typeface="Carlito"/>
              </a:rPr>
              <a:t>lead </a:t>
            </a:r>
            <a:r>
              <a:rPr sz="2200" spc="-20" dirty="0">
                <a:latin typeface="Carlito"/>
                <a:cs typeface="Carlito"/>
              </a:rPr>
              <a:t>to</a:t>
            </a:r>
            <a:r>
              <a:rPr sz="2200" spc="130" dirty="0">
                <a:latin typeface="Carlito"/>
                <a:cs typeface="Carlito"/>
              </a:rPr>
              <a:t> </a:t>
            </a:r>
            <a:r>
              <a:rPr sz="2200" spc="-10" dirty="0">
                <a:latin typeface="Carlito"/>
                <a:cs typeface="Carlito"/>
              </a:rPr>
              <a:t>deadlock</a:t>
            </a:r>
            <a:endParaRPr sz="2200" dirty="0">
              <a:latin typeface="Carlito"/>
              <a:cs typeface="Carlito"/>
            </a:endParaRPr>
          </a:p>
          <a:p>
            <a:pPr marL="698500" marR="96520" lvl="1" indent="-228600">
              <a:spcBef>
                <a:spcPts val="520"/>
              </a:spcBef>
              <a:buFont typeface="Wingdings"/>
              <a:buChar char=""/>
              <a:tabLst>
                <a:tab pos="784225" algn="l"/>
              </a:tabLst>
            </a:pPr>
            <a:r>
              <a:rPr sz="2200" spc="-5" dirty="0">
                <a:latin typeface="Carlito"/>
                <a:cs typeface="Carlito"/>
              </a:rPr>
              <a:t>Do </a:t>
            </a:r>
            <a:r>
              <a:rPr sz="2200" spc="-10" dirty="0">
                <a:latin typeface="Carlito"/>
                <a:cs typeface="Carlito"/>
              </a:rPr>
              <a:t>not </a:t>
            </a:r>
            <a:r>
              <a:rPr sz="2200" spc="-15" dirty="0">
                <a:latin typeface="Carlito"/>
                <a:cs typeface="Carlito"/>
              </a:rPr>
              <a:t>grant </a:t>
            </a:r>
            <a:r>
              <a:rPr sz="2200" dirty="0">
                <a:latin typeface="Carlito"/>
                <a:cs typeface="Carlito"/>
              </a:rPr>
              <a:t>an </a:t>
            </a:r>
            <a:r>
              <a:rPr sz="2200" spc="-15" dirty="0">
                <a:latin typeface="Carlito"/>
                <a:cs typeface="Carlito"/>
              </a:rPr>
              <a:t>incremental </a:t>
            </a:r>
            <a:r>
              <a:rPr sz="2200" spc="-10" dirty="0">
                <a:latin typeface="Carlito"/>
                <a:cs typeface="Carlito"/>
              </a:rPr>
              <a:t>resource request </a:t>
            </a:r>
            <a:r>
              <a:rPr sz="2200" spc="-15" dirty="0">
                <a:latin typeface="Carlito"/>
                <a:cs typeface="Carlito"/>
              </a:rPr>
              <a:t>to </a:t>
            </a:r>
            <a:r>
              <a:rPr sz="2200" spc="-5" dirty="0">
                <a:latin typeface="Carlito"/>
                <a:cs typeface="Carlito"/>
              </a:rPr>
              <a:t>a </a:t>
            </a:r>
            <a:r>
              <a:rPr sz="2200" spc="-10" dirty="0">
                <a:latin typeface="Carlito"/>
                <a:cs typeface="Carlito"/>
              </a:rPr>
              <a:t>process </a:t>
            </a:r>
            <a:r>
              <a:rPr sz="2200" spc="-5" dirty="0">
                <a:latin typeface="Carlito"/>
                <a:cs typeface="Carlito"/>
              </a:rPr>
              <a:t>if this </a:t>
            </a:r>
            <a:r>
              <a:rPr sz="2200" spc="-10" dirty="0">
                <a:latin typeface="Carlito"/>
                <a:cs typeface="Carlito"/>
              </a:rPr>
              <a:t>allocation might  </a:t>
            </a:r>
            <a:r>
              <a:rPr sz="2200" spc="-5" dirty="0">
                <a:latin typeface="Carlito"/>
                <a:cs typeface="Carlito"/>
              </a:rPr>
              <a:t>lead </a:t>
            </a:r>
            <a:r>
              <a:rPr sz="2200" spc="-20" dirty="0">
                <a:latin typeface="Carlito"/>
                <a:cs typeface="Carlito"/>
              </a:rPr>
              <a:t>to</a:t>
            </a:r>
            <a:r>
              <a:rPr sz="2200" spc="10" dirty="0">
                <a:latin typeface="Carlito"/>
                <a:cs typeface="Carlito"/>
              </a:rPr>
              <a:t> </a:t>
            </a:r>
            <a:r>
              <a:rPr sz="2200" spc="-10" dirty="0">
                <a:latin typeface="Carlito"/>
                <a:cs typeface="Carlito"/>
              </a:rPr>
              <a:t>deadlock</a:t>
            </a:r>
            <a:endParaRPr sz="2200" dirty="0">
              <a:latin typeface="Carlito"/>
              <a:cs typeface="Carlito"/>
            </a:endParaRPr>
          </a:p>
          <a:p>
            <a:pPr marL="241300" marR="27940" indent="-229235">
              <a:spcBef>
                <a:spcPts val="955"/>
              </a:spcBef>
              <a:buFont typeface="Arial"/>
              <a:buChar char="•"/>
              <a:tabLst>
                <a:tab pos="241935" algn="l"/>
              </a:tabLst>
            </a:pPr>
            <a:r>
              <a:rPr sz="2600" spc="-5" dirty="0">
                <a:latin typeface="Carlito"/>
                <a:cs typeface="Carlito"/>
              </a:rPr>
              <a:t>The </a:t>
            </a:r>
            <a:r>
              <a:rPr sz="2600" spc="-20" dirty="0">
                <a:latin typeface="Carlito"/>
                <a:cs typeface="Carlito"/>
              </a:rPr>
              <a:t>system </a:t>
            </a:r>
            <a:r>
              <a:rPr sz="2600" spc="-10" dirty="0">
                <a:latin typeface="Carlito"/>
                <a:cs typeface="Carlito"/>
              </a:rPr>
              <a:t>must </a:t>
            </a:r>
            <a:r>
              <a:rPr sz="2600" spc="-5" dirty="0">
                <a:latin typeface="Carlito"/>
                <a:cs typeface="Carlito"/>
              </a:rPr>
              <a:t>be </a:t>
            </a:r>
            <a:r>
              <a:rPr sz="2600" dirty="0">
                <a:latin typeface="Carlito"/>
                <a:cs typeface="Carlito"/>
              </a:rPr>
              <a:t>able </a:t>
            </a:r>
            <a:r>
              <a:rPr sz="2600" spc="-15" dirty="0">
                <a:latin typeface="Carlito"/>
                <a:cs typeface="Carlito"/>
              </a:rPr>
              <a:t>to </a:t>
            </a:r>
            <a:r>
              <a:rPr sz="2600" spc="-5" dirty="0">
                <a:latin typeface="Carlito"/>
                <a:cs typeface="Carlito"/>
              </a:rPr>
              <a:t>decide whether </a:t>
            </a:r>
            <a:r>
              <a:rPr sz="2600" spc="-10" dirty="0">
                <a:latin typeface="Carlito"/>
                <a:cs typeface="Carlito"/>
              </a:rPr>
              <a:t>granting </a:t>
            </a:r>
            <a:r>
              <a:rPr sz="2600" dirty="0">
                <a:latin typeface="Carlito"/>
                <a:cs typeface="Carlito"/>
              </a:rPr>
              <a:t>a </a:t>
            </a:r>
            <a:r>
              <a:rPr sz="2600" spc="-10" dirty="0">
                <a:latin typeface="Carlito"/>
                <a:cs typeface="Carlito"/>
              </a:rPr>
              <a:t>resource </a:t>
            </a:r>
            <a:r>
              <a:rPr sz="2600" dirty="0">
                <a:latin typeface="Carlito"/>
                <a:cs typeface="Carlito"/>
              </a:rPr>
              <a:t>is </a:t>
            </a:r>
            <a:r>
              <a:rPr sz="2600" b="1" spc="-15" dirty="0">
                <a:latin typeface="Carlito"/>
                <a:cs typeface="Carlito"/>
              </a:rPr>
              <a:t>safe </a:t>
            </a:r>
            <a:r>
              <a:rPr sz="2600" b="1" dirty="0">
                <a:latin typeface="Carlito"/>
                <a:cs typeface="Carlito"/>
              </a:rPr>
              <a:t>or  </a:t>
            </a:r>
            <a:r>
              <a:rPr sz="2600" b="1" spc="-5" dirty="0">
                <a:latin typeface="Carlito"/>
                <a:cs typeface="Carlito"/>
              </a:rPr>
              <a:t>not</a:t>
            </a:r>
            <a:r>
              <a:rPr sz="2600" spc="-5" dirty="0">
                <a:latin typeface="Carlito"/>
                <a:cs typeface="Carlito"/>
              </a:rPr>
              <a:t>, </a:t>
            </a:r>
            <a:r>
              <a:rPr sz="2600" dirty="0">
                <a:latin typeface="Carlito"/>
                <a:cs typeface="Carlito"/>
              </a:rPr>
              <a:t>and </a:t>
            </a:r>
            <a:r>
              <a:rPr sz="2600" spc="-5" dirty="0">
                <a:latin typeface="Carlito"/>
                <a:cs typeface="Carlito"/>
              </a:rPr>
              <a:t>only </a:t>
            </a:r>
            <a:r>
              <a:rPr sz="2600" spc="-25" dirty="0">
                <a:latin typeface="Carlito"/>
                <a:cs typeface="Carlito"/>
              </a:rPr>
              <a:t>make </a:t>
            </a:r>
            <a:r>
              <a:rPr sz="2600" dirty="0">
                <a:latin typeface="Carlito"/>
                <a:cs typeface="Carlito"/>
              </a:rPr>
              <a:t>the </a:t>
            </a:r>
            <a:r>
              <a:rPr sz="2600" spc="-5" dirty="0">
                <a:latin typeface="Carlito"/>
                <a:cs typeface="Carlito"/>
              </a:rPr>
              <a:t>allocation </a:t>
            </a:r>
            <a:r>
              <a:rPr sz="2600" dirty="0">
                <a:latin typeface="Carlito"/>
                <a:cs typeface="Carlito"/>
              </a:rPr>
              <a:t>when it is</a:t>
            </a:r>
            <a:r>
              <a:rPr sz="2600" spc="-10" dirty="0">
                <a:latin typeface="Carlito"/>
                <a:cs typeface="Carlito"/>
              </a:rPr>
              <a:t> </a:t>
            </a:r>
            <a:r>
              <a:rPr sz="2600" spc="-20" dirty="0">
                <a:latin typeface="Carlito"/>
                <a:cs typeface="Carlito"/>
              </a:rPr>
              <a:t>safe.</a:t>
            </a:r>
            <a:endParaRPr sz="2600" dirty="0">
              <a:latin typeface="Carlito"/>
              <a:cs typeface="Carlito"/>
            </a:endParaRPr>
          </a:p>
          <a:p>
            <a:pPr marL="241300" marR="32384" indent="-229235">
              <a:spcBef>
                <a:spcPts val="990"/>
              </a:spcBef>
              <a:buFont typeface="Arial"/>
              <a:buChar char="•"/>
              <a:tabLst>
                <a:tab pos="241935" algn="l"/>
              </a:tabLst>
            </a:pPr>
            <a:r>
              <a:rPr sz="2600" dirty="0">
                <a:latin typeface="Carlito"/>
                <a:cs typeface="Carlito"/>
              </a:rPr>
              <a:t>The </a:t>
            </a:r>
            <a:r>
              <a:rPr sz="2600" spc="-10" dirty="0">
                <a:latin typeface="Carlito"/>
                <a:cs typeface="Carlito"/>
              </a:rPr>
              <a:t>request </a:t>
            </a:r>
            <a:r>
              <a:rPr sz="2600" spc="-25" dirty="0">
                <a:latin typeface="Carlito"/>
                <a:cs typeface="Carlito"/>
              </a:rPr>
              <a:t>for </a:t>
            </a:r>
            <a:r>
              <a:rPr sz="2600" spc="-15" dirty="0">
                <a:latin typeface="Carlito"/>
                <a:cs typeface="Carlito"/>
              </a:rPr>
              <a:t>any </a:t>
            </a:r>
            <a:r>
              <a:rPr sz="2600" spc="-10" dirty="0">
                <a:latin typeface="Carlito"/>
                <a:cs typeface="Carlito"/>
              </a:rPr>
              <a:t>resource </a:t>
            </a:r>
            <a:r>
              <a:rPr sz="2600" dirty="0">
                <a:latin typeface="Carlito"/>
                <a:cs typeface="Carlito"/>
              </a:rPr>
              <a:t>will </a:t>
            </a:r>
            <a:r>
              <a:rPr sz="2600" spc="-5" dirty="0">
                <a:latin typeface="Carlito"/>
                <a:cs typeface="Carlito"/>
              </a:rPr>
              <a:t>be </a:t>
            </a:r>
            <a:r>
              <a:rPr sz="2600" spc="-15" dirty="0">
                <a:latin typeface="Carlito"/>
                <a:cs typeface="Carlito"/>
              </a:rPr>
              <a:t>granted </a:t>
            </a:r>
            <a:r>
              <a:rPr sz="2600" dirty="0">
                <a:latin typeface="Carlito"/>
                <a:cs typeface="Carlito"/>
              </a:rPr>
              <a:t>if the </a:t>
            </a:r>
            <a:r>
              <a:rPr sz="2600" spc="-5" dirty="0">
                <a:latin typeface="Carlito"/>
                <a:cs typeface="Carlito"/>
              </a:rPr>
              <a:t>resulting </a:t>
            </a:r>
            <a:r>
              <a:rPr sz="2600" spc="-25" dirty="0">
                <a:latin typeface="Carlito"/>
                <a:cs typeface="Carlito"/>
              </a:rPr>
              <a:t>state </a:t>
            </a:r>
            <a:r>
              <a:rPr sz="2600" spc="-5" dirty="0">
                <a:latin typeface="Carlito"/>
                <a:cs typeface="Carlito"/>
              </a:rPr>
              <a:t>of </a:t>
            </a:r>
            <a:r>
              <a:rPr sz="2600" dirty="0">
                <a:latin typeface="Carlito"/>
                <a:cs typeface="Carlito"/>
              </a:rPr>
              <a:t>the  </a:t>
            </a:r>
            <a:r>
              <a:rPr sz="2600" spc="-20" dirty="0">
                <a:latin typeface="Carlito"/>
                <a:cs typeface="Carlito"/>
              </a:rPr>
              <a:t>system </a:t>
            </a:r>
            <a:r>
              <a:rPr sz="2600" spc="-5" dirty="0">
                <a:latin typeface="Carlito"/>
                <a:cs typeface="Carlito"/>
              </a:rPr>
              <a:t>doesn't cause deadlock </a:t>
            </a:r>
            <a:r>
              <a:rPr sz="2600" dirty="0">
                <a:latin typeface="Carlito"/>
                <a:cs typeface="Carlito"/>
              </a:rPr>
              <a:t>in the </a:t>
            </a:r>
            <a:r>
              <a:rPr sz="2600" spc="-20" dirty="0">
                <a:latin typeface="Carlito"/>
                <a:cs typeface="Carlito"/>
              </a:rPr>
              <a:t>system. </a:t>
            </a:r>
            <a:r>
              <a:rPr sz="2600" spc="-5" dirty="0">
                <a:latin typeface="Carlito"/>
                <a:cs typeface="Carlito"/>
              </a:rPr>
              <a:t>The </a:t>
            </a:r>
            <a:r>
              <a:rPr sz="2600" spc="-20" dirty="0">
                <a:latin typeface="Carlito"/>
                <a:cs typeface="Carlito"/>
              </a:rPr>
              <a:t>state </a:t>
            </a:r>
            <a:r>
              <a:rPr sz="2600" dirty="0">
                <a:latin typeface="Carlito"/>
                <a:cs typeface="Carlito"/>
              </a:rPr>
              <a:t>of the </a:t>
            </a:r>
            <a:r>
              <a:rPr sz="2600" spc="-20" dirty="0">
                <a:latin typeface="Carlito"/>
                <a:cs typeface="Carlito"/>
              </a:rPr>
              <a:t>system </a:t>
            </a:r>
            <a:r>
              <a:rPr sz="2600" dirty="0">
                <a:latin typeface="Carlito"/>
                <a:cs typeface="Carlito"/>
              </a:rPr>
              <a:t>will  </a:t>
            </a:r>
            <a:r>
              <a:rPr sz="2600" spc="-5" dirty="0">
                <a:latin typeface="Carlito"/>
                <a:cs typeface="Carlito"/>
              </a:rPr>
              <a:t>continuously </a:t>
            </a:r>
            <a:r>
              <a:rPr sz="2600" dirty="0">
                <a:latin typeface="Carlito"/>
                <a:cs typeface="Carlito"/>
              </a:rPr>
              <a:t>be </a:t>
            </a:r>
            <a:r>
              <a:rPr sz="2600" spc="-10" dirty="0">
                <a:latin typeface="Carlito"/>
                <a:cs typeface="Carlito"/>
              </a:rPr>
              <a:t>checked </a:t>
            </a:r>
            <a:r>
              <a:rPr sz="2600" spc="-25" dirty="0">
                <a:latin typeface="Carlito"/>
                <a:cs typeface="Carlito"/>
              </a:rPr>
              <a:t>for </a:t>
            </a:r>
            <a:r>
              <a:rPr sz="2600" spc="-20" dirty="0">
                <a:latin typeface="Carlito"/>
                <a:cs typeface="Carlito"/>
              </a:rPr>
              <a:t>safe </a:t>
            </a:r>
            <a:r>
              <a:rPr sz="2600" dirty="0">
                <a:latin typeface="Carlito"/>
                <a:cs typeface="Carlito"/>
              </a:rPr>
              <a:t>and </a:t>
            </a:r>
            <a:r>
              <a:rPr sz="2600" spc="-15" dirty="0">
                <a:latin typeface="Carlito"/>
                <a:cs typeface="Carlito"/>
              </a:rPr>
              <a:t>unsafe</a:t>
            </a:r>
            <a:r>
              <a:rPr sz="2600" spc="-114" dirty="0">
                <a:latin typeface="Carlito"/>
                <a:cs typeface="Carlito"/>
              </a:rPr>
              <a:t> </a:t>
            </a:r>
            <a:r>
              <a:rPr sz="2600" spc="-20" dirty="0">
                <a:latin typeface="Carlito"/>
                <a:cs typeface="Carlito"/>
              </a:rPr>
              <a:t>states</a:t>
            </a:r>
            <a:endParaRPr sz="2600" dirty="0">
              <a:latin typeface="Carlito"/>
              <a:cs typeface="Carlito"/>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5730BE-F8FD-4187-B663-17A10BCCD7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457200"/>
            <a:ext cx="10439400" cy="5638800"/>
          </a:xfrm>
        </p:spPr>
      </p:pic>
    </p:spTree>
    <p:extLst>
      <p:ext uri="{BB962C8B-B14F-4D97-AF65-F5344CB8AC3E}">
        <p14:creationId xmlns:p14="http://schemas.microsoft.com/office/powerpoint/2010/main" val="12933826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5016500" cy="697230"/>
          </a:xfrm>
          <a:prstGeom prst="rect">
            <a:avLst/>
          </a:prstGeom>
        </p:spPr>
        <p:txBody>
          <a:bodyPr vert="horz" wrap="square" lIns="0" tIns="13335" rIns="0" bIns="0" rtlCol="0">
            <a:spAutoFit/>
          </a:bodyPr>
          <a:lstStyle/>
          <a:p>
            <a:pPr marL="12700">
              <a:lnSpc>
                <a:spcPct val="100000"/>
              </a:lnSpc>
              <a:spcBef>
                <a:spcPts val="105"/>
              </a:spcBef>
            </a:pPr>
            <a:r>
              <a:rPr sz="4400" spc="-430" dirty="0"/>
              <a:t>Safe </a:t>
            </a:r>
            <a:r>
              <a:rPr sz="4400" spc="-250" dirty="0"/>
              <a:t>and </a:t>
            </a:r>
            <a:r>
              <a:rPr sz="4400" spc="-315" dirty="0"/>
              <a:t>Unsafe</a:t>
            </a:r>
            <a:r>
              <a:rPr sz="4400" spc="-350" dirty="0"/>
              <a:t> </a:t>
            </a:r>
            <a:r>
              <a:rPr sz="4400" spc="-320" dirty="0"/>
              <a:t>States</a:t>
            </a:r>
            <a:endParaRPr sz="4400"/>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112</a:t>
            </a:fld>
            <a:endParaRPr dirty="0"/>
          </a:p>
        </p:txBody>
      </p:sp>
      <p:sp>
        <p:nvSpPr>
          <p:cNvPr id="3" name="object 3"/>
          <p:cNvSpPr txBox="1"/>
          <p:nvPr/>
        </p:nvSpPr>
        <p:spPr>
          <a:xfrm>
            <a:off x="891539" y="3327019"/>
            <a:ext cx="10250170" cy="2685415"/>
          </a:xfrm>
          <a:prstGeom prst="rect">
            <a:avLst/>
          </a:prstGeom>
        </p:spPr>
        <p:txBody>
          <a:bodyPr vert="horz" wrap="square" lIns="0" tIns="12065" rIns="0" bIns="0" rtlCol="0">
            <a:spAutoFit/>
          </a:bodyPr>
          <a:lstStyle/>
          <a:p>
            <a:pPr marL="266700" indent="-229235">
              <a:lnSpc>
                <a:spcPct val="100000"/>
              </a:lnSpc>
              <a:spcBef>
                <a:spcPts val="95"/>
              </a:spcBef>
              <a:buFont typeface="Arial"/>
              <a:buChar char="•"/>
              <a:tabLst>
                <a:tab pos="267335" algn="l"/>
                <a:tab pos="7353934" algn="l"/>
              </a:tabLst>
            </a:pPr>
            <a:r>
              <a:rPr sz="2800" spc="-5" dirty="0">
                <a:latin typeface="Carlito"/>
                <a:cs typeface="Carlito"/>
              </a:rPr>
              <a:t>Fig </a:t>
            </a:r>
            <a:r>
              <a:rPr sz="2800" spc="-25" dirty="0">
                <a:latin typeface="Carlito"/>
                <a:cs typeface="Carlito"/>
              </a:rPr>
              <a:t>Safe</a:t>
            </a:r>
            <a:r>
              <a:rPr sz="2800" dirty="0">
                <a:latin typeface="Carlito"/>
                <a:cs typeface="Carlito"/>
              </a:rPr>
              <a:t> </a:t>
            </a:r>
            <a:r>
              <a:rPr sz="2800" spc="-30" dirty="0">
                <a:latin typeface="Carlito"/>
                <a:cs typeface="Carlito"/>
              </a:rPr>
              <a:t>state	</a:t>
            </a:r>
            <a:r>
              <a:rPr sz="2800" spc="-5" dirty="0">
                <a:latin typeface="Carlito"/>
                <a:cs typeface="Carlito"/>
              </a:rPr>
              <a:t>fig. </a:t>
            </a:r>
            <a:r>
              <a:rPr sz="2800" spc="-20" dirty="0">
                <a:latin typeface="Carlito"/>
                <a:cs typeface="Carlito"/>
              </a:rPr>
              <a:t>Unsafe</a:t>
            </a:r>
            <a:r>
              <a:rPr sz="2800" spc="-10" dirty="0">
                <a:latin typeface="Carlito"/>
                <a:cs typeface="Carlito"/>
              </a:rPr>
              <a:t> </a:t>
            </a:r>
            <a:r>
              <a:rPr sz="2800" spc="-30" dirty="0">
                <a:latin typeface="Carlito"/>
                <a:cs typeface="Carlito"/>
              </a:rPr>
              <a:t>state</a:t>
            </a:r>
            <a:endParaRPr sz="2800" dirty="0">
              <a:latin typeface="Carlito"/>
              <a:cs typeface="Carlito"/>
            </a:endParaRPr>
          </a:p>
          <a:p>
            <a:pPr>
              <a:lnSpc>
                <a:spcPct val="100000"/>
              </a:lnSpc>
              <a:spcBef>
                <a:spcPts val="5"/>
              </a:spcBef>
              <a:buFont typeface="Arial"/>
              <a:buChar char="•"/>
            </a:pPr>
            <a:endParaRPr sz="3000" dirty="0">
              <a:latin typeface="Carlito"/>
              <a:cs typeface="Carlito"/>
            </a:endParaRPr>
          </a:p>
          <a:p>
            <a:pPr marL="723900" marR="43180" lvl="1" indent="-228600">
              <a:lnSpc>
                <a:spcPts val="2590"/>
              </a:lnSpc>
              <a:buFont typeface="Arial"/>
              <a:buChar char="•"/>
              <a:tabLst>
                <a:tab pos="724535" algn="l"/>
              </a:tabLst>
            </a:pPr>
            <a:r>
              <a:rPr sz="2400" spc="-15" dirty="0">
                <a:latin typeface="Carlito"/>
                <a:cs typeface="Carlito"/>
              </a:rPr>
              <a:t>From </a:t>
            </a:r>
            <a:r>
              <a:rPr sz="2400" dirty="0">
                <a:latin typeface="Carlito"/>
                <a:cs typeface="Carlito"/>
              </a:rPr>
              <a:t>a </a:t>
            </a:r>
            <a:r>
              <a:rPr sz="2400" spc="-25" dirty="0">
                <a:latin typeface="Carlito"/>
                <a:cs typeface="Carlito"/>
              </a:rPr>
              <a:t>safe </a:t>
            </a:r>
            <a:r>
              <a:rPr sz="2400" spc="-20" dirty="0">
                <a:latin typeface="Carlito"/>
                <a:cs typeface="Carlito"/>
              </a:rPr>
              <a:t>state, </a:t>
            </a:r>
            <a:r>
              <a:rPr sz="2400" dirty="0">
                <a:latin typeface="Carlito"/>
                <a:cs typeface="Carlito"/>
              </a:rPr>
              <a:t>the </a:t>
            </a:r>
            <a:r>
              <a:rPr sz="2400" spc="-25" dirty="0">
                <a:latin typeface="Carlito"/>
                <a:cs typeface="Carlito"/>
              </a:rPr>
              <a:t>system </a:t>
            </a:r>
            <a:r>
              <a:rPr sz="2400" spc="-10" dirty="0">
                <a:latin typeface="Carlito"/>
                <a:cs typeface="Carlito"/>
              </a:rPr>
              <a:t>can </a:t>
            </a:r>
            <a:r>
              <a:rPr sz="2400" spc="-15" dirty="0">
                <a:latin typeface="Carlito"/>
                <a:cs typeface="Carlito"/>
              </a:rPr>
              <a:t>guarantee </a:t>
            </a:r>
            <a:r>
              <a:rPr sz="2400" spc="-10" dirty="0">
                <a:latin typeface="Carlito"/>
                <a:cs typeface="Carlito"/>
              </a:rPr>
              <a:t>that </a:t>
            </a:r>
            <a:r>
              <a:rPr sz="2400" dirty="0">
                <a:latin typeface="Carlito"/>
                <a:cs typeface="Carlito"/>
              </a:rPr>
              <a:t>all </a:t>
            </a:r>
            <a:r>
              <a:rPr sz="2400" spc="-10" dirty="0">
                <a:latin typeface="Carlito"/>
                <a:cs typeface="Carlito"/>
              </a:rPr>
              <a:t>processes </a:t>
            </a:r>
            <a:r>
              <a:rPr sz="2400" dirty="0">
                <a:latin typeface="Carlito"/>
                <a:cs typeface="Carlito"/>
              </a:rPr>
              <a:t>will </a:t>
            </a:r>
            <a:r>
              <a:rPr sz="2400" spc="-5" dirty="0">
                <a:latin typeface="Carlito"/>
                <a:cs typeface="Carlito"/>
              </a:rPr>
              <a:t>finish </a:t>
            </a:r>
            <a:r>
              <a:rPr sz="2400" dirty="0">
                <a:latin typeface="Carlito"/>
                <a:cs typeface="Carlito"/>
              </a:rPr>
              <a:t>in </a:t>
            </a:r>
            <a:r>
              <a:rPr sz="2400" spc="-15" dirty="0">
                <a:latin typeface="Carlito"/>
                <a:cs typeface="Carlito"/>
              </a:rPr>
              <a:t>at  </a:t>
            </a:r>
            <a:r>
              <a:rPr sz="2400" spc="-5" dirty="0">
                <a:latin typeface="Carlito"/>
                <a:cs typeface="Carlito"/>
              </a:rPr>
              <a:t>least one</a:t>
            </a:r>
            <a:r>
              <a:rPr sz="2400" spc="-20" dirty="0">
                <a:latin typeface="Carlito"/>
                <a:cs typeface="Carlito"/>
              </a:rPr>
              <a:t> </a:t>
            </a:r>
            <a:r>
              <a:rPr sz="2400" spc="-5" dirty="0">
                <a:latin typeface="Carlito"/>
                <a:cs typeface="Carlito"/>
              </a:rPr>
              <a:t>sequence.</a:t>
            </a:r>
            <a:endParaRPr sz="2400" dirty="0">
              <a:latin typeface="Carlito"/>
              <a:cs typeface="Carlito"/>
            </a:endParaRPr>
          </a:p>
          <a:p>
            <a:pPr marL="723900" marR="354330" lvl="1" indent="-228600">
              <a:lnSpc>
                <a:spcPts val="2590"/>
              </a:lnSpc>
              <a:spcBef>
                <a:spcPts val="500"/>
              </a:spcBef>
              <a:buFont typeface="Arial"/>
              <a:buChar char="•"/>
              <a:tabLst>
                <a:tab pos="724535" algn="l"/>
              </a:tabLst>
            </a:pPr>
            <a:r>
              <a:rPr sz="2400" dirty="0">
                <a:latin typeface="Carlito"/>
                <a:cs typeface="Carlito"/>
              </a:rPr>
              <a:t>A </a:t>
            </a:r>
            <a:r>
              <a:rPr sz="2400" spc="-25" dirty="0">
                <a:latin typeface="Carlito"/>
                <a:cs typeface="Carlito"/>
              </a:rPr>
              <a:t>system </a:t>
            </a:r>
            <a:r>
              <a:rPr sz="2400" dirty="0">
                <a:latin typeface="Carlito"/>
                <a:cs typeface="Carlito"/>
              </a:rPr>
              <a:t>is in a </a:t>
            </a:r>
            <a:r>
              <a:rPr sz="2400" spc="-25" dirty="0">
                <a:latin typeface="Carlito"/>
                <a:cs typeface="Carlito"/>
              </a:rPr>
              <a:t>safe state </a:t>
            </a:r>
            <a:r>
              <a:rPr sz="2400" dirty="0">
                <a:latin typeface="Carlito"/>
                <a:cs typeface="Carlito"/>
              </a:rPr>
              <a:t>if </a:t>
            </a:r>
            <a:r>
              <a:rPr sz="2400" spc="-10" dirty="0">
                <a:latin typeface="Carlito"/>
                <a:cs typeface="Carlito"/>
              </a:rPr>
              <a:t>there </a:t>
            </a:r>
            <a:r>
              <a:rPr sz="2400" spc="-15" dirty="0">
                <a:latin typeface="Carlito"/>
                <a:cs typeface="Carlito"/>
              </a:rPr>
              <a:t>exists </a:t>
            </a:r>
            <a:r>
              <a:rPr sz="2400" dirty="0">
                <a:latin typeface="Carlito"/>
                <a:cs typeface="Carlito"/>
              </a:rPr>
              <a:t>a </a:t>
            </a:r>
            <a:r>
              <a:rPr sz="2400" spc="-25" dirty="0">
                <a:latin typeface="Carlito"/>
                <a:cs typeface="Carlito"/>
              </a:rPr>
              <a:t>safe </a:t>
            </a:r>
            <a:r>
              <a:rPr sz="2400" spc="-5" dirty="0">
                <a:latin typeface="Carlito"/>
                <a:cs typeface="Carlito"/>
              </a:rPr>
              <a:t>sequence of </a:t>
            </a:r>
            <a:r>
              <a:rPr sz="2400" dirty="0">
                <a:latin typeface="Carlito"/>
                <a:cs typeface="Carlito"/>
              </a:rPr>
              <a:t>all </a:t>
            </a:r>
            <a:r>
              <a:rPr sz="2400" spc="-10" dirty="0">
                <a:latin typeface="Carlito"/>
                <a:cs typeface="Carlito"/>
              </a:rPr>
              <a:t>processes </a:t>
            </a:r>
            <a:r>
              <a:rPr sz="2400" spc="-15" dirty="0">
                <a:latin typeface="Carlito"/>
                <a:cs typeface="Carlito"/>
              </a:rPr>
              <a:t>to  execute. </a:t>
            </a:r>
            <a:r>
              <a:rPr sz="2400" spc="-5" dirty="0">
                <a:latin typeface="Carlito"/>
                <a:cs typeface="Carlito"/>
              </a:rPr>
              <a:t>Hence </a:t>
            </a:r>
            <a:r>
              <a:rPr sz="2400" spc="-10" dirty="0">
                <a:latin typeface="Carlito"/>
                <a:cs typeface="Carlito"/>
              </a:rPr>
              <a:t>there </a:t>
            </a:r>
            <a:r>
              <a:rPr sz="2400" dirty="0">
                <a:latin typeface="Carlito"/>
                <a:cs typeface="Carlito"/>
              </a:rPr>
              <a:t>is </a:t>
            </a:r>
            <a:r>
              <a:rPr sz="2400" spc="-5" dirty="0">
                <a:latin typeface="Carlito"/>
                <a:cs typeface="Carlito"/>
              </a:rPr>
              <a:t>no </a:t>
            </a:r>
            <a:r>
              <a:rPr sz="2400" spc="-20" dirty="0">
                <a:latin typeface="Carlito"/>
                <a:cs typeface="Carlito"/>
              </a:rPr>
              <a:t>any</a:t>
            </a:r>
            <a:r>
              <a:rPr sz="2400" spc="-25" dirty="0">
                <a:latin typeface="Carlito"/>
                <a:cs typeface="Carlito"/>
              </a:rPr>
              <a:t> </a:t>
            </a:r>
            <a:r>
              <a:rPr sz="2400" spc="-5" dirty="0">
                <a:latin typeface="Carlito"/>
                <a:cs typeface="Carlito"/>
              </a:rPr>
              <a:t>deadlock.</a:t>
            </a:r>
            <a:endParaRPr sz="2400" dirty="0">
              <a:latin typeface="Carlito"/>
              <a:cs typeface="Carlito"/>
            </a:endParaRPr>
          </a:p>
          <a:p>
            <a:pPr marL="723900" lvl="1" indent="-229235">
              <a:lnSpc>
                <a:spcPct val="100000"/>
              </a:lnSpc>
              <a:spcBef>
                <a:spcPts val="180"/>
              </a:spcBef>
              <a:buFont typeface="Arial"/>
              <a:buChar char="•"/>
              <a:tabLst>
                <a:tab pos="724535" algn="l"/>
              </a:tabLst>
            </a:pPr>
            <a:r>
              <a:rPr sz="2400" dirty="0">
                <a:latin typeface="Carlito"/>
                <a:cs typeface="Carlito"/>
              </a:rPr>
              <a:t>A </a:t>
            </a:r>
            <a:r>
              <a:rPr sz="2400" b="1" i="1" spc="-10" dirty="0">
                <a:latin typeface="Carlito"/>
                <a:cs typeface="Carlito"/>
              </a:rPr>
              <a:t>sequence </a:t>
            </a:r>
            <a:r>
              <a:rPr sz="2400" dirty="0">
                <a:latin typeface="Carlito"/>
                <a:cs typeface="Carlito"/>
              </a:rPr>
              <a:t>is an </a:t>
            </a:r>
            <a:r>
              <a:rPr sz="2400" spc="-15" dirty="0">
                <a:latin typeface="Carlito"/>
                <a:cs typeface="Carlito"/>
              </a:rPr>
              <a:t>execution order </a:t>
            </a:r>
            <a:r>
              <a:rPr sz="2400" spc="-5" dirty="0">
                <a:latin typeface="Carlito"/>
                <a:cs typeface="Carlito"/>
              </a:rPr>
              <a:t>of </a:t>
            </a:r>
            <a:r>
              <a:rPr sz="2400" spc="-10" dirty="0">
                <a:latin typeface="Carlito"/>
                <a:cs typeface="Carlito"/>
              </a:rPr>
              <a:t>processes, denoted by </a:t>
            </a:r>
            <a:r>
              <a:rPr sz="2400" i="1" spc="-5" dirty="0">
                <a:latin typeface="Carlito"/>
                <a:cs typeface="Carlito"/>
              </a:rPr>
              <a:t>&lt;P</a:t>
            </a:r>
            <a:r>
              <a:rPr sz="2400" i="1" spc="-7" baseline="-20833" dirty="0">
                <a:latin typeface="Carlito"/>
                <a:cs typeface="Carlito"/>
              </a:rPr>
              <a:t>1</a:t>
            </a:r>
            <a:r>
              <a:rPr sz="2400" i="1" spc="-5" dirty="0">
                <a:latin typeface="Carlito"/>
                <a:cs typeface="Carlito"/>
              </a:rPr>
              <a:t>, P</a:t>
            </a:r>
            <a:r>
              <a:rPr sz="2400" i="1" spc="-7" baseline="-20833" dirty="0">
                <a:latin typeface="Carlito"/>
                <a:cs typeface="Carlito"/>
              </a:rPr>
              <a:t>2</a:t>
            </a:r>
            <a:r>
              <a:rPr sz="2400" i="1" spc="-5" dirty="0">
                <a:latin typeface="Carlito"/>
                <a:cs typeface="Carlito"/>
              </a:rPr>
              <a:t>, </a:t>
            </a:r>
            <a:r>
              <a:rPr sz="2400" i="1" spc="-10" dirty="0">
                <a:latin typeface="Carlito"/>
                <a:cs typeface="Carlito"/>
              </a:rPr>
              <a:t>...,</a:t>
            </a:r>
            <a:r>
              <a:rPr sz="2400" i="1" spc="60" dirty="0">
                <a:latin typeface="Carlito"/>
                <a:cs typeface="Carlito"/>
              </a:rPr>
              <a:t> </a:t>
            </a:r>
            <a:r>
              <a:rPr sz="2400" i="1" spc="-5" dirty="0">
                <a:latin typeface="Carlito"/>
                <a:cs typeface="Carlito"/>
              </a:rPr>
              <a:t>P</a:t>
            </a:r>
            <a:r>
              <a:rPr sz="2400" i="1" spc="-7" baseline="-20833" dirty="0">
                <a:latin typeface="Carlito"/>
                <a:cs typeface="Carlito"/>
              </a:rPr>
              <a:t>n</a:t>
            </a:r>
            <a:r>
              <a:rPr sz="2400" i="1" spc="-5" dirty="0">
                <a:latin typeface="Carlito"/>
                <a:cs typeface="Carlito"/>
              </a:rPr>
              <a:t>&gt;</a:t>
            </a:r>
            <a:r>
              <a:rPr sz="2400" spc="-5" dirty="0">
                <a:latin typeface="Carlito"/>
                <a:cs typeface="Carlito"/>
              </a:rPr>
              <a:t>.</a:t>
            </a:r>
            <a:endParaRPr sz="2400" dirty="0">
              <a:latin typeface="Carlito"/>
              <a:cs typeface="Carlito"/>
            </a:endParaRPr>
          </a:p>
        </p:txBody>
      </p:sp>
      <p:sp>
        <p:nvSpPr>
          <p:cNvPr id="4" name="object 4"/>
          <p:cNvSpPr/>
          <p:nvPr/>
        </p:nvSpPr>
        <p:spPr>
          <a:xfrm>
            <a:off x="637541" y="1533361"/>
            <a:ext cx="5159751" cy="154707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404690" y="1580094"/>
            <a:ext cx="5738346" cy="132148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457200"/>
            <a:ext cx="4417061" cy="697230"/>
          </a:xfrm>
          <a:prstGeom prst="rect">
            <a:avLst/>
          </a:prstGeom>
        </p:spPr>
        <p:txBody>
          <a:bodyPr vert="horz" wrap="square" lIns="0" tIns="13335" rIns="0" bIns="0" rtlCol="0">
            <a:spAutoFit/>
          </a:bodyPr>
          <a:lstStyle/>
          <a:p>
            <a:pPr marL="12700">
              <a:lnSpc>
                <a:spcPct val="100000"/>
              </a:lnSpc>
              <a:spcBef>
                <a:spcPts val="105"/>
              </a:spcBef>
            </a:pPr>
            <a:r>
              <a:rPr sz="4400" b="1" spc="-260" dirty="0"/>
              <a:t>Deadlock</a:t>
            </a:r>
            <a:r>
              <a:rPr sz="4400" b="1" spc="-245" dirty="0"/>
              <a:t> </a:t>
            </a:r>
            <a:r>
              <a:rPr sz="4400" b="1" spc="-130" dirty="0"/>
              <a:t>prevention:</a:t>
            </a:r>
            <a:endParaRPr sz="4400" b="1" dirty="0"/>
          </a:p>
        </p:txBody>
      </p:sp>
      <p:sp>
        <p:nvSpPr>
          <p:cNvPr id="3" name="object 3"/>
          <p:cNvSpPr txBox="1"/>
          <p:nvPr/>
        </p:nvSpPr>
        <p:spPr>
          <a:xfrm>
            <a:off x="916939" y="1306906"/>
            <a:ext cx="10353675" cy="5484194"/>
          </a:xfrm>
          <a:prstGeom prst="rect">
            <a:avLst/>
          </a:prstGeom>
        </p:spPr>
        <p:txBody>
          <a:bodyPr vert="horz" wrap="square" lIns="0" tIns="94615" rIns="0" bIns="0" rtlCol="0">
            <a:spAutoFit/>
          </a:bodyPr>
          <a:lstStyle/>
          <a:p>
            <a:pPr marL="241300" marR="688975" indent="-229235">
              <a:spcBef>
                <a:spcPts val="745"/>
              </a:spcBef>
              <a:buFont typeface="Arial"/>
              <a:buChar char="•"/>
              <a:tabLst>
                <a:tab pos="241300" algn="l"/>
                <a:tab pos="241935" algn="l"/>
              </a:tabLst>
            </a:pPr>
            <a:r>
              <a:rPr sz="2400" spc="-35" dirty="0">
                <a:cs typeface="Carlito"/>
              </a:rPr>
              <a:t>We </a:t>
            </a:r>
            <a:r>
              <a:rPr sz="2400" spc="-5" dirty="0">
                <a:cs typeface="Carlito"/>
              </a:rPr>
              <a:t>can </a:t>
            </a:r>
            <a:r>
              <a:rPr sz="2400" spc="-10" dirty="0">
                <a:cs typeface="Carlito"/>
              </a:rPr>
              <a:t>prevent </a:t>
            </a:r>
            <a:r>
              <a:rPr sz="2400" spc="-5" dirty="0">
                <a:cs typeface="Carlito"/>
              </a:rPr>
              <a:t>Deadlock by eliminating </a:t>
            </a:r>
            <a:r>
              <a:rPr sz="2400" spc="-15" dirty="0">
                <a:cs typeface="Carlito"/>
              </a:rPr>
              <a:t>any </a:t>
            </a:r>
            <a:r>
              <a:rPr sz="2400" spc="-5" dirty="0">
                <a:cs typeface="Carlito"/>
              </a:rPr>
              <a:t>of </a:t>
            </a:r>
            <a:r>
              <a:rPr sz="2400" dirty="0">
                <a:cs typeface="Carlito"/>
              </a:rPr>
              <a:t>the all these </a:t>
            </a:r>
            <a:r>
              <a:rPr sz="2400" spc="-15" dirty="0">
                <a:cs typeface="Carlito"/>
              </a:rPr>
              <a:t>four </a:t>
            </a:r>
            <a:r>
              <a:rPr sz="2400" spc="-10" dirty="0">
                <a:cs typeface="Carlito"/>
              </a:rPr>
              <a:t>conditions </a:t>
            </a:r>
            <a:r>
              <a:rPr sz="2400" spc="-5" dirty="0">
                <a:cs typeface="Carlito"/>
              </a:rPr>
              <a:t>which </a:t>
            </a:r>
            <a:r>
              <a:rPr sz="2400" spc="-10" dirty="0">
                <a:cs typeface="Carlito"/>
              </a:rPr>
              <a:t>are </a:t>
            </a:r>
            <a:r>
              <a:rPr sz="2400" spc="-5" dirty="0">
                <a:cs typeface="Carlito"/>
              </a:rPr>
              <a:t>responsible </a:t>
            </a:r>
            <a:r>
              <a:rPr sz="2400" spc="-15" dirty="0">
                <a:cs typeface="Carlito"/>
              </a:rPr>
              <a:t>for  </a:t>
            </a:r>
            <a:r>
              <a:rPr sz="2400" spc="-10" dirty="0">
                <a:cs typeface="Carlito"/>
              </a:rPr>
              <a:t>creating</a:t>
            </a:r>
            <a:r>
              <a:rPr sz="2400" spc="10" dirty="0">
                <a:cs typeface="Carlito"/>
              </a:rPr>
              <a:t> </a:t>
            </a:r>
            <a:r>
              <a:rPr sz="2400" spc="-5" dirty="0">
                <a:cs typeface="Carlito"/>
              </a:rPr>
              <a:t>deadlock.</a:t>
            </a:r>
            <a:endParaRPr sz="2400" dirty="0">
              <a:cs typeface="Carlito"/>
            </a:endParaRPr>
          </a:p>
          <a:p>
            <a:pPr marL="241300" indent="-229235">
              <a:spcBef>
                <a:spcPts val="350"/>
              </a:spcBef>
              <a:buFont typeface="Arial"/>
              <a:buChar char="•"/>
              <a:tabLst>
                <a:tab pos="241300" algn="l"/>
                <a:tab pos="241935" algn="l"/>
              </a:tabLst>
            </a:pPr>
            <a:r>
              <a:rPr sz="2400" b="1" spc="-5" dirty="0">
                <a:cs typeface="Carlito"/>
              </a:rPr>
              <a:t>Eliminate Mutual</a:t>
            </a:r>
            <a:r>
              <a:rPr sz="2400" b="1" spc="-50" dirty="0">
                <a:cs typeface="Carlito"/>
              </a:rPr>
              <a:t> </a:t>
            </a:r>
            <a:r>
              <a:rPr sz="2400" b="1" spc="-10" dirty="0">
                <a:cs typeface="Carlito"/>
              </a:rPr>
              <a:t>Exclusion</a:t>
            </a:r>
            <a:endParaRPr sz="2400" dirty="0">
              <a:cs typeface="Carlito"/>
            </a:endParaRPr>
          </a:p>
          <a:p>
            <a:pPr marL="698500" marR="779780" lvl="1" indent="-228600">
              <a:spcBef>
                <a:spcPts val="525"/>
              </a:spcBef>
              <a:buFont typeface="Arial"/>
              <a:buChar char="•"/>
              <a:tabLst>
                <a:tab pos="698500" algn="l"/>
                <a:tab pos="699135" algn="l"/>
              </a:tabLst>
            </a:pPr>
            <a:r>
              <a:rPr sz="2400" dirty="0">
                <a:cs typeface="Carlito"/>
              </a:rPr>
              <a:t>It is </a:t>
            </a:r>
            <a:r>
              <a:rPr sz="2400" spc="-5" dirty="0">
                <a:cs typeface="Carlito"/>
              </a:rPr>
              <a:t>not possible </a:t>
            </a:r>
            <a:r>
              <a:rPr sz="2400" spc="-10" dirty="0">
                <a:cs typeface="Carlito"/>
              </a:rPr>
              <a:t>to </a:t>
            </a:r>
            <a:r>
              <a:rPr sz="2400" spc="-5" dirty="0">
                <a:cs typeface="Carlito"/>
              </a:rPr>
              <a:t>dis-satisfy </a:t>
            </a:r>
            <a:r>
              <a:rPr sz="2400" dirty="0">
                <a:cs typeface="Carlito"/>
              </a:rPr>
              <a:t>the mutual </a:t>
            </a:r>
            <a:r>
              <a:rPr sz="2400" spc="-10" dirty="0">
                <a:cs typeface="Carlito"/>
              </a:rPr>
              <a:t>exclusion </a:t>
            </a:r>
            <a:r>
              <a:rPr sz="2400" spc="-5" dirty="0">
                <a:cs typeface="Carlito"/>
              </a:rPr>
              <a:t>because some resources, such </a:t>
            </a:r>
            <a:r>
              <a:rPr sz="2400" dirty="0">
                <a:cs typeface="Carlito"/>
              </a:rPr>
              <a:t>as the </a:t>
            </a:r>
            <a:r>
              <a:rPr sz="2400" spc="-10" dirty="0">
                <a:cs typeface="Carlito"/>
              </a:rPr>
              <a:t>tape </a:t>
            </a:r>
            <a:r>
              <a:rPr sz="2400" spc="-5" dirty="0">
                <a:cs typeface="Carlito"/>
              </a:rPr>
              <a:t>drive </a:t>
            </a:r>
            <a:r>
              <a:rPr sz="2400" dirty="0">
                <a:cs typeface="Carlito"/>
              </a:rPr>
              <a:t>and </a:t>
            </a:r>
            <a:r>
              <a:rPr sz="2400" spc="-20" dirty="0">
                <a:cs typeface="Carlito"/>
              </a:rPr>
              <a:t>printer, </a:t>
            </a:r>
            <a:r>
              <a:rPr sz="2400" spc="-10" dirty="0">
                <a:cs typeface="Carlito"/>
              </a:rPr>
              <a:t>are  </a:t>
            </a:r>
            <a:r>
              <a:rPr sz="2400" spc="-5" dirty="0">
                <a:cs typeface="Carlito"/>
              </a:rPr>
              <a:t>inherently</a:t>
            </a:r>
            <a:r>
              <a:rPr sz="2400" spc="-15" dirty="0">
                <a:cs typeface="Carlito"/>
              </a:rPr>
              <a:t> </a:t>
            </a:r>
            <a:r>
              <a:rPr sz="2400" spc="-5" dirty="0">
                <a:cs typeface="Carlito"/>
              </a:rPr>
              <a:t>non-shareable.</a:t>
            </a:r>
            <a:endParaRPr sz="2400" dirty="0">
              <a:cs typeface="Carlito"/>
            </a:endParaRPr>
          </a:p>
          <a:p>
            <a:pPr marL="241300" indent="-229235">
              <a:spcBef>
                <a:spcPts val="345"/>
              </a:spcBef>
              <a:buFont typeface="Arial"/>
              <a:buChar char="•"/>
              <a:tabLst>
                <a:tab pos="241300" algn="l"/>
                <a:tab pos="241935" algn="l"/>
              </a:tabLst>
            </a:pPr>
            <a:r>
              <a:rPr sz="2400" b="1" spc="-5" dirty="0">
                <a:cs typeface="Carlito"/>
              </a:rPr>
              <a:t>Eliminate Hold </a:t>
            </a:r>
            <a:r>
              <a:rPr sz="2400" b="1" dirty="0">
                <a:cs typeface="Carlito"/>
              </a:rPr>
              <a:t>and</a:t>
            </a:r>
            <a:r>
              <a:rPr sz="2400" b="1" spc="-55" dirty="0">
                <a:cs typeface="Carlito"/>
              </a:rPr>
              <a:t> </a:t>
            </a:r>
            <a:r>
              <a:rPr sz="2400" b="1" spc="-10" dirty="0">
                <a:cs typeface="Carlito"/>
              </a:rPr>
              <a:t>wait</a:t>
            </a:r>
            <a:endParaRPr sz="2400" dirty="0">
              <a:cs typeface="Carlito"/>
            </a:endParaRPr>
          </a:p>
          <a:p>
            <a:pPr marL="698500" marR="69850" lvl="1" indent="-228600">
              <a:spcBef>
                <a:spcPts val="525"/>
              </a:spcBef>
              <a:buFont typeface="Arial"/>
              <a:buChar char="•"/>
              <a:tabLst>
                <a:tab pos="698500" algn="l"/>
                <a:tab pos="699135" algn="l"/>
              </a:tabLst>
            </a:pPr>
            <a:r>
              <a:rPr sz="2400" spc="-10" dirty="0">
                <a:cs typeface="Carlito"/>
              </a:rPr>
              <a:t>Allocate </a:t>
            </a:r>
            <a:r>
              <a:rPr sz="2400" dirty="0">
                <a:cs typeface="Carlito"/>
              </a:rPr>
              <a:t>all </a:t>
            </a:r>
            <a:r>
              <a:rPr sz="2400" spc="-5" dirty="0">
                <a:cs typeface="Carlito"/>
              </a:rPr>
              <a:t>required resources </a:t>
            </a:r>
            <a:r>
              <a:rPr sz="2400" spc="-10" dirty="0">
                <a:cs typeface="Carlito"/>
              </a:rPr>
              <a:t>to </a:t>
            </a:r>
            <a:r>
              <a:rPr sz="2400" dirty="0">
                <a:cs typeface="Carlito"/>
              </a:rPr>
              <a:t>the </a:t>
            </a:r>
            <a:r>
              <a:rPr sz="2400" spc="-10" dirty="0">
                <a:cs typeface="Carlito"/>
              </a:rPr>
              <a:t>process </a:t>
            </a:r>
            <a:r>
              <a:rPr sz="2400" spc="-15" dirty="0">
                <a:cs typeface="Carlito"/>
              </a:rPr>
              <a:t>before </a:t>
            </a:r>
            <a:r>
              <a:rPr sz="2400" dirty="0">
                <a:cs typeface="Carlito"/>
              </a:rPr>
              <a:t>the </a:t>
            </a:r>
            <a:r>
              <a:rPr sz="2400" spc="-10" dirty="0">
                <a:cs typeface="Carlito"/>
              </a:rPr>
              <a:t>start </a:t>
            </a:r>
            <a:r>
              <a:rPr sz="2400" spc="-5" dirty="0">
                <a:cs typeface="Carlito"/>
              </a:rPr>
              <a:t>of </a:t>
            </a:r>
            <a:r>
              <a:rPr sz="2400" dirty="0">
                <a:cs typeface="Carlito"/>
              </a:rPr>
              <a:t>its </a:t>
            </a:r>
            <a:r>
              <a:rPr sz="2400" spc="-10" dirty="0">
                <a:cs typeface="Carlito"/>
              </a:rPr>
              <a:t>execution, </a:t>
            </a:r>
            <a:r>
              <a:rPr sz="2400" dirty="0">
                <a:cs typeface="Carlito"/>
              </a:rPr>
              <a:t>this </a:t>
            </a:r>
            <a:r>
              <a:rPr sz="2400" spc="-15" dirty="0">
                <a:cs typeface="Carlito"/>
              </a:rPr>
              <a:t>way </a:t>
            </a:r>
            <a:r>
              <a:rPr sz="2400" spc="-5" dirty="0">
                <a:cs typeface="Carlito"/>
              </a:rPr>
              <a:t>hold </a:t>
            </a:r>
            <a:r>
              <a:rPr sz="2400" dirty="0">
                <a:cs typeface="Carlito"/>
              </a:rPr>
              <a:t>and </a:t>
            </a:r>
            <a:r>
              <a:rPr sz="2400" spc="-5" dirty="0">
                <a:cs typeface="Carlito"/>
              </a:rPr>
              <a:t>wait condition </a:t>
            </a:r>
            <a:r>
              <a:rPr sz="2400" dirty="0">
                <a:cs typeface="Carlito"/>
              </a:rPr>
              <a:t>is </a:t>
            </a:r>
            <a:r>
              <a:rPr sz="2400" spc="-5" dirty="0">
                <a:cs typeface="Carlito"/>
              </a:rPr>
              <a:t>eliminated  </a:t>
            </a:r>
            <a:r>
              <a:rPr sz="2400" dirty="0">
                <a:cs typeface="Carlito"/>
              </a:rPr>
              <a:t>but it </a:t>
            </a:r>
            <a:r>
              <a:rPr sz="2400" spc="-5" dirty="0">
                <a:cs typeface="Carlito"/>
              </a:rPr>
              <a:t>will </a:t>
            </a:r>
            <a:r>
              <a:rPr sz="2400" dirty="0">
                <a:cs typeface="Carlito"/>
              </a:rPr>
              <a:t>lead </a:t>
            </a:r>
            <a:r>
              <a:rPr sz="2400" spc="-10" dirty="0">
                <a:cs typeface="Carlito"/>
              </a:rPr>
              <a:t>to </a:t>
            </a:r>
            <a:r>
              <a:rPr sz="2400" dirty="0">
                <a:cs typeface="Carlito"/>
              </a:rPr>
              <a:t>low </a:t>
            </a:r>
            <a:r>
              <a:rPr sz="2400" spc="-5" dirty="0">
                <a:cs typeface="Carlito"/>
              </a:rPr>
              <a:t>device utilization. </a:t>
            </a:r>
            <a:r>
              <a:rPr sz="2400" spc="-15" dirty="0">
                <a:cs typeface="Carlito"/>
              </a:rPr>
              <a:t>for </a:t>
            </a:r>
            <a:r>
              <a:rPr sz="2400" spc="-10" dirty="0">
                <a:cs typeface="Carlito"/>
              </a:rPr>
              <a:t>example, </a:t>
            </a:r>
            <a:r>
              <a:rPr sz="2400" dirty="0">
                <a:cs typeface="Carlito"/>
              </a:rPr>
              <a:t>if a </a:t>
            </a:r>
            <a:r>
              <a:rPr sz="2400" spc="-10" dirty="0">
                <a:cs typeface="Carlito"/>
              </a:rPr>
              <a:t>process </a:t>
            </a:r>
            <a:r>
              <a:rPr sz="2400" spc="-5" dirty="0">
                <a:cs typeface="Carlito"/>
              </a:rPr>
              <a:t>requires printer </a:t>
            </a:r>
            <a:r>
              <a:rPr sz="2400" spc="-10" dirty="0">
                <a:cs typeface="Carlito"/>
              </a:rPr>
              <a:t>at </a:t>
            </a:r>
            <a:r>
              <a:rPr sz="2400" dirty="0">
                <a:cs typeface="Carlito"/>
              </a:rPr>
              <a:t>a </a:t>
            </a:r>
            <a:r>
              <a:rPr sz="2400" spc="-5" dirty="0">
                <a:cs typeface="Carlito"/>
              </a:rPr>
              <a:t>later </a:t>
            </a:r>
            <a:r>
              <a:rPr sz="2400" dirty="0">
                <a:cs typeface="Carlito"/>
              </a:rPr>
              <a:t>time and </a:t>
            </a:r>
            <a:r>
              <a:rPr sz="2400" spc="-10" dirty="0">
                <a:cs typeface="Carlito"/>
              </a:rPr>
              <a:t>we </a:t>
            </a:r>
            <a:r>
              <a:rPr sz="2400" spc="-15" dirty="0">
                <a:cs typeface="Carlito"/>
              </a:rPr>
              <a:t>have </a:t>
            </a:r>
            <a:r>
              <a:rPr sz="2400" spc="-5" dirty="0">
                <a:cs typeface="Carlito"/>
              </a:rPr>
              <a:t>allocated  printer </a:t>
            </a:r>
            <a:r>
              <a:rPr sz="2400" spc="-15" dirty="0">
                <a:cs typeface="Carlito"/>
              </a:rPr>
              <a:t>before </a:t>
            </a:r>
            <a:r>
              <a:rPr sz="2400" dirty="0">
                <a:cs typeface="Carlito"/>
              </a:rPr>
              <a:t>the </a:t>
            </a:r>
            <a:r>
              <a:rPr sz="2400" spc="-10" dirty="0">
                <a:cs typeface="Carlito"/>
              </a:rPr>
              <a:t>start </a:t>
            </a:r>
            <a:r>
              <a:rPr sz="2400" spc="-5" dirty="0">
                <a:cs typeface="Carlito"/>
              </a:rPr>
              <a:t>of </a:t>
            </a:r>
            <a:r>
              <a:rPr sz="2400" dirty="0">
                <a:cs typeface="Carlito"/>
              </a:rPr>
              <a:t>its </a:t>
            </a:r>
            <a:r>
              <a:rPr sz="2400" spc="-10" dirty="0">
                <a:cs typeface="Carlito"/>
              </a:rPr>
              <a:t>execution </a:t>
            </a:r>
            <a:r>
              <a:rPr sz="2400" spc="-5" dirty="0">
                <a:cs typeface="Carlito"/>
              </a:rPr>
              <a:t>printer </a:t>
            </a:r>
            <a:r>
              <a:rPr sz="2400" dirty="0">
                <a:cs typeface="Carlito"/>
              </a:rPr>
              <a:t>will </a:t>
            </a:r>
            <a:r>
              <a:rPr sz="2400" spc="-5" dirty="0">
                <a:cs typeface="Carlito"/>
              </a:rPr>
              <a:t>remain </a:t>
            </a:r>
            <a:r>
              <a:rPr sz="2400" spc="-10" dirty="0">
                <a:cs typeface="Carlito"/>
              </a:rPr>
              <a:t>blocked </a:t>
            </a:r>
            <a:r>
              <a:rPr sz="2400" dirty="0">
                <a:cs typeface="Carlito"/>
              </a:rPr>
              <a:t>till it </a:t>
            </a:r>
            <a:r>
              <a:rPr sz="2400" spc="-5" dirty="0">
                <a:cs typeface="Carlito"/>
              </a:rPr>
              <a:t>has </a:t>
            </a:r>
            <a:r>
              <a:rPr sz="2400" spc="-10" dirty="0">
                <a:cs typeface="Carlito"/>
              </a:rPr>
              <a:t>completed </a:t>
            </a:r>
            <a:r>
              <a:rPr sz="2400" dirty="0">
                <a:cs typeface="Carlito"/>
              </a:rPr>
              <a:t>its</a:t>
            </a:r>
            <a:r>
              <a:rPr sz="2400" spc="50" dirty="0">
                <a:cs typeface="Carlito"/>
              </a:rPr>
              <a:t> </a:t>
            </a:r>
            <a:r>
              <a:rPr sz="2400" spc="-10" dirty="0">
                <a:cs typeface="Carlito"/>
              </a:rPr>
              <a:t>execution.</a:t>
            </a:r>
            <a:endParaRPr sz="2400" dirty="0">
              <a:cs typeface="Carlito"/>
            </a:endParaRPr>
          </a:p>
          <a:p>
            <a:pPr marL="698500" lvl="1" indent="-229235">
              <a:buFont typeface="Arial"/>
              <a:buChar char="•"/>
              <a:tabLst>
                <a:tab pos="698500" algn="l"/>
                <a:tab pos="699135" algn="l"/>
              </a:tabLst>
            </a:pPr>
            <a:r>
              <a:rPr sz="2400" spc="-5" dirty="0">
                <a:cs typeface="Carlito"/>
              </a:rPr>
              <a:t>The </a:t>
            </a:r>
            <a:r>
              <a:rPr sz="2400" spc="-10" dirty="0">
                <a:cs typeface="Carlito"/>
              </a:rPr>
              <a:t>process </a:t>
            </a:r>
            <a:r>
              <a:rPr sz="2400" dirty="0">
                <a:cs typeface="Carlito"/>
              </a:rPr>
              <a:t>will </a:t>
            </a:r>
            <a:r>
              <a:rPr sz="2400" spc="-15" dirty="0">
                <a:cs typeface="Carlito"/>
              </a:rPr>
              <a:t>make </a:t>
            </a:r>
            <a:r>
              <a:rPr sz="2400" dirty="0">
                <a:cs typeface="Carlito"/>
              </a:rPr>
              <a:t>a </a:t>
            </a:r>
            <a:r>
              <a:rPr sz="2400" spc="-5" dirty="0">
                <a:cs typeface="Carlito"/>
              </a:rPr>
              <a:t>new request </a:t>
            </a:r>
            <a:r>
              <a:rPr sz="2400" spc="-15" dirty="0">
                <a:cs typeface="Carlito"/>
              </a:rPr>
              <a:t>for </a:t>
            </a:r>
            <a:r>
              <a:rPr sz="2400" spc="-5" dirty="0">
                <a:cs typeface="Carlito"/>
              </a:rPr>
              <a:t>resources </a:t>
            </a:r>
            <a:r>
              <a:rPr sz="2400" spc="-10" dirty="0">
                <a:cs typeface="Carlito"/>
              </a:rPr>
              <a:t>after </a:t>
            </a:r>
            <a:r>
              <a:rPr sz="2400" spc="-5" dirty="0">
                <a:cs typeface="Carlito"/>
              </a:rPr>
              <a:t>releasing </a:t>
            </a:r>
            <a:r>
              <a:rPr sz="2400" dirty="0">
                <a:cs typeface="Carlito"/>
              </a:rPr>
              <a:t>the </a:t>
            </a:r>
            <a:r>
              <a:rPr sz="2400" spc="-5" dirty="0">
                <a:cs typeface="Carlito"/>
              </a:rPr>
              <a:t>current </a:t>
            </a:r>
            <a:r>
              <a:rPr sz="2400" spc="-10" dirty="0">
                <a:cs typeface="Carlito"/>
              </a:rPr>
              <a:t>set </a:t>
            </a:r>
            <a:r>
              <a:rPr sz="2400" spc="-5" dirty="0">
                <a:cs typeface="Carlito"/>
              </a:rPr>
              <a:t>of resources. This solution </a:t>
            </a:r>
            <a:r>
              <a:rPr sz="2400" spc="-10" dirty="0">
                <a:cs typeface="Carlito"/>
              </a:rPr>
              <a:t>may </a:t>
            </a:r>
            <a:r>
              <a:rPr sz="2400" dirty="0">
                <a:cs typeface="Carlito"/>
              </a:rPr>
              <a:t>lead</a:t>
            </a:r>
            <a:r>
              <a:rPr sz="2400" spc="95" dirty="0">
                <a:cs typeface="Carlito"/>
              </a:rPr>
              <a:t> </a:t>
            </a:r>
            <a:r>
              <a:rPr sz="2400" spc="-10" dirty="0">
                <a:cs typeface="Carlito"/>
              </a:rPr>
              <a:t>to</a:t>
            </a:r>
            <a:r>
              <a:rPr lang="en-US" sz="2400" dirty="0">
                <a:cs typeface="Carlito"/>
              </a:rPr>
              <a:t> </a:t>
            </a:r>
            <a:r>
              <a:rPr sz="2400" spc="-10" dirty="0">
                <a:cs typeface="Carlito"/>
              </a:rPr>
              <a:t>starvation.</a:t>
            </a:r>
            <a:endParaRPr sz="2400" dirty="0">
              <a:cs typeface="Carlito"/>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823AC-3DA1-41B6-A82C-D3B781CA212C}"/>
              </a:ext>
            </a:extLst>
          </p:cNvPr>
          <p:cNvSpPr>
            <a:spLocks noGrp="1"/>
          </p:cNvSpPr>
          <p:nvPr>
            <p:ph idx="1"/>
          </p:nvPr>
        </p:nvSpPr>
        <p:spPr/>
        <p:txBody>
          <a:bodyPr/>
          <a:lstStyle/>
          <a:p>
            <a:pPr marL="241300" indent="-229235">
              <a:spcBef>
                <a:spcPts val="360"/>
              </a:spcBef>
              <a:buFont typeface="Arial"/>
              <a:buChar char="•"/>
              <a:tabLst>
                <a:tab pos="241300" algn="l"/>
                <a:tab pos="241935" algn="l"/>
              </a:tabLst>
            </a:pPr>
            <a:r>
              <a:rPr lang="en-US" sz="2400" b="1" spc="-5" dirty="0">
                <a:cs typeface="Carlito"/>
              </a:rPr>
              <a:t>Eliminate </a:t>
            </a:r>
            <a:r>
              <a:rPr lang="en-US" sz="2400" b="1" dirty="0">
                <a:cs typeface="Carlito"/>
              </a:rPr>
              <a:t>No</a:t>
            </a:r>
            <a:r>
              <a:rPr lang="en-US" sz="2400" b="1" spc="-40" dirty="0">
                <a:cs typeface="Carlito"/>
              </a:rPr>
              <a:t> </a:t>
            </a:r>
            <a:r>
              <a:rPr lang="en-US" sz="2400" b="1" spc="-5" dirty="0">
                <a:cs typeface="Carlito"/>
              </a:rPr>
              <a:t>Preemption</a:t>
            </a:r>
            <a:endParaRPr lang="en-US" sz="2400" dirty="0">
              <a:cs typeface="Carlito"/>
            </a:endParaRPr>
          </a:p>
          <a:p>
            <a:pPr marL="698500" lvl="1" indent="-229235">
              <a:buFont typeface="Arial"/>
              <a:buChar char="•"/>
              <a:tabLst>
                <a:tab pos="698500" algn="l"/>
                <a:tab pos="699135" algn="l"/>
              </a:tabLst>
            </a:pPr>
            <a:r>
              <a:rPr lang="en-US" sz="2400" spc="-10" dirty="0">
                <a:cs typeface="Carlito"/>
              </a:rPr>
              <a:t>Preempt </a:t>
            </a:r>
            <a:r>
              <a:rPr lang="en-US" sz="2400" spc="-5" dirty="0">
                <a:cs typeface="Carlito"/>
              </a:rPr>
              <a:t>resources </a:t>
            </a:r>
            <a:r>
              <a:rPr lang="en-US" sz="2400" spc="-10" dirty="0">
                <a:cs typeface="Carlito"/>
              </a:rPr>
              <a:t>from </a:t>
            </a:r>
            <a:r>
              <a:rPr lang="en-US" sz="2400" dirty="0">
                <a:cs typeface="Carlito"/>
              </a:rPr>
              <a:t>the </a:t>
            </a:r>
            <a:r>
              <a:rPr lang="en-US" sz="2400" spc="-10" dirty="0">
                <a:cs typeface="Carlito"/>
              </a:rPr>
              <a:t>process </a:t>
            </a:r>
            <a:r>
              <a:rPr lang="en-US" sz="2400" spc="-5" dirty="0">
                <a:cs typeface="Carlito"/>
              </a:rPr>
              <a:t>when resources required by other </a:t>
            </a:r>
            <a:r>
              <a:rPr lang="en-US" sz="2400" dirty="0">
                <a:cs typeface="Carlito"/>
              </a:rPr>
              <a:t>high priority </a:t>
            </a:r>
            <a:r>
              <a:rPr lang="en-US" sz="2400" spc="-10" dirty="0">
                <a:cs typeface="Carlito"/>
              </a:rPr>
              <a:t>processes.</a:t>
            </a:r>
            <a:endParaRPr lang="en-US" sz="2400" dirty="0">
              <a:cs typeface="Carlito"/>
            </a:endParaRPr>
          </a:p>
          <a:p>
            <a:pPr marL="293370" indent="-281305">
              <a:spcBef>
                <a:spcPts val="360"/>
              </a:spcBef>
              <a:buFont typeface="Arial"/>
              <a:buChar char="•"/>
              <a:tabLst>
                <a:tab pos="292735" algn="l"/>
                <a:tab pos="294005" algn="l"/>
              </a:tabLst>
            </a:pPr>
            <a:r>
              <a:rPr lang="en-US" sz="2400" b="1" spc="-5" dirty="0">
                <a:cs typeface="Carlito"/>
              </a:rPr>
              <a:t>Eliminate </a:t>
            </a:r>
            <a:r>
              <a:rPr lang="en-US" sz="2400" b="1" spc="-10" dirty="0">
                <a:cs typeface="Carlito"/>
              </a:rPr>
              <a:t>Circular</a:t>
            </a:r>
            <a:r>
              <a:rPr lang="en-US" sz="2400" b="1" spc="-55" dirty="0">
                <a:cs typeface="Carlito"/>
              </a:rPr>
              <a:t> </a:t>
            </a:r>
            <a:r>
              <a:rPr lang="en-US" sz="2400" b="1" spc="-15" dirty="0">
                <a:cs typeface="Carlito"/>
              </a:rPr>
              <a:t>Wait</a:t>
            </a:r>
            <a:endParaRPr lang="en-US" sz="2400" dirty="0">
              <a:cs typeface="Carlito"/>
            </a:endParaRPr>
          </a:p>
          <a:p>
            <a:pPr marL="698500" marR="5080" lvl="1" indent="-228600">
              <a:spcBef>
                <a:spcPts val="515"/>
              </a:spcBef>
              <a:buFont typeface="Arial"/>
              <a:buChar char="•"/>
              <a:tabLst>
                <a:tab pos="698500" algn="l"/>
                <a:tab pos="699135" algn="l"/>
              </a:tabLst>
            </a:pPr>
            <a:r>
              <a:rPr lang="en-US" sz="2400" spc="-10" dirty="0">
                <a:cs typeface="Carlito"/>
              </a:rPr>
              <a:t>Each resource </a:t>
            </a:r>
            <a:r>
              <a:rPr lang="en-US" sz="2400" dirty="0">
                <a:cs typeface="Carlito"/>
              </a:rPr>
              <a:t>will be assigned </a:t>
            </a:r>
            <a:r>
              <a:rPr lang="en-US" sz="2400" spc="-5" dirty="0">
                <a:cs typeface="Carlito"/>
              </a:rPr>
              <a:t>with </a:t>
            </a:r>
            <a:r>
              <a:rPr lang="en-US" sz="2400" dirty="0">
                <a:cs typeface="Carlito"/>
              </a:rPr>
              <a:t>a </a:t>
            </a:r>
            <a:r>
              <a:rPr lang="en-US" sz="2400" spc="-5" dirty="0">
                <a:cs typeface="Carlito"/>
              </a:rPr>
              <a:t>numerical </a:t>
            </a:r>
            <a:r>
              <a:rPr lang="en-US" sz="2400" spc="-25" dirty="0">
                <a:cs typeface="Carlito"/>
              </a:rPr>
              <a:t>number. </a:t>
            </a:r>
            <a:r>
              <a:rPr lang="en-US" sz="2400" dirty="0">
                <a:cs typeface="Carlito"/>
              </a:rPr>
              <a:t>A </a:t>
            </a:r>
            <a:r>
              <a:rPr lang="en-US" sz="2400" spc="-10" dirty="0">
                <a:cs typeface="Carlito"/>
              </a:rPr>
              <a:t>process </a:t>
            </a:r>
            <a:r>
              <a:rPr lang="en-US" sz="2400" spc="-5" dirty="0">
                <a:cs typeface="Carlito"/>
              </a:rPr>
              <a:t>can request </a:t>
            </a:r>
            <a:r>
              <a:rPr lang="en-US" sz="2400" dirty="0">
                <a:cs typeface="Carlito"/>
              </a:rPr>
              <a:t>the </a:t>
            </a:r>
            <a:r>
              <a:rPr lang="en-US" sz="2400" spc="-5" dirty="0">
                <a:cs typeface="Carlito"/>
              </a:rPr>
              <a:t>resources increasing/decreasing. order of  </a:t>
            </a:r>
            <a:r>
              <a:rPr lang="en-US" sz="2400" dirty="0">
                <a:cs typeface="Carlito"/>
              </a:rPr>
              <a:t>numbering.</a:t>
            </a:r>
          </a:p>
          <a:p>
            <a:pPr marL="698500" lvl="1" indent="-229235">
              <a:buFont typeface="Arial"/>
              <a:buChar char="•"/>
              <a:tabLst>
                <a:tab pos="698500" algn="l"/>
                <a:tab pos="699135" algn="l"/>
              </a:tabLst>
            </a:pPr>
            <a:r>
              <a:rPr lang="en-US" sz="2400" spc="-15" dirty="0">
                <a:cs typeface="Carlito"/>
              </a:rPr>
              <a:t>For </a:t>
            </a:r>
            <a:r>
              <a:rPr lang="en-US" sz="2400" spc="-5" dirty="0">
                <a:cs typeface="Carlito"/>
              </a:rPr>
              <a:t>Example, </a:t>
            </a:r>
            <a:r>
              <a:rPr lang="en-US" sz="2400" dirty="0">
                <a:cs typeface="Carlito"/>
              </a:rPr>
              <a:t>if P1 </a:t>
            </a:r>
            <a:r>
              <a:rPr lang="en-US" sz="2400" spc="-10" dirty="0">
                <a:cs typeface="Carlito"/>
              </a:rPr>
              <a:t>process </a:t>
            </a:r>
            <a:r>
              <a:rPr lang="en-US" sz="2400" dirty="0">
                <a:cs typeface="Carlito"/>
              </a:rPr>
              <a:t>is </a:t>
            </a:r>
            <a:r>
              <a:rPr lang="en-US" sz="2400" spc="-5" dirty="0">
                <a:cs typeface="Carlito"/>
              </a:rPr>
              <a:t>allocated </a:t>
            </a:r>
            <a:r>
              <a:rPr lang="en-US" sz="2400" dirty="0">
                <a:cs typeface="Carlito"/>
              </a:rPr>
              <a:t>R5 </a:t>
            </a:r>
            <a:r>
              <a:rPr lang="en-US" sz="2400" spc="-5" dirty="0">
                <a:cs typeface="Carlito"/>
              </a:rPr>
              <a:t>resources, now </a:t>
            </a:r>
            <a:r>
              <a:rPr lang="en-US" sz="2400" spc="-10" dirty="0">
                <a:cs typeface="Carlito"/>
              </a:rPr>
              <a:t>next </a:t>
            </a:r>
            <a:r>
              <a:rPr lang="en-US" sz="2400" dirty="0">
                <a:cs typeface="Carlito"/>
              </a:rPr>
              <a:t>time if P1 ask </a:t>
            </a:r>
            <a:r>
              <a:rPr lang="en-US" sz="2400" spc="-20" dirty="0">
                <a:cs typeface="Carlito"/>
              </a:rPr>
              <a:t>for </a:t>
            </a:r>
            <a:r>
              <a:rPr lang="en-US" sz="2400" spc="-5" dirty="0">
                <a:cs typeface="Carlito"/>
              </a:rPr>
              <a:t>R4, </a:t>
            </a:r>
            <a:r>
              <a:rPr lang="en-US" sz="2400" dirty="0">
                <a:cs typeface="Carlito"/>
              </a:rPr>
              <a:t>R3 lesser than R5 </a:t>
            </a:r>
            <a:r>
              <a:rPr lang="en-US" sz="2400" spc="-5" dirty="0">
                <a:cs typeface="Carlito"/>
              </a:rPr>
              <a:t>such request will</a:t>
            </a:r>
            <a:r>
              <a:rPr lang="en-US" sz="2400" spc="40" dirty="0">
                <a:cs typeface="Carlito"/>
              </a:rPr>
              <a:t> </a:t>
            </a:r>
            <a:r>
              <a:rPr lang="en-US" sz="2400" spc="-5" dirty="0">
                <a:cs typeface="Carlito"/>
              </a:rPr>
              <a:t>not</a:t>
            </a:r>
            <a:endParaRPr lang="en-US" sz="2400" dirty="0">
              <a:cs typeface="Carlito"/>
            </a:endParaRPr>
          </a:p>
          <a:p>
            <a:pPr marL="698500"/>
            <a:r>
              <a:rPr lang="en-US" sz="2400" dirty="0">
                <a:cs typeface="Carlito"/>
              </a:rPr>
              <a:t>be </a:t>
            </a:r>
            <a:r>
              <a:rPr lang="en-US" sz="2400" spc="-10" dirty="0">
                <a:cs typeface="Carlito"/>
              </a:rPr>
              <a:t>granted, </a:t>
            </a:r>
            <a:r>
              <a:rPr lang="en-US" sz="2400" spc="-5" dirty="0">
                <a:cs typeface="Carlito"/>
              </a:rPr>
              <a:t>only request </a:t>
            </a:r>
            <a:r>
              <a:rPr lang="en-US" sz="2400" spc="-15" dirty="0">
                <a:cs typeface="Carlito"/>
              </a:rPr>
              <a:t>for </a:t>
            </a:r>
            <a:r>
              <a:rPr lang="en-US" sz="2400" spc="-5" dirty="0">
                <a:cs typeface="Carlito"/>
              </a:rPr>
              <a:t>resources more </a:t>
            </a:r>
            <a:r>
              <a:rPr lang="en-US" sz="2400" dirty="0">
                <a:cs typeface="Carlito"/>
              </a:rPr>
              <a:t>than R5 will be</a:t>
            </a:r>
            <a:r>
              <a:rPr lang="en-US" sz="2400" spc="-25" dirty="0">
                <a:cs typeface="Carlito"/>
              </a:rPr>
              <a:t> </a:t>
            </a:r>
            <a:r>
              <a:rPr lang="en-US" sz="2400" spc="-10" dirty="0">
                <a:cs typeface="Carlito"/>
              </a:rPr>
              <a:t>granted.</a:t>
            </a:r>
            <a:endParaRPr lang="en-US" sz="2400" dirty="0">
              <a:cs typeface="Carlito"/>
            </a:endParaRPr>
          </a:p>
          <a:p>
            <a:endParaRPr lang="en-US" dirty="0"/>
          </a:p>
        </p:txBody>
      </p:sp>
    </p:spTree>
    <p:extLst>
      <p:ext uri="{BB962C8B-B14F-4D97-AF65-F5344CB8AC3E}">
        <p14:creationId xmlns:p14="http://schemas.microsoft.com/office/powerpoint/2010/main" val="4474030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97973" y="6276238"/>
            <a:ext cx="205740"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Times New Roman"/>
                <a:cs typeface="Times New Roman"/>
              </a:rPr>
              <a:t>60</a:t>
            </a:r>
            <a:endParaRPr sz="1400">
              <a:latin typeface="Times New Roman"/>
              <a:cs typeface="Times New Roman"/>
            </a:endParaRPr>
          </a:p>
        </p:txBody>
      </p:sp>
      <p:sp>
        <p:nvSpPr>
          <p:cNvPr id="3" name="object 3"/>
          <p:cNvSpPr txBox="1">
            <a:spLocks noGrp="1"/>
          </p:cNvSpPr>
          <p:nvPr>
            <p:ph type="title"/>
          </p:nvPr>
        </p:nvSpPr>
        <p:spPr>
          <a:xfrm>
            <a:off x="383540" y="220726"/>
            <a:ext cx="10894060" cy="941069"/>
          </a:xfrm>
          <a:prstGeom prst="rect">
            <a:avLst/>
          </a:prstGeom>
        </p:spPr>
        <p:txBody>
          <a:bodyPr vert="horz" wrap="square" lIns="0" tIns="12700" rIns="0" bIns="0" rtlCol="0">
            <a:spAutoFit/>
          </a:bodyPr>
          <a:lstStyle/>
          <a:p>
            <a:pPr marL="469900" marR="5080" indent="-457200" algn="just">
              <a:lnSpc>
                <a:spcPct val="100000"/>
              </a:lnSpc>
              <a:spcBef>
                <a:spcPts val="100"/>
              </a:spcBef>
            </a:pPr>
            <a:r>
              <a:rPr sz="2000" dirty="0">
                <a:latin typeface="Times New Roman"/>
                <a:cs typeface="Times New Roman"/>
              </a:rPr>
              <a:t>1. </a:t>
            </a:r>
            <a:r>
              <a:rPr sz="2000" spc="-5" dirty="0">
                <a:latin typeface="Times New Roman"/>
                <a:cs typeface="Times New Roman"/>
              </a:rPr>
              <a:t>Consider </a:t>
            </a:r>
            <a:r>
              <a:rPr sz="2000" dirty="0">
                <a:latin typeface="Times New Roman"/>
                <a:cs typeface="Times New Roman"/>
              </a:rPr>
              <a:t>a </a:t>
            </a:r>
            <a:r>
              <a:rPr sz="2000" spc="-5" dirty="0">
                <a:latin typeface="Times New Roman"/>
                <a:cs typeface="Times New Roman"/>
              </a:rPr>
              <a:t>swapping </a:t>
            </a:r>
            <a:r>
              <a:rPr sz="2000" dirty="0">
                <a:latin typeface="Times New Roman"/>
                <a:cs typeface="Times New Roman"/>
              </a:rPr>
              <a:t>system </a:t>
            </a:r>
            <a:r>
              <a:rPr sz="2000" spc="-5" dirty="0">
                <a:latin typeface="Times New Roman"/>
                <a:cs typeface="Times New Roman"/>
              </a:rPr>
              <a:t>in which memory consists </a:t>
            </a:r>
            <a:r>
              <a:rPr sz="2000" dirty="0">
                <a:latin typeface="Times New Roman"/>
                <a:cs typeface="Times New Roman"/>
              </a:rPr>
              <a:t>of the </a:t>
            </a:r>
            <a:r>
              <a:rPr sz="2000" spc="-5" dirty="0">
                <a:latin typeface="Times New Roman"/>
                <a:cs typeface="Times New Roman"/>
              </a:rPr>
              <a:t>following </a:t>
            </a:r>
            <a:r>
              <a:rPr sz="2000" dirty="0">
                <a:latin typeface="Times New Roman"/>
                <a:cs typeface="Times New Roman"/>
              </a:rPr>
              <a:t>hole </a:t>
            </a:r>
            <a:r>
              <a:rPr sz="2000" spc="-5" dirty="0">
                <a:latin typeface="Times New Roman"/>
                <a:cs typeface="Times New Roman"/>
              </a:rPr>
              <a:t>sizes in memory order:  </a:t>
            </a:r>
            <a:r>
              <a:rPr sz="2000" dirty="0">
                <a:latin typeface="Times New Roman"/>
                <a:cs typeface="Times New Roman"/>
              </a:rPr>
              <a:t>10KB, 4KB, 20KB, 18KB, 7KB, 9KB, </a:t>
            </a:r>
            <a:r>
              <a:rPr sz="2000" spc="-5" dirty="0">
                <a:latin typeface="Times New Roman"/>
                <a:cs typeface="Times New Roman"/>
              </a:rPr>
              <a:t>12KB, </a:t>
            </a:r>
            <a:r>
              <a:rPr sz="2000" dirty="0">
                <a:latin typeface="Times New Roman"/>
                <a:cs typeface="Times New Roman"/>
              </a:rPr>
              <a:t>and 15KB. Which hole </a:t>
            </a:r>
            <a:r>
              <a:rPr sz="2000" spc="-5" dirty="0">
                <a:latin typeface="Times New Roman"/>
                <a:cs typeface="Times New Roman"/>
              </a:rPr>
              <a:t>is taken for successive segment  </a:t>
            </a:r>
            <a:r>
              <a:rPr sz="2000" dirty="0">
                <a:latin typeface="Times New Roman"/>
                <a:cs typeface="Times New Roman"/>
              </a:rPr>
              <a:t>requests of 12KB, 10KB, </a:t>
            </a:r>
            <a:r>
              <a:rPr sz="2000" spc="5" dirty="0">
                <a:latin typeface="Times New Roman"/>
                <a:cs typeface="Times New Roman"/>
              </a:rPr>
              <a:t>9KB </a:t>
            </a:r>
            <a:r>
              <a:rPr sz="2000" dirty="0">
                <a:latin typeface="Times New Roman"/>
                <a:cs typeface="Times New Roman"/>
              </a:rPr>
              <a:t>for </a:t>
            </a:r>
            <a:r>
              <a:rPr sz="2000" i="1" spc="-5" dirty="0">
                <a:latin typeface="Times New Roman"/>
                <a:cs typeface="Times New Roman"/>
              </a:rPr>
              <a:t>first fit</a:t>
            </a:r>
            <a:r>
              <a:rPr sz="2000" spc="-5" dirty="0">
                <a:latin typeface="Times New Roman"/>
                <a:cs typeface="Times New Roman"/>
              </a:rPr>
              <a:t>? </a:t>
            </a:r>
            <a:r>
              <a:rPr sz="2000" spc="5" dirty="0">
                <a:latin typeface="Times New Roman"/>
                <a:cs typeface="Times New Roman"/>
              </a:rPr>
              <a:t>Now </a:t>
            </a:r>
            <a:r>
              <a:rPr sz="2000" dirty="0">
                <a:latin typeface="Times New Roman"/>
                <a:cs typeface="Times New Roman"/>
              </a:rPr>
              <a:t>repeat the question for </a:t>
            </a:r>
            <a:r>
              <a:rPr sz="2000" i="1" dirty="0">
                <a:latin typeface="Times New Roman"/>
                <a:cs typeface="Times New Roman"/>
              </a:rPr>
              <a:t>best </a:t>
            </a:r>
            <a:r>
              <a:rPr sz="2000" i="1" spc="-5" dirty="0">
                <a:latin typeface="Times New Roman"/>
                <a:cs typeface="Times New Roman"/>
              </a:rPr>
              <a:t>fit, </a:t>
            </a:r>
            <a:r>
              <a:rPr sz="2000" i="1" spc="5" dirty="0">
                <a:latin typeface="Times New Roman"/>
                <a:cs typeface="Times New Roman"/>
              </a:rPr>
              <a:t>and </a:t>
            </a:r>
            <a:r>
              <a:rPr sz="2000" i="1" dirty="0">
                <a:latin typeface="Times New Roman"/>
                <a:cs typeface="Times New Roman"/>
              </a:rPr>
              <a:t>worst</a:t>
            </a:r>
            <a:r>
              <a:rPr sz="2000" i="1" spc="-250" dirty="0">
                <a:latin typeface="Times New Roman"/>
                <a:cs typeface="Times New Roman"/>
              </a:rPr>
              <a:t> </a:t>
            </a:r>
            <a:r>
              <a:rPr sz="2000" i="1" spc="-5" dirty="0">
                <a:latin typeface="Times New Roman"/>
                <a:cs typeface="Times New Roman"/>
              </a:rPr>
              <a:t>fit</a:t>
            </a:r>
            <a:r>
              <a:rPr sz="2000" spc="-5" dirty="0">
                <a:latin typeface="Times New Roman"/>
                <a:cs typeface="Times New Roman"/>
              </a:rPr>
              <a:t>.</a:t>
            </a:r>
            <a:endParaRPr sz="2000">
              <a:latin typeface="Times New Roman"/>
              <a:cs typeface="Times New Roman"/>
            </a:endParaRPr>
          </a:p>
        </p:txBody>
      </p:sp>
      <p:sp>
        <p:nvSpPr>
          <p:cNvPr id="4" name="object 4"/>
          <p:cNvSpPr/>
          <p:nvPr/>
        </p:nvSpPr>
        <p:spPr>
          <a:xfrm>
            <a:off x="6356603" y="2577083"/>
            <a:ext cx="762000" cy="852169"/>
          </a:xfrm>
          <a:custGeom>
            <a:avLst/>
            <a:gdLst/>
            <a:ahLst/>
            <a:cxnLst/>
            <a:rect l="l" t="t" r="r" b="b"/>
            <a:pathLst>
              <a:path w="762000" h="852170">
                <a:moveTo>
                  <a:pt x="762000" y="0"/>
                </a:moveTo>
                <a:lnTo>
                  <a:pt x="0" y="0"/>
                </a:lnTo>
                <a:lnTo>
                  <a:pt x="0" y="851915"/>
                </a:lnTo>
                <a:lnTo>
                  <a:pt x="762000" y="851915"/>
                </a:lnTo>
                <a:lnTo>
                  <a:pt x="762000" y="0"/>
                </a:lnTo>
                <a:close/>
              </a:path>
            </a:pathLst>
          </a:custGeom>
          <a:solidFill>
            <a:srgbClr val="FFFFFF"/>
          </a:solidFill>
        </p:spPr>
        <p:txBody>
          <a:bodyPr wrap="square" lIns="0" tIns="0" rIns="0" bIns="0" rtlCol="0"/>
          <a:lstStyle/>
          <a:p>
            <a:endParaRPr/>
          </a:p>
        </p:txBody>
      </p:sp>
      <p:graphicFrame>
        <p:nvGraphicFramePr>
          <p:cNvPr id="5" name="object 5"/>
          <p:cNvGraphicFramePr>
            <a:graphicFrameLocks noGrp="1"/>
          </p:cNvGraphicFramePr>
          <p:nvPr/>
        </p:nvGraphicFramePr>
        <p:xfrm>
          <a:off x="6352032" y="1900427"/>
          <a:ext cx="762000" cy="4267199"/>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457200">
                <a:tc>
                  <a:txBody>
                    <a:bodyPr/>
                    <a:lstStyle/>
                    <a:p>
                      <a:pPr marL="175895">
                        <a:lnSpc>
                          <a:spcPct val="100000"/>
                        </a:lnSpc>
                        <a:spcBef>
                          <a:spcPts val="325"/>
                        </a:spcBef>
                      </a:pPr>
                      <a:r>
                        <a:rPr sz="1200" b="1" dirty="0">
                          <a:latin typeface="Times New Roman"/>
                          <a:cs typeface="Times New Roman"/>
                        </a:rPr>
                        <a:t>10</a:t>
                      </a:r>
                      <a:r>
                        <a:rPr sz="1200" b="1" spc="-90" dirty="0">
                          <a:latin typeface="Times New Roman"/>
                          <a:cs typeface="Times New Roman"/>
                        </a:rPr>
                        <a:t> </a:t>
                      </a:r>
                      <a:r>
                        <a:rPr sz="1200" b="1" spc="-10" dirty="0">
                          <a:latin typeface="Times New Roman"/>
                          <a:cs typeface="Times New Roman"/>
                        </a:rPr>
                        <a:t>KB</a:t>
                      </a:r>
                      <a:endParaRPr sz="1200">
                        <a:latin typeface="Times New Roman"/>
                        <a:cs typeface="Times New Roman"/>
                      </a:endParaRPr>
                    </a:p>
                    <a:p>
                      <a:pPr marL="154940">
                        <a:lnSpc>
                          <a:spcPct val="100000"/>
                        </a:lnSpc>
                        <a:spcBef>
                          <a:spcPts val="5"/>
                        </a:spcBef>
                      </a:pPr>
                      <a:r>
                        <a:rPr sz="1200" b="1" dirty="0">
                          <a:latin typeface="Times New Roman"/>
                          <a:cs typeface="Times New Roman"/>
                        </a:rPr>
                        <a:t>(Job</a:t>
                      </a:r>
                      <a:r>
                        <a:rPr sz="1200" b="1" spc="-105" dirty="0">
                          <a:latin typeface="Times New Roman"/>
                          <a:cs typeface="Times New Roman"/>
                        </a:rPr>
                        <a:t> </a:t>
                      </a:r>
                      <a:r>
                        <a:rPr sz="1200" b="1" dirty="0">
                          <a:latin typeface="Times New Roman"/>
                          <a:cs typeface="Times New Roman"/>
                        </a:rPr>
                        <a:t>2)</a:t>
                      </a:r>
                      <a:endParaRPr sz="1200">
                        <a:latin typeface="Times New Roman"/>
                        <a:cs typeface="Times New Roman"/>
                      </a:endParaRPr>
                    </a:p>
                  </a:txBody>
                  <a:tcPr marL="0" marR="0" marT="412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AFEF"/>
                    </a:solidFill>
                  </a:tcPr>
                </a:tc>
                <a:extLst>
                  <a:ext uri="{0D108BD9-81ED-4DB2-BD59-A6C34878D82A}">
                    <a16:rowId xmlns:a16="http://schemas.microsoft.com/office/drawing/2014/main" val="10000"/>
                  </a:ext>
                </a:extLst>
              </a:tr>
              <a:tr h="214884">
                <a:tc>
                  <a:txBody>
                    <a:bodyPr/>
                    <a:lstStyle/>
                    <a:p>
                      <a:pPr marL="232410">
                        <a:lnSpc>
                          <a:spcPts val="1265"/>
                        </a:lnSpc>
                        <a:spcBef>
                          <a:spcPts val="330"/>
                        </a:spcBef>
                      </a:pPr>
                      <a:r>
                        <a:rPr sz="1200" b="1" spc="-5" dirty="0">
                          <a:latin typeface="Times New Roman"/>
                          <a:cs typeface="Times New Roman"/>
                        </a:rPr>
                        <a:t>4KB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851915">
                <a:tc>
                  <a:txBody>
                    <a:bodyPr/>
                    <a:lstStyle/>
                    <a:p>
                      <a:pPr marL="175895">
                        <a:lnSpc>
                          <a:spcPct val="100000"/>
                        </a:lnSpc>
                        <a:spcBef>
                          <a:spcPts val="334"/>
                        </a:spcBef>
                      </a:pPr>
                      <a:r>
                        <a:rPr sz="1200" b="1" dirty="0">
                          <a:latin typeface="Times New Roman"/>
                          <a:cs typeface="Times New Roman"/>
                        </a:rPr>
                        <a:t>20</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254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838200">
                <a:tc>
                  <a:txBody>
                    <a:bodyPr/>
                    <a:lstStyle/>
                    <a:p>
                      <a:pPr marL="175895">
                        <a:lnSpc>
                          <a:spcPct val="100000"/>
                        </a:lnSpc>
                        <a:spcBef>
                          <a:spcPts val="330"/>
                        </a:spcBef>
                      </a:pPr>
                      <a:r>
                        <a:rPr sz="1200" b="1" dirty="0">
                          <a:latin typeface="Times New Roman"/>
                          <a:cs typeface="Times New Roman"/>
                        </a:rPr>
                        <a:t>18</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304800">
                <a:tc>
                  <a:txBody>
                    <a:bodyPr/>
                    <a:lstStyle/>
                    <a:p>
                      <a:pPr marL="213995">
                        <a:lnSpc>
                          <a:spcPct val="100000"/>
                        </a:lnSpc>
                        <a:spcBef>
                          <a:spcPts val="330"/>
                        </a:spcBef>
                      </a:pPr>
                      <a:r>
                        <a:rPr sz="1200" b="1" dirty="0">
                          <a:latin typeface="Times New Roman"/>
                          <a:cs typeface="Times New Roman"/>
                        </a:rPr>
                        <a:t>7</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381000">
                <a:tc>
                  <a:txBody>
                    <a:bodyPr/>
                    <a:lstStyle/>
                    <a:p>
                      <a:pPr marL="213995">
                        <a:lnSpc>
                          <a:spcPct val="100000"/>
                        </a:lnSpc>
                        <a:spcBef>
                          <a:spcPts val="330"/>
                        </a:spcBef>
                      </a:pPr>
                      <a:r>
                        <a:rPr sz="1200" b="1" dirty="0">
                          <a:latin typeface="Times New Roman"/>
                          <a:cs typeface="Times New Roman"/>
                        </a:rPr>
                        <a:t>9</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p>
                      <a:pPr marL="173355">
                        <a:lnSpc>
                          <a:spcPts val="1130"/>
                        </a:lnSpc>
                      </a:pPr>
                      <a:r>
                        <a:rPr sz="1200" b="1" dirty="0">
                          <a:latin typeface="Times New Roman"/>
                          <a:cs typeface="Times New Roman"/>
                        </a:rPr>
                        <a:t>(Job3)</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AFEF"/>
                    </a:solidFill>
                  </a:tcPr>
                </a:tc>
                <a:extLst>
                  <a:ext uri="{0D108BD9-81ED-4DB2-BD59-A6C34878D82A}">
                    <a16:rowId xmlns:a16="http://schemas.microsoft.com/office/drawing/2014/main" val="10005"/>
                  </a:ext>
                </a:extLst>
              </a:tr>
              <a:tr h="533400">
                <a:tc>
                  <a:txBody>
                    <a:bodyPr/>
                    <a:lstStyle/>
                    <a:p>
                      <a:pPr marL="175895">
                        <a:lnSpc>
                          <a:spcPct val="100000"/>
                        </a:lnSpc>
                        <a:spcBef>
                          <a:spcPts val="330"/>
                        </a:spcBef>
                      </a:pPr>
                      <a:r>
                        <a:rPr sz="1200" b="1" dirty="0">
                          <a:latin typeface="Times New Roman"/>
                          <a:cs typeface="Times New Roman"/>
                        </a:rPr>
                        <a:t>12</a:t>
                      </a:r>
                      <a:r>
                        <a:rPr sz="1200" b="1" spc="-10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p>
                      <a:pPr marL="154940">
                        <a:lnSpc>
                          <a:spcPct val="100000"/>
                        </a:lnSpc>
                      </a:pPr>
                      <a:r>
                        <a:rPr sz="1200" b="1" dirty="0">
                          <a:latin typeface="Times New Roman"/>
                          <a:cs typeface="Times New Roman"/>
                        </a:rPr>
                        <a:t>(Job</a:t>
                      </a:r>
                      <a:r>
                        <a:rPr sz="1200" b="1" spc="-105" dirty="0">
                          <a:latin typeface="Times New Roman"/>
                          <a:cs typeface="Times New Roman"/>
                        </a:rPr>
                        <a:t> </a:t>
                      </a:r>
                      <a:r>
                        <a:rPr sz="1200" b="1" dirty="0">
                          <a:latin typeface="Times New Roman"/>
                          <a:cs typeface="Times New Roman"/>
                        </a:rPr>
                        <a:t>1)</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AFEF"/>
                    </a:solidFill>
                  </a:tcPr>
                </a:tc>
                <a:extLst>
                  <a:ext uri="{0D108BD9-81ED-4DB2-BD59-A6C34878D82A}">
                    <a16:rowId xmlns:a16="http://schemas.microsoft.com/office/drawing/2014/main" val="10006"/>
                  </a:ext>
                </a:extLst>
              </a:tr>
              <a:tr h="685800">
                <a:tc>
                  <a:txBody>
                    <a:bodyPr/>
                    <a:lstStyle/>
                    <a:p>
                      <a:pPr marL="175895">
                        <a:lnSpc>
                          <a:spcPct val="100000"/>
                        </a:lnSpc>
                        <a:spcBef>
                          <a:spcPts val="330"/>
                        </a:spcBef>
                      </a:pPr>
                      <a:r>
                        <a:rPr sz="1200" b="1" dirty="0">
                          <a:latin typeface="Times New Roman"/>
                          <a:cs typeface="Times New Roman"/>
                        </a:rPr>
                        <a:t>15</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bl>
          </a:graphicData>
        </a:graphic>
      </p:graphicFrame>
      <p:sp>
        <p:nvSpPr>
          <p:cNvPr id="6" name="object 6"/>
          <p:cNvSpPr txBox="1"/>
          <p:nvPr/>
        </p:nvSpPr>
        <p:spPr>
          <a:xfrm>
            <a:off x="3283458" y="1471930"/>
            <a:ext cx="5828030" cy="330835"/>
          </a:xfrm>
          <a:prstGeom prst="rect">
            <a:avLst/>
          </a:prstGeom>
        </p:spPr>
        <p:txBody>
          <a:bodyPr vert="horz" wrap="square" lIns="0" tIns="13335" rIns="0" bIns="0" rtlCol="0">
            <a:spAutoFit/>
          </a:bodyPr>
          <a:lstStyle/>
          <a:p>
            <a:pPr marL="12700">
              <a:lnSpc>
                <a:spcPct val="100000"/>
              </a:lnSpc>
              <a:spcBef>
                <a:spcPts val="105"/>
              </a:spcBef>
              <a:tabLst>
                <a:tab pos="1306195" algn="l"/>
                <a:tab pos="3086735" algn="l"/>
                <a:tab pos="4840605" algn="l"/>
              </a:tabLst>
            </a:pPr>
            <a:r>
              <a:rPr sz="2000" b="1" i="1" dirty="0">
                <a:latin typeface="Times New Roman"/>
                <a:cs typeface="Times New Roman"/>
              </a:rPr>
              <a:t>Memory	</a:t>
            </a:r>
            <a:r>
              <a:rPr sz="2000" b="1" i="1" spc="-5" dirty="0">
                <a:latin typeface="Times New Roman"/>
                <a:cs typeface="Times New Roman"/>
              </a:rPr>
              <a:t>First</a:t>
            </a:r>
            <a:r>
              <a:rPr sz="2000" b="1" i="1" spc="-10" dirty="0">
                <a:latin typeface="Times New Roman"/>
                <a:cs typeface="Times New Roman"/>
              </a:rPr>
              <a:t> </a:t>
            </a:r>
            <a:r>
              <a:rPr sz="2000" b="1" i="1" spc="-5" dirty="0">
                <a:latin typeface="Times New Roman"/>
                <a:cs typeface="Times New Roman"/>
              </a:rPr>
              <a:t>Fit	Best Fit	</a:t>
            </a:r>
            <a:r>
              <a:rPr sz="2000" b="1" i="1" spc="-30" dirty="0">
                <a:latin typeface="Times New Roman"/>
                <a:cs typeface="Times New Roman"/>
              </a:rPr>
              <a:t>Worst</a:t>
            </a:r>
            <a:r>
              <a:rPr sz="2000" b="1" i="1" spc="-100" dirty="0">
                <a:latin typeface="Times New Roman"/>
                <a:cs typeface="Times New Roman"/>
              </a:rPr>
              <a:t> </a:t>
            </a:r>
            <a:r>
              <a:rPr sz="2000" b="1" i="1" spc="-5" dirty="0">
                <a:latin typeface="Times New Roman"/>
                <a:cs typeface="Times New Roman"/>
              </a:rPr>
              <a:t>Fit</a:t>
            </a:r>
            <a:endParaRPr sz="2000">
              <a:latin typeface="Times New Roman"/>
              <a:cs typeface="Times New Roman"/>
            </a:endParaRPr>
          </a:p>
        </p:txBody>
      </p:sp>
      <p:graphicFrame>
        <p:nvGraphicFramePr>
          <p:cNvPr id="7" name="object 7"/>
          <p:cNvGraphicFramePr>
            <a:graphicFrameLocks noGrp="1"/>
          </p:cNvGraphicFramePr>
          <p:nvPr/>
        </p:nvGraphicFramePr>
        <p:xfrm>
          <a:off x="8238743" y="1900427"/>
          <a:ext cx="762000" cy="4267199"/>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457200">
                <a:tc>
                  <a:txBody>
                    <a:bodyPr/>
                    <a:lstStyle/>
                    <a:p>
                      <a:pPr marL="635" algn="ctr">
                        <a:lnSpc>
                          <a:spcPct val="100000"/>
                        </a:lnSpc>
                        <a:spcBef>
                          <a:spcPts val="325"/>
                        </a:spcBef>
                      </a:pPr>
                      <a:r>
                        <a:rPr sz="1200" b="1" dirty="0">
                          <a:latin typeface="Times New Roman"/>
                          <a:cs typeface="Times New Roman"/>
                        </a:rPr>
                        <a:t>10</a:t>
                      </a:r>
                      <a:r>
                        <a:rPr sz="1200" b="1" spc="-20" dirty="0">
                          <a:latin typeface="Times New Roman"/>
                          <a:cs typeface="Times New Roman"/>
                        </a:rPr>
                        <a:t> </a:t>
                      </a:r>
                      <a:r>
                        <a:rPr sz="1200" b="1" spc="-10" dirty="0">
                          <a:latin typeface="Times New Roman"/>
                          <a:cs typeface="Times New Roman"/>
                        </a:rPr>
                        <a:t>KB</a:t>
                      </a:r>
                      <a:endParaRPr sz="1200">
                        <a:latin typeface="Times New Roman"/>
                        <a:cs typeface="Times New Roman"/>
                      </a:endParaRPr>
                    </a:p>
                  </a:txBody>
                  <a:tcPr marL="0" marR="0" marT="412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214884">
                <a:tc>
                  <a:txBody>
                    <a:bodyPr/>
                    <a:lstStyle/>
                    <a:p>
                      <a:pPr algn="ctr">
                        <a:lnSpc>
                          <a:spcPts val="1265"/>
                        </a:lnSpc>
                        <a:spcBef>
                          <a:spcPts val="330"/>
                        </a:spcBef>
                      </a:pPr>
                      <a:r>
                        <a:rPr sz="1200" b="1" spc="-5" dirty="0">
                          <a:latin typeface="Times New Roman"/>
                          <a:cs typeface="Times New Roman"/>
                        </a:rPr>
                        <a:t>4KB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547115">
                <a:tc>
                  <a:txBody>
                    <a:bodyPr/>
                    <a:lstStyle/>
                    <a:p>
                      <a:pPr marL="175895">
                        <a:lnSpc>
                          <a:spcPct val="100000"/>
                        </a:lnSpc>
                        <a:spcBef>
                          <a:spcPts val="334"/>
                        </a:spcBef>
                      </a:pPr>
                      <a:r>
                        <a:rPr sz="1200" b="1" dirty="0">
                          <a:latin typeface="Times New Roman"/>
                          <a:cs typeface="Times New Roman"/>
                        </a:rPr>
                        <a:t>12</a:t>
                      </a:r>
                      <a:r>
                        <a:rPr sz="1200" b="1" spc="-10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p>
                      <a:pPr marL="154940">
                        <a:lnSpc>
                          <a:spcPct val="100000"/>
                        </a:lnSpc>
                      </a:pPr>
                      <a:r>
                        <a:rPr sz="1200" b="1" dirty="0">
                          <a:latin typeface="Times New Roman"/>
                          <a:cs typeface="Times New Roman"/>
                        </a:rPr>
                        <a:t>(Job</a:t>
                      </a:r>
                      <a:r>
                        <a:rPr sz="1200" b="1" spc="-105" dirty="0">
                          <a:latin typeface="Times New Roman"/>
                          <a:cs typeface="Times New Roman"/>
                        </a:rPr>
                        <a:t> </a:t>
                      </a:r>
                      <a:r>
                        <a:rPr sz="1200" b="1" dirty="0">
                          <a:latin typeface="Times New Roman"/>
                          <a:cs typeface="Times New Roman"/>
                        </a:rPr>
                        <a:t>1)</a:t>
                      </a:r>
                      <a:endParaRPr sz="1200">
                        <a:latin typeface="Times New Roman"/>
                        <a:cs typeface="Times New Roman"/>
                      </a:endParaRPr>
                    </a:p>
                  </a:txBody>
                  <a:tcPr marL="0" marR="0" marT="4254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AFEF"/>
                    </a:solidFill>
                  </a:tcPr>
                </a:tc>
                <a:extLst>
                  <a:ext uri="{0D108BD9-81ED-4DB2-BD59-A6C34878D82A}">
                    <a16:rowId xmlns:a16="http://schemas.microsoft.com/office/drawing/2014/main" val="10002"/>
                  </a:ext>
                </a:extLst>
              </a:tr>
              <a:tr h="304800">
                <a:tc>
                  <a:txBody>
                    <a:bodyPr/>
                    <a:lstStyle/>
                    <a:p>
                      <a:pPr algn="ctr">
                        <a:lnSpc>
                          <a:spcPct val="100000"/>
                        </a:lnSpc>
                        <a:spcBef>
                          <a:spcPts val="330"/>
                        </a:spcBef>
                      </a:pPr>
                      <a:r>
                        <a:rPr sz="1200" b="1" dirty="0">
                          <a:latin typeface="Times New Roman"/>
                          <a:cs typeface="Times New Roman"/>
                        </a:rPr>
                        <a:t>8</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457200">
                <a:tc>
                  <a:txBody>
                    <a:bodyPr/>
                    <a:lstStyle/>
                    <a:p>
                      <a:pPr marL="175895">
                        <a:lnSpc>
                          <a:spcPct val="100000"/>
                        </a:lnSpc>
                        <a:spcBef>
                          <a:spcPts val="330"/>
                        </a:spcBef>
                      </a:pPr>
                      <a:r>
                        <a:rPr sz="1200" b="1" dirty="0">
                          <a:latin typeface="Times New Roman"/>
                          <a:cs typeface="Times New Roman"/>
                        </a:rPr>
                        <a:t>10</a:t>
                      </a:r>
                      <a:r>
                        <a:rPr sz="1200" b="1" spc="-10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p>
                      <a:pPr marL="154940">
                        <a:lnSpc>
                          <a:spcPct val="100000"/>
                        </a:lnSpc>
                      </a:pPr>
                      <a:r>
                        <a:rPr sz="1200" b="1" dirty="0">
                          <a:latin typeface="Times New Roman"/>
                          <a:cs typeface="Times New Roman"/>
                        </a:rPr>
                        <a:t>(Job</a:t>
                      </a:r>
                      <a:r>
                        <a:rPr sz="1200" b="1" spc="-105" dirty="0">
                          <a:latin typeface="Times New Roman"/>
                          <a:cs typeface="Times New Roman"/>
                        </a:rPr>
                        <a:t> </a:t>
                      </a:r>
                      <a:r>
                        <a:rPr sz="1200" b="1" dirty="0">
                          <a:latin typeface="Times New Roman"/>
                          <a:cs typeface="Times New Roman"/>
                        </a:rPr>
                        <a:t>2)</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AFEF"/>
                    </a:solidFill>
                  </a:tcPr>
                </a:tc>
                <a:extLst>
                  <a:ext uri="{0D108BD9-81ED-4DB2-BD59-A6C34878D82A}">
                    <a16:rowId xmlns:a16="http://schemas.microsoft.com/office/drawing/2014/main" val="10004"/>
                  </a:ext>
                </a:extLst>
              </a:tr>
              <a:tr h="381000">
                <a:tc>
                  <a:txBody>
                    <a:bodyPr/>
                    <a:lstStyle/>
                    <a:p>
                      <a:pPr algn="ctr">
                        <a:lnSpc>
                          <a:spcPct val="100000"/>
                        </a:lnSpc>
                        <a:spcBef>
                          <a:spcPts val="330"/>
                        </a:spcBef>
                      </a:pPr>
                      <a:r>
                        <a:rPr sz="1200" b="1" dirty="0">
                          <a:latin typeface="Times New Roman"/>
                          <a:cs typeface="Times New Roman"/>
                        </a:rPr>
                        <a:t>8</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304800">
                <a:tc>
                  <a:txBody>
                    <a:bodyPr/>
                    <a:lstStyle/>
                    <a:p>
                      <a:pPr algn="ctr">
                        <a:lnSpc>
                          <a:spcPct val="100000"/>
                        </a:lnSpc>
                        <a:spcBef>
                          <a:spcPts val="330"/>
                        </a:spcBef>
                      </a:pPr>
                      <a:r>
                        <a:rPr sz="1200" b="1" dirty="0">
                          <a:latin typeface="Times New Roman"/>
                          <a:cs typeface="Times New Roman"/>
                        </a:rPr>
                        <a:t>7</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381000">
                <a:tc>
                  <a:txBody>
                    <a:bodyPr/>
                    <a:lstStyle/>
                    <a:p>
                      <a:pPr algn="ctr">
                        <a:lnSpc>
                          <a:spcPct val="100000"/>
                        </a:lnSpc>
                        <a:spcBef>
                          <a:spcPts val="330"/>
                        </a:spcBef>
                      </a:pPr>
                      <a:r>
                        <a:rPr sz="1200" b="1" dirty="0">
                          <a:latin typeface="Times New Roman"/>
                          <a:cs typeface="Times New Roman"/>
                        </a:rPr>
                        <a:t>9</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533400">
                <a:tc>
                  <a:txBody>
                    <a:bodyPr/>
                    <a:lstStyle/>
                    <a:p>
                      <a:pPr algn="ctr">
                        <a:lnSpc>
                          <a:spcPct val="100000"/>
                        </a:lnSpc>
                        <a:spcBef>
                          <a:spcPts val="330"/>
                        </a:spcBef>
                      </a:pPr>
                      <a:r>
                        <a:rPr sz="1200" b="1" dirty="0">
                          <a:latin typeface="Times New Roman"/>
                          <a:cs typeface="Times New Roman"/>
                        </a:rPr>
                        <a:t>12</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457200">
                <a:tc>
                  <a:txBody>
                    <a:bodyPr/>
                    <a:lstStyle/>
                    <a:p>
                      <a:pPr marL="213995">
                        <a:lnSpc>
                          <a:spcPct val="100000"/>
                        </a:lnSpc>
                        <a:spcBef>
                          <a:spcPts val="330"/>
                        </a:spcBef>
                      </a:pPr>
                      <a:r>
                        <a:rPr sz="1200" b="1" dirty="0">
                          <a:latin typeface="Times New Roman"/>
                          <a:cs typeface="Times New Roman"/>
                        </a:rPr>
                        <a:t>9</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p>
                      <a:pPr marL="180975">
                        <a:lnSpc>
                          <a:spcPct val="100000"/>
                        </a:lnSpc>
                      </a:pPr>
                      <a:r>
                        <a:rPr sz="1200" b="1" spc="-5" dirty="0">
                          <a:latin typeface="Times New Roman"/>
                          <a:cs typeface="Times New Roman"/>
                        </a:rPr>
                        <a:t>Job</a:t>
                      </a:r>
                      <a:r>
                        <a:rPr sz="1200" b="1" spc="-25" dirty="0">
                          <a:latin typeface="Times New Roman"/>
                          <a:cs typeface="Times New Roman"/>
                        </a:rPr>
                        <a:t> </a:t>
                      </a:r>
                      <a:r>
                        <a:rPr sz="1200" b="1" dirty="0">
                          <a:latin typeface="Times New Roman"/>
                          <a:cs typeface="Times New Roman"/>
                        </a:rPr>
                        <a:t>3)</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AFEF"/>
                    </a:solidFill>
                  </a:tcPr>
                </a:tc>
                <a:extLst>
                  <a:ext uri="{0D108BD9-81ED-4DB2-BD59-A6C34878D82A}">
                    <a16:rowId xmlns:a16="http://schemas.microsoft.com/office/drawing/2014/main" val="10009"/>
                  </a:ext>
                </a:extLst>
              </a:tr>
              <a:tr h="228600">
                <a:tc>
                  <a:txBody>
                    <a:bodyPr/>
                    <a:lstStyle/>
                    <a:p>
                      <a:pPr algn="ctr">
                        <a:lnSpc>
                          <a:spcPts val="1365"/>
                        </a:lnSpc>
                        <a:spcBef>
                          <a:spcPts val="330"/>
                        </a:spcBef>
                      </a:pPr>
                      <a:r>
                        <a:rPr sz="1200" b="1" dirty="0">
                          <a:latin typeface="Times New Roman"/>
                          <a:cs typeface="Times New Roman"/>
                        </a:rPr>
                        <a:t>6</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sp>
        <p:nvSpPr>
          <p:cNvPr id="8" name="object 8"/>
          <p:cNvSpPr/>
          <p:nvPr/>
        </p:nvSpPr>
        <p:spPr>
          <a:xfrm>
            <a:off x="3352800" y="2577083"/>
            <a:ext cx="762000" cy="852169"/>
          </a:xfrm>
          <a:custGeom>
            <a:avLst/>
            <a:gdLst/>
            <a:ahLst/>
            <a:cxnLst/>
            <a:rect l="l" t="t" r="r" b="b"/>
            <a:pathLst>
              <a:path w="762000" h="852170">
                <a:moveTo>
                  <a:pt x="762000" y="0"/>
                </a:moveTo>
                <a:lnTo>
                  <a:pt x="0" y="0"/>
                </a:lnTo>
                <a:lnTo>
                  <a:pt x="0" y="851915"/>
                </a:lnTo>
                <a:lnTo>
                  <a:pt x="762000" y="851915"/>
                </a:lnTo>
                <a:lnTo>
                  <a:pt x="762000" y="0"/>
                </a:lnTo>
                <a:close/>
              </a:path>
            </a:pathLst>
          </a:custGeom>
          <a:solidFill>
            <a:srgbClr val="FFFFFF"/>
          </a:solidFill>
        </p:spPr>
        <p:txBody>
          <a:bodyPr wrap="square" lIns="0" tIns="0" rIns="0" bIns="0" rtlCol="0"/>
          <a:lstStyle/>
          <a:p>
            <a:endParaRPr/>
          </a:p>
        </p:txBody>
      </p:sp>
      <p:graphicFrame>
        <p:nvGraphicFramePr>
          <p:cNvPr id="9" name="object 9"/>
          <p:cNvGraphicFramePr>
            <a:graphicFrameLocks noGrp="1"/>
          </p:cNvGraphicFramePr>
          <p:nvPr/>
        </p:nvGraphicFramePr>
        <p:xfrm>
          <a:off x="3348228" y="1900427"/>
          <a:ext cx="762000" cy="4267199"/>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457200">
                <a:tc>
                  <a:txBody>
                    <a:bodyPr/>
                    <a:lstStyle/>
                    <a:p>
                      <a:pPr marL="635" algn="ctr">
                        <a:lnSpc>
                          <a:spcPct val="100000"/>
                        </a:lnSpc>
                        <a:spcBef>
                          <a:spcPts val="325"/>
                        </a:spcBef>
                      </a:pPr>
                      <a:r>
                        <a:rPr sz="1200" b="1" dirty="0">
                          <a:latin typeface="Times New Roman"/>
                          <a:cs typeface="Times New Roman"/>
                        </a:rPr>
                        <a:t>10</a:t>
                      </a:r>
                      <a:r>
                        <a:rPr sz="1200" b="1" spc="-20" dirty="0">
                          <a:latin typeface="Times New Roman"/>
                          <a:cs typeface="Times New Roman"/>
                        </a:rPr>
                        <a:t> </a:t>
                      </a:r>
                      <a:r>
                        <a:rPr sz="1200" b="1" spc="-10" dirty="0">
                          <a:latin typeface="Times New Roman"/>
                          <a:cs typeface="Times New Roman"/>
                        </a:rPr>
                        <a:t>KB</a:t>
                      </a:r>
                      <a:endParaRPr sz="1200">
                        <a:latin typeface="Times New Roman"/>
                        <a:cs typeface="Times New Roman"/>
                      </a:endParaRPr>
                    </a:p>
                  </a:txBody>
                  <a:tcPr marL="0" marR="0" marT="412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214884">
                <a:tc>
                  <a:txBody>
                    <a:bodyPr/>
                    <a:lstStyle/>
                    <a:p>
                      <a:pPr algn="ctr">
                        <a:lnSpc>
                          <a:spcPts val="1265"/>
                        </a:lnSpc>
                        <a:spcBef>
                          <a:spcPts val="330"/>
                        </a:spcBef>
                      </a:pPr>
                      <a:r>
                        <a:rPr sz="1200" b="1" spc="-5" dirty="0">
                          <a:latin typeface="Times New Roman"/>
                          <a:cs typeface="Times New Roman"/>
                        </a:rPr>
                        <a:t>4KB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851915">
                <a:tc>
                  <a:txBody>
                    <a:bodyPr/>
                    <a:lstStyle/>
                    <a:p>
                      <a:pPr algn="ctr">
                        <a:lnSpc>
                          <a:spcPct val="100000"/>
                        </a:lnSpc>
                        <a:spcBef>
                          <a:spcPts val="334"/>
                        </a:spcBef>
                      </a:pPr>
                      <a:r>
                        <a:rPr sz="1200" b="1" dirty="0">
                          <a:latin typeface="Times New Roman"/>
                          <a:cs typeface="Times New Roman"/>
                        </a:rPr>
                        <a:t>20</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254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838200">
                <a:tc>
                  <a:txBody>
                    <a:bodyPr/>
                    <a:lstStyle/>
                    <a:p>
                      <a:pPr algn="ctr">
                        <a:lnSpc>
                          <a:spcPct val="100000"/>
                        </a:lnSpc>
                        <a:spcBef>
                          <a:spcPts val="330"/>
                        </a:spcBef>
                      </a:pPr>
                      <a:r>
                        <a:rPr sz="1200" b="1" dirty="0">
                          <a:latin typeface="Times New Roman"/>
                          <a:cs typeface="Times New Roman"/>
                        </a:rPr>
                        <a:t>18</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304800">
                <a:tc>
                  <a:txBody>
                    <a:bodyPr/>
                    <a:lstStyle/>
                    <a:p>
                      <a:pPr algn="ctr">
                        <a:lnSpc>
                          <a:spcPct val="100000"/>
                        </a:lnSpc>
                        <a:spcBef>
                          <a:spcPts val="330"/>
                        </a:spcBef>
                      </a:pPr>
                      <a:r>
                        <a:rPr sz="1200" b="1" dirty="0">
                          <a:latin typeface="Times New Roman"/>
                          <a:cs typeface="Times New Roman"/>
                        </a:rPr>
                        <a:t>7</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381000">
                <a:tc>
                  <a:txBody>
                    <a:bodyPr/>
                    <a:lstStyle/>
                    <a:p>
                      <a:pPr algn="ctr">
                        <a:lnSpc>
                          <a:spcPct val="100000"/>
                        </a:lnSpc>
                        <a:spcBef>
                          <a:spcPts val="330"/>
                        </a:spcBef>
                      </a:pPr>
                      <a:r>
                        <a:rPr sz="1200" b="1" dirty="0">
                          <a:latin typeface="Times New Roman"/>
                          <a:cs typeface="Times New Roman"/>
                        </a:rPr>
                        <a:t>9</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533400">
                <a:tc>
                  <a:txBody>
                    <a:bodyPr/>
                    <a:lstStyle/>
                    <a:p>
                      <a:pPr algn="ctr">
                        <a:lnSpc>
                          <a:spcPct val="100000"/>
                        </a:lnSpc>
                        <a:spcBef>
                          <a:spcPts val="330"/>
                        </a:spcBef>
                      </a:pPr>
                      <a:r>
                        <a:rPr sz="1200" b="1" dirty="0">
                          <a:latin typeface="Times New Roman"/>
                          <a:cs typeface="Times New Roman"/>
                        </a:rPr>
                        <a:t>12</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685800">
                <a:tc>
                  <a:txBody>
                    <a:bodyPr/>
                    <a:lstStyle/>
                    <a:p>
                      <a:pPr algn="ctr">
                        <a:lnSpc>
                          <a:spcPct val="100000"/>
                        </a:lnSpc>
                        <a:spcBef>
                          <a:spcPts val="330"/>
                        </a:spcBef>
                      </a:pPr>
                      <a:r>
                        <a:rPr sz="1200" b="1" dirty="0">
                          <a:latin typeface="Times New Roman"/>
                          <a:cs typeface="Times New Roman"/>
                        </a:rPr>
                        <a:t>15</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bl>
          </a:graphicData>
        </a:graphic>
      </p:graphicFrame>
      <p:graphicFrame>
        <p:nvGraphicFramePr>
          <p:cNvPr id="10" name="object 10"/>
          <p:cNvGraphicFramePr>
            <a:graphicFrameLocks noGrp="1"/>
          </p:cNvGraphicFramePr>
          <p:nvPr/>
        </p:nvGraphicFramePr>
        <p:xfrm>
          <a:off x="4643628" y="1900427"/>
          <a:ext cx="762000" cy="426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457200">
                <a:tc>
                  <a:txBody>
                    <a:bodyPr/>
                    <a:lstStyle/>
                    <a:p>
                      <a:pPr marL="175895">
                        <a:lnSpc>
                          <a:spcPct val="100000"/>
                        </a:lnSpc>
                        <a:spcBef>
                          <a:spcPts val="325"/>
                        </a:spcBef>
                      </a:pPr>
                      <a:r>
                        <a:rPr sz="1200" b="1" dirty="0">
                          <a:latin typeface="Times New Roman"/>
                          <a:cs typeface="Times New Roman"/>
                        </a:rPr>
                        <a:t>10</a:t>
                      </a:r>
                      <a:r>
                        <a:rPr sz="1200" b="1" spc="-90" dirty="0">
                          <a:latin typeface="Times New Roman"/>
                          <a:cs typeface="Times New Roman"/>
                        </a:rPr>
                        <a:t> </a:t>
                      </a:r>
                      <a:r>
                        <a:rPr sz="1200" b="1" spc="-10" dirty="0">
                          <a:latin typeface="Times New Roman"/>
                          <a:cs typeface="Times New Roman"/>
                        </a:rPr>
                        <a:t>KB</a:t>
                      </a:r>
                      <a:endParaRPr sz="1200">
                        <a:latin typeface="Times New Roman"/>
                        <a:cs typeface="Times New Roman"/>
                      </a:endParaRPr>
                    </a:p>
                    <a:p>
                      <a:pPr marL="154940">
                        <a:lnSpc>
                          <a:spcPct val="100000"/>
                        </a:lnSpc>
                        <a:spcBef>
                          <a:spcPts val="5"/>
                        </a:spcBef>
                      </a:pPr>
                      <a:r>
                        <a:rPr sz="1200" b="1" dirty="0">
                          <a:latin typeface="Times New Roman"/>
                          <a:cs typeface="Times New Roman"/>
                        </a:rPr>
                        <a:t>(Job</a:t>
                      </a:r>
                      <a:r>
                        <a:rPr sz="1200" b="1" spc="-105" dirty="0">
                          <a:latin typeface="Times New Roman"/>
                          <a:cs typeface="Times New Roman"/>
                        </a:rPr>
                        <a:t> </a:t>
                      </a:r>
                      <a:r>
                        <a:rPr sz="1200" b="1" dirty="0">
                          <a:latin typeface="Times New Roman"/>
                          <a:cs typeface="Times New Roman"/>
                        </a:rPr>
                        <a:t>2)</a:t>
                      </a:r>
                      <a:endParaRPr sz="1200">
                        <a:latin typeface="Times New Roman"/>
                        <a:cs typeface="Times New Roman"/>
                      </a:endParaRPr>
                    </a:p>
                  </a:txBody>
                  <a:tcPr marL="0" marR="0" marT="412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AFEF"/>
                    </a:solidFill>
                  </a:tcPr>
                </a:tc>
                <a:extLst>
                  <a:ext uri="{0D108BD9-81ED-4DB2-BD59-A6C34878D82A}">
                    <a16:rowId xmlns:a16="http://schemas.microsoft.com/office/drawing/2014/main" val="10000"/>
                  </a:ext>
                </a:extLst>
              </a:tr>
              <a:tr h="228600">
                <a:tc>
                  <a:txBody>
                    <a:bodyPr/>
                    <a:lstStyle/>
                    <a:p>
                      <a:pPr algn="ctr">
                        <a:lnSpc>
                          <a:spcPts val="1370"/>
                        </a:lnSpc>
                        <a:spcBef>
                          <a:spcPts val="330"/>
                        </a:spcBef>
                      </a:pPr>
                      <a:r>
                        <a:rPr sz="1200" b="1" spc="-5" dirty="0">
                          <a:latin typeface="Times New Roman"/>
                          <a:cs typeface="Times New Roman"/>
                        </a:rPr>
                        <a:t>4KB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533400">
                <a:tc>
                  <a:txBody>
                    <a:bodyPr/>
                    <a:lstStyle/>
                    <a:p>
                      <a:pPr marL="175895">
                        <a:lnSpc>
                          <a:spcPct val="100000"/>
                        </a:lnSpc>
                        <a:spcBef>
                          <a:spcPts val="330"/>
                        </a:spcBef>
                      </a:pPr>
                      <a:r>
                        <a:rPr sz="1200" b="1" dirty="0">
                          <a:latin typeface="Times New Roman"/>
                          <a:cs typeface="Times New Roman"/>
                        </a:rPr>
                        <a:t>12</a:t>
                      </a:r>
                      <a:r>
                        <a:rPr sz="1200" b="1" spc="-10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p>
                      <a:pPr marL="154940">
                        <a:lnSpc>
                          <a:spcPct val="100000"/>
                        </a:lnSpc>
                      </a:pPr>
                      <a:r>
                        <a:rPr sz="1200" b="1" dirty="0">
                          <a:latin typeface="Times New Roman"/>
                          <a:cs typeface="Times New Roman"/>
                        </a:rPr>
                        <a:t>(Job</a:t>
                      </a:r>
                      <a:r>
                        <a:rPr sz="1200" b="1" spc="-105" dirty="0">
                          <a:latin typeface="Times New Roman"/>
                          <a:cs typeface="Times New Roman"/>
                        </a:rPr>
                        <a:t> </a:t>
                      </a:r>
                      <a:r>
                        <a:rPr sz="1200" b="1" dirty="0">
                          <a:latin typeface="Times New Roman"/>
                          <a:cs typeface="Times New Roman"/>
                        </a:rPr>
                        <a:t>1)</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AFEF"/>
                    </a:solidFill>
                  </a:tcPr>
                </a:tc>
                <a:extLst>
                  <a:ext uri="{0D108BD9-81ED-4DB2-BD59-A6C34878D82A}">
                    <a16:rowId xmlns:a16="http://schemas.microsoft.com/office/drawing/2014/main" val="10002"/>
                  </a:ext>
                </a:extLst>
              </a:tr>
              <a:tr h="304800">
                <a:tc>
                  <a:txBody>
                    <a:bodyPr/>
                    <a:lstStyle/>
                    <a:p>
                      <a:pPr algn="ctr">
                        <a:lnSpc>
                          <a:spcPct val="100000"/>
                        </a:lnSpc>
                        <a:spcBef>
                          <a:spcPts val="330"/>
                        </a:spcBef>
                      </a:pPr>
                      <a:r>
                        <a:rPr sz="1200" b="1" dirty="0">
                          <a:latin typeface="Times New Roman"/>
                          <a:cs typeface="Times New Roman"/>
                        </a:rPr>
                        <a:t>8</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457200">
                <a:tc>
                  <a:txBody>
                    <a:bodyPr/>
                    <a:lstStyle/>
                    <a:p>
                      <a:pPr marL="213995">
                        <a:lnSpc>
                          <a:spcPct val="100000"/>
                        </a:lnSpc>
                        <a:spcBef>
                          <a:spcPts val="330"/>
                        </a:spcBef>
                      </a:pPr>
                      <a:r>
                        <a:rPr sz="1200" b="1" dirty="0">
                          <a:latin typeface="Times New Roman"/>
                          <a:cs typeface="Times New Roman"/>
                        </a:rPr>
                        <a:t>9</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p>
                      <a:pPr marL="154940">
                        <a:lnSpc>
                          <a:spcPct val="100000"/>
                        </a:lnSpc>
                      </a:pPr>
                      <a:r>
                        <a:rPr sz="1200" b="1" dirty="0">
                          <a:latin typeface="Times New Roman"/>
                          <a:cs typeface="Times New Roman"/>
                        </a:rPr>
                        <a:t>(Job</a:t>
                      </a:r>
                      <a:r>
                        <a:rPr sz="1200" b="1" spc="-20" dirty="0">
                          <a:latin typeface="Times New Roman"/>
                          <a:cs typeface="Times New Roman"/>
                        </a:rPr>
                        <a:t> </a:t>
                      </a:r>
                      <a:r>
                        <a:rPr sz="1200" b="1" dirty="0">
                          <a:latin typeface="Times New Roman"/>
                          <a:cs typeface="Times New Roman"/>
                        </a:rPr>
                        <a:t>3)</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AFEF"/>
                    </a:solidFill>
                  </a:tcPr>
                </a:tc>
                <a:extLst>
                  <a:ext uri="{0D108BD9-81ED-4DB2-BD59-A6C34878D82A}">
                    <a16:rowId xmlns:a16="http://schemas.microsoft.com/office/drawing/2014/main" val="10004"/>
                  </a:ext>
                </a:extLst>
              </a:tr>
              <a:tr h="381000">
                <a:tc>
                  <a:txBody>
                    <a:bodyPr/>
                    <a:lstStyle/>
                    <a:p>
                      <a:pPr algn="ctr">
                        <a:lnSpc>
                          <a:spcPct val="100000"/>
                        </a:lnSpc>
                        <a:spcBef>
                          <a:spcPts val="330"/>
                        </a:spcBef>
                      </a:pPr>
                      <a:r>
                        <a:rPr sz="1200" b="1" dirty="0">
                          <a:latin typeface="Times New Roman"/>
                          <a:cs typeface="Times New Roman"/>
                        </a:rPr>
                        <a:t>9</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304800">
                <a:tc>
                  <a:txBody>
                    <a:bodyPr/>
                    <a:lstStyle/>
                    <a:p>
                      <a:pPr algn="ctr">
                        <a:lnSpc>
                          <a:spcPct val="100000"/>
                        </a:lnSpc>
                        <a:spcBef>
                          <a:spcPts val="330"/>
                        </a:spcBef>
                      </a:pPr>
                      <a:r>
                        <a:rPr sz="1200" b="1" dirty="0">
                          <a:latin typeface="Times New Roman"/>
                          <a:cs typeface="Times New Roman"/>
                        </a:rPr>
                        <a:t>7</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381000">
                <a:tc>
                  <a:txBody>
                    <a:bodyPr/>
                    <a:lstStyle/>
                    <a:p>
                      <a:pPr algn="ctr">
                        <a:lnSpc>
                          <a:spcPct val="100000"/>
                        </a:lnSpc>
                        <a:spcBef>
                          <a:spcPts val="330"/>
                        </a:spcBef>
                      </a:pPr>
                      <a:r>
                        <a:rPr sz="1200" b="1" dirty="0">
                          <a:latin typeface="Times New Roman"/>
                          <a:cs typeface="Times New Roman"/>
                        </a:rPr>
                        <a:t>9</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533400">
                <a:tc>
                  <a:txBody>
                    <a:bodyPr/>
                    <a:lstStyle/>
                    <a:p>
                      <a:pPr algn="ctr">
                        <a:lnSpc>
                          <a:spcPct val="100000"/>
                        </a:lnSpc>
                        <a:spcBef>
                          <a:spcPts val="330"/>
                        </a:spcBef>
                      </a:pPr>
                      <a:r>
                        <a:rPr sz="1200" b="1" dirty="0">
                          <a:latin typeface="Times New Roman"/>
                          <a:cs typeface="Times New Roman"/>
                        </a:rPr>
                        <a:t>12</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685800">
                <a:tc>
                  <a:txBody>
                    <a:bodyPr/>
                    <a:lstStyle/>
                    <a:p>
                      <a:pPr algn="ctr">
                        <a:lnSpc>
                          <a:spcPct val="100000"/>
                        </a:lnSpc>
                        <a:spcBef>
                          <a:spcPts val="330"/>
                        </a:spcBef>
                      </a:pPr>
                      <a:r>
                        <a:rPr sz="1200" b="1" dirty="0">
                          <a:latin typeface="Times New Roman"/>
                          <a:cs typeface="Times New Roman"/>
                        </a:rPr>
                        <a:t>15</a:t>
                      </a:r>
                      <a:r>
                        <a:rPr sz="1200" b="1" spc="-20" dirty="0">
                          <a:latin typeface="Times New Roman"/>
                          <a:cs typeface="Times New Roman"/>
                        </a:rPr>
                        <a:t> </a:t>
                      </a:r>
                      <a:r>
                        <a:rPr sz="1200" b="1" spc="-5" dirty="0">
                          <a:latin typeface="Times New Roman"/>
                          <a:cs typeface="Times New Roman"/>
                        </a:rPr>
                        <a:t>KB</a:t>
                      </a:r>
                      <a:endParaRPr sz="1200">
                        <a:latin typeface="Times New Roman"/>
                        <a:cs typeface="Times New Roman"/>
                      </a:endParaRPr>
                    </a:p>
                  </a:txBody>
                  <a:tcPr marL="0" marR="0" marT="419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9"/>
                  </a:ext>
                </a:extLst>
              </a:tr>
            </a:tbl>
          </a:graphicData>
        </a:graphic>
      </p:graphicFrame>
      <p:sp>
        <p:nvSpPr>
          <p:cNvPr id="11" name="object 11"/>
          <p:cNvSpPr txBox="1"/>
          <p:nvPr/>
        </p:nvSpPr>
        <p:spPr>
          <a:xfrm>
            <a:off x="11094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60</a:t>
            </a:r>
            <a:endParaRPr sz="1200">
              <a:latin typeface="Carlito"/>
              <a:cs typeface="Carlito"/>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53CD-C8AE-4231-8E2D-34610D7DB91F}"/>
              </a:ext>
            </a:extLst>
          </p:cNvPr>
          <p:cNvSpPr>
            <a:spLocks noGrp="1"/>
          </p:cNvSpPr>
          <p:nvPr>
            <p:ph type="ctrTitle"/>
          </p:nvPr>
        </p:nvSpPr>
        <p:spPr>
          <a:xfrm>
            <a:off x="1524000" y="1981200"/>
            <a:ext cx="9144000" cy="2387600"/>
          </a:xfrm>
        </p:spPr>
        <p:txBody>
          <a:bodyPr>
            <a:normAutofit/>
          </a:bodyPr>
          <a:lstStyle/>
          <a:p>
            <a:r>
              <a:rPr lang="en-US" sz="4800" dirty="0"/>
              <a:t>Chapter-5 </a:t>
            </a:r>
            <a:br>
              <a:rPr lang="en-US" sz="4800" dirty="0"/>
            </a:br>
            <a:br>
              <a:rPr lang="en-US" sz="4800" dirty="0"/>
            </a:br>
            <a:r>
              <a:rPr lang="en-US" sz="4800" dirty="0"/>
              <a:t>Concept of file Management</a:t>
            </a:r>
          </a:p>
        </p:txBody>
      </p:sp>
    </p:spTree>
    <p:extLst>
      <p:ext uri="{BB962C8B-B14F-4D97-AF65-F5344CB8AC3E}">
        <p14:creationId xmlns:p14="http://schemas.microsoft.com/office/powerpoint/2010/main" val="11114196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953769" cy="697230"/>
          </a:xfrm>
          <a:prstGeom prst="rect">
            <a:avLst/>
          </a:prstGeom>
        </p:spPr>
        <p:txBody>
          <a:bodyPr vert="horz" wrap="square" lIns="0" tIns="13335" rIns="0" bIns="0" rtlCol="0">
            <a:spAutoFit/>
          </a:bodyPr>
          <a:lstStyle/>
          <a:p>
            <a:pPr marL="12700">
              <a:lnSpc>
                <a:spcPct val="100000"/>
              </a:lnSpc>
              <a:spcBef>
                <a:spcPts val="105"/>
              </a:spcBef>
            </a:pPr>
            <a:r>
              <a:rPr sz="4400" b="1" spc="-204" dirty="0"/>
              <a:t>File:</a:t>
            </a:r>
            <a:endParaRPr sz="4400" b="1" dirty="0"/>
          </a:p>
        </p:txBody>
      </p:sp>
      <p:sp>
        <p:nvSpPr>
          <p:cNvPr id="3" name="object 3"/>
          <p:cNvSpPr txBox="1"/>
          <p:nvPr/>
        </p:nvSpPr>
        <p:spPr>
          <a:xfrm>
            <a:off x="916939" y="1766062"/>
            <a:ext cx="9661525" cy="4681855"/>
          </a:xfrm>
          <a:prstGeom prst="rect">
            <a:avLst/>
          </a:prstGeom>
        </p:spPr>
        <p:txBody>
          <a:bodyPr vert="horz" wrap="square" lIns="0" tIns="92075" rIns="0" bIns="0" rtlCol="0">
            <a:spAutoFit/>
          </a:bodyPr>
          <a:lstStyle/>
          <a:p>
            <a:pPr marL="241300" marR="117475" indent="-229235" algn="just">
              <a:lnSpc>
                <a:spcPct val="80000"/>
              </a:lnSpc>
              <a:spcBef>
                <a:spcPts val="725"/>
              </a:spcBef>
              <a:buFont typeface="Arial"/>
              <a:buChar char="•"/>
              <a:tabLst>
                <a:tab pos="241935" algn="l"/>
              </a:tabLst>
            </a:pPr>
            <a:r>
              <a:rPr sz="2600" dirty="0">
                <a:latin typeface="Carlito"/>
                <a:cs typeface="Carlito"/>
              </a:rPr>
              <a:t>A </a:t>
            </a:r>
            <a:r>
              <a:rPr sz="2600" spc="-5" dirty="0">
                <a:latin typeface="Carlito"/>
                <a:cs typeface="Carlito"/>
              </a:rPr>
              <a:t>file </a:t>
            </a:r>
            <a:r>
              <a:rPr sz="2600" dirty="0">
                <a:latin typeface="Carlito"/>
                <a:cs typeface="Carlito"/>
              </a:rPr>
              <a:t>is a </a:t>
            </a:r>
            <a:r>
              <a:rPr sz="2600" spc="-5" dirty="0">
                <a:latin typeface="Carlito"/>
                <a:cs typeface="Carlito"/>
              </a:rPr>
              <a:t>named collection of </a:t>
            </a:r>
            <a:r>
              <a:rPr sz="2600" spc="-15" dirty="0">
                <a:latin typeface="Carlito"/>
                <a:cs typeface="Carlito"/>
              </a:rPr>
              <a:t>related </a:t>
            </a:r>
            <a:r>
              <a:rPr sz="2600" spc="-10" dirty="0">
                <a:latin typeface="Carlito"/>
                <a:cs typeface="Carlito"/>
              </a:rPr>
              <a:t>information </a:t>
            </a:r>
            <a:r>
              <a:rPr sz="2600" spc="-5" dirty="0">
                <a:latin typeface="Carlito"/>
                <a:cs typeface="Carlito"/>
              </a:rPr>
              <a:t>that </a:t>
            </a:r>
            <a:r>
              <a:rPr sz="2600" dirty="0">
                <a:latin typeface="Carlito"/>
                <a:cs typeface="Carlito"/>
              </a:rPr>
              <a:t>is </a:t>
            </a:r>
            <a:r>
              <a:rPr sz="2600" spc="-15" dirty="0">
                <a:latin typeface="Carlito"/>
                <a:cs typeface="Carlito"/>
              </a:rPr>
              <a:t>recorded </a:t>
            </a:r>
            <a:r>
              <a:rPr sz="2600" spc="-5" dirty="0">
                <a:latin typeface="Carlito"/>
                <a:cs typeface="Carlito"/>
              </a:rPr>
              <a:t>on  secondary </a:t>
            </a:r>
            <a:r>
              <a:rPr sz="2600" spc="-20" dirty="0">
                <a:latin typeface="Carlito"/>
                <a:cs typeface="Carlito"/>
              </a:rPr>
              <a:t>storage </a:t>
            </a:r>
            <a:r>
              <a:rPr sz="2600" spc="-5" dirty="0">
                <a:latin typeface="Carlito"/>
                <a:cs typeface="Carlito"/>
              </a:rPr>
              <a:t>such </a:t>
            </a:r>
            <a:r>
              <a:rPr sz="2600" dirty="0">
                <a:latin typeface="Carlito"/>
                <a:cs typeface="Carlito"/>
              </a:rPr>
              <a:t>as </a:t>
            </a:r>
            <a:r>
              <a:rPr sz="2600" spc="-5" dirty="0">
                <a:latin typeface="Carlito"/>
                <a:cs typeface="Carlito"/>
              </a:rPr>
              <a:t>magnetic </a:t>
            </a:r>
            <a:r>
              <a:rPr sz="2600" spc="-10" dirty="0">
                <a:latin typeface="Carlito"/>
                <a:cs typeface="Carlito"/>
              </a:rPr>
              <a:t>disks, </a:t>
            </a:r>
            <a:r>
              <a:rPr sz="2600" spc="-5" dirty="0">
                <a:latin typeface="Carlito"/>
                <a:cs typeface="Carlito"/>
              </a:rPr>
              <a:t>magnetic tapes </a:t>
            </a:r>
            <a:r>
              <a:rPr sz="2600" dirty="0">
                <a:latin typeface="Carlito"/>
                <a:cs typeface="Carlito"/>
              </a:rPr>
              <a:t>and </a:t>
            </a:r>
            <a:r>
              <a:rPr sz="2600" spc="-5" dirty="0">
                <a:latin typeface="Carlito"/>
                <a:cs typeface="Carlito"/>
              </a:rPr>
              <a:t>optical  </a:t>
            </a:r>
            <a:r>
              <a:rPr sz="2600" spc="-10" dirty="0">
                <a:latin typeface="Carlito"/>
                <a:cs typeface="Carlito"/>
              </a:rPr>
              <a:t>disks.</a:t>
            </a:r>
            <a:endParaRPr sz="2600" dirty="0">
              <a:latin typeface="Carlito"/>
              <a:cs typeface="Carlito"/>
            </a:endParaRPr>
          </a:p>
          <a:p>
            <a:pPr marL="241300" marR="455295" indent="-229235" algn="just">
              <a:lnSpc>
                <a:spcPct val="80000"/>
              </a:lnSpc>
              <a:spcBef>
                <a:spcPts val="1000"/>
              </a:spcBef>
              <a:buFont typeface="Arial"/>
              <a:buChar char="•"/>
              <a:tabLst>
                <a:tab pos="241935" algn="l"/>
              </a:tabLst>
            </a:pPr>
            <a:r>
              <a:rPr sz="2600" dirty="0">
                <a:latin typeface="Carlito"/>
                <a:cs typeface="Carlito"/>
              </a:rPr>
              <a:t>In </a:t>
            </a:r>
            <a:r>
              <a:rPr sz="2600" spc="-10" dirty="0">
                <a:latin typeface="Carlito"/>
                <a:cs typeface="Carlito"/>
              </a:rPr>
              <a:t>general, </a:t>
            </a:r>
            <a:r>
              <a:rPr sz="2600" dirty="0">
                <a:latin typeface="Carlito"/>
                <a:cs typeface="Carlito"/>
              </a:rPr>
              <a:t>a </a:t>
            </a:r>
            <a:r>
              <a:rPr sz="2600" spc="-5" dirty="0">
                <a:latin typeface="Carlito"/>
                <a:cs typeface="Carlito"/>
              </a:rPr>
              <a:t>file </a:t>
            </a:r>
            <a:r>
              <a:rPr sz="2600" dirty="0">
                <a:latin typeface="Carlito"/>
                <a:cs typeface="Carlito"/>
              </a:rPr>
              <a:t>is a </a:t>
            </a:r>
            <a:r>
              <a:rPr sz="2600" spc="-5" dirty="0">
                <a:latin typeface="Carlito"/>
                <a:cs typeface="Carlito"/>
              </a:rPr>
              <a:t>sequence of bits, bytes, </a:t>
            </a:r>
            <a:r>
              <a:rPr sz="2600" dirty="0">
                <a:latin typeface="Carlito"/>
                <a:cs typeface="Carlito"/>
              </a:rPr>
              <a:t>lines </a:t>
            </a:r>
            <a:r>
              <a:rPr sz="2600" spc="-5" dirty="0">
                <a:latin typeface="Carlito"/>
                <a:cs typeface="Carlito"/>
              </a:rPr>
              <a:t>or </a:t>
            </a:r>
            <a:r>
              <a:rPr sz="2600" spc="-15" dirty="0">
                <a:latin typeface="Carlito"/>
                <a:cs typeface="Carlito"/>
              </a:rPr>
              <a:t>records </a:t>
            </a:r>
            <a:r>
              <a:rPr sz="2600" dirty="0">
                <a:latin typeface="Carlito"/>
                <a:cs typeface="Carlito"/>
              </a:rPr>
              <a:t>whose  meaning is </a:t>
            </a:r>
            <a:r>
              <a:rPr sz="2600" spc="-10" dirty="0">
                <a:latin typeface="Carlito"/>
                <a:cs typeface="Carlito"/>
              </a:rPr>
              <a:t>defined by </a:t>
            </a:r>
            <a:r>
              <a:rPr sz="2600" dirty="0">
                <a:latin typeface="Carlito"/>
                <a:cs typeface="Carlito"/>
              </a:rPr>
              <a:t>the </a:t>
            </a:r>
            <a:r>
              <a:rPr sz="2600" spc="-5" dirty="0">
                <a:latin typeface="Carlito"/>
                <a:cs typeface="Carlito"/>
              </a:rPr>
              <a:t>files </a:t>
            </a:r>
            <a:r>
              <a:rPr sz="2600" spc="-15" dirty="0">
                <a:latin typeface="Carlito"/>
                <a:cs typeface="Carlito"/>
              </a:rPr>
              <a:t>creator </a:t>
            </a:r>
            <a:r>
              <a:rPr sz="2600" dirty="0">
                <a:latin typeface="Carlito"/>
                <a:cs typeface="Carlito"/>
              </a:rPr>
              <a:t>and</a:t>
            </a:r>
            <a:r>
              <a:rPr sz="2600" spc="-95" dirty="0">
                <a:latin typeface="Carlito"/>
                <a:cs typeface="Carlito"/>
              </a:rPr>
              <a:t> </a:t>
            </a:r>
            <a:r>
              <a:rPr sz="2600" spc="-55" dirty="0">
                <a:latin typeface="Carlito"/>
                <a:cs typeface="Carlito"/>
              </a:rPr>
              <a:t>user.</a:t>
            </a:r>
            <a:endParaRPr sz="2600" dirty="0">
              <a:latin typeface="Carlito"/>
              <a:cs typeface="Carlito"/>
            </a:endParaRPr>
          </a:p>
          <a:p>
            <a:pPr marL="241300" indent="-229235" algn="just">
              <a:lnSpc>
                <a:spcPts val="3110"/>
              </a:lnSpc>
              <a:spcBef>
                <a:spcPts val="385"/>
              </a:spcBef>
              <a:buFont typeface="Arial"/>
              <a:buChar char="•"/>
              <a:tabLst>
                <a:tab pos="241935" algn="l"/>
              </a:tabLst>
            </a:pPr>
            <a:r>
              <a:rPr sz="2600" b="1" spc="-5" dirty="0">
                <a:latin typeface="Carlito"/>
                <a:cs typeface="Carlito"/>
              </a:rPr>
              <a:t>Main </a:t>
            </a:r>
            <a:r>
              <a:rPr sz="2600" b="1" spc="-15" dirty="0">
                <a:latin typeface="Carlito"/>
                <a:cs typeface="Carlito"/>
              </a:rPr>
              <a:t>advantage </a:t>
            </a:r>
            <a:r>
              <a:rPr sz="2600" b="1" dirty="0">
                <a:latin typeface="Carlito"/>
                <a:cs typeface="Carlito"/>
              </a:rPr>
              <a:t>of </a:t>
            </a:r>
            <a:r>
              <a:rPr sz="2600" b="1" spc="-5" dirty="0">
                <a:latin typeface="Carlito"/>
                <a:cs typeface="Carlito"/>
              </a:rPr>
              <a:t>file </a:t>
            </a:r>
            <a:r>
              <a:rPr sz="2600" b="1" spc="-20" dirty="0">
                <a:latin typeface="Carlito"/>
                <a:cs typeface="Carlito"/>
              </a:rPr>
              <a:t>system </a:t>
            </a:r>
            <a:r>
              <a:rPr sz="2600" b="1" spc="-10" dirty="0">
                <a:latin typeface="Carlito"/>
                <a:cs typeface="Carlito"/>
              </a:rPr>
              <a:t>are:</a:t>
            </a:r>
            <a:endParaRPr sz="2600" dirty="0">
              <a:latin typeface="Carlito"/>
              <a:cs typeface="Carlito"/>
            </a:endParaRPr>
          </a:p>
          <a:p>
            <a:pPr marL="698500" lvl="1" indent="-229235">
              <a:lnSpc>
                <a:spcPts val="2620"/>
              </a:lnSpc>
              <a:buFont typeface="Arial"/>
              <a:buChar char="•"/>
              <a:tabLst>
                <a:tab pos="698500" algn="l"/>
                <a:tab pos="699135" algn="l"/>
              </a:tabLst>
            </a:pPr>
            <a:r>
              <a:rPr sz="2200" spc="-5" dirty="0">
                <a:latin typeface="Carlito"/>
                <a:cs typeface="Carlito"/>
              </a:rPr>
              <a:t>It </a:t>
            </a:r>
            <a:r>
              <a:rPr sz="2200" spc="-10" dirty="0">
                <a:latin typeface="Carlito"/>
                <a:cs typeface="Carlito"/>
              </a:rPr>
              <a:t>must </a:t>
            </a:r>
            <a:r>
              <a:rPr sz="2200" spc="-5" dirty="0">
                <a:latin typeface="Carlito"/>
                <a:cs typeface="Carlito"/>
              </a:rPr>
              <a:t>be possible </a:t>
            </a:r>
            <a:r>
              <a:rPr sz="2200" spc="-20" dirty="0">
                <a:latin typeface="Carlito"/>
                <a:cs typeface="Carlito"/>
              </a:rPr>
              <a:t>to store </a:t>
            </a:r>
            <a:r>
              <a:rPr sz="2200" spc="-5" dirty="0">
                <a:latin typeface="Carlito"/>
                <a:cs typeface="Carlito"/>
              </a:rPr>
              <a:t>a </a:t>
            </a:r>
            <a:r>
              <a:rPr sz="2200" b="1" spc="-10" dirty="0">
                <a:latin typeface="Carlito"/>
                <a:cs typeface="Carlito"/>
              </a:rPr>
              <a:t>very </a:t>
            </a:r>
            <a:r>
              <a:rPr sz="2200" b="1" spc="-15" dirty="0">
                <a:latin typeface="Carlito"/>
                <a:cs typeface="Carlito"/>
              </a:rPr>
              <a:t>large </a:t>
            </a:r>
            <a:r>
              <a:rPr sz="2200" b="1" spc="-10" dirty="0">
                <a:latin typeface="Carlito"/>
                <a:cs typeface="Carlito"/>
              </a:rPr>
              <a:t>amount </a:t>
            </a:r>
            <a:r>
              <a:rPr sz="2200" b="1" spc="-5" dirty="0">
                <a:latin typeface="Carlito"/>
                <a:cs typeface="Carlito"/>
              </a:rPr>
              <a:t>of</a:t>
            </a:r>
            <a:r>
              <a:rPr sz="2200" b="1" spc="170" dirty="0">
                <a:latin typeface="Carlito"/>
                <a:cs typeface="Carlito"/>
              </a:rPr>
              <a:t> </a:t>
            </a:r>
            <a:r>
              <a:rPr sz="2200" b="1" spc="-15" dirty="0">
                <a:latin typeface="Carlito"/>
                <a:cs typeface="Carlito"/>
              </a:rPr>
              <a:t>information</a:t>
            </a:r>
            <a:endParaRPr sz="2200" dirty="0">
              <a:latin typeface="Carlito"/>
              <a:cs typeface="Carlito"/>
            </a:endParaRPr>
          </a:p>
          <a:p>
            <a:pPr marL="698500" lvl="1" indent="-229235">
              <a:lnSpc>
                <a:spcPts val="2615"/>
              </a:lnSpc>
              <a:buFont typeface="Arial"/>
              <a:buChar char="•"/>
              <a:tabLst>
                <a:tab pos="698500" algn="l"/>
                <a:tab pos="699135" algn="l"/>
                <a:tab pos="7769225" algn="l"/>
              </a:tabLst>
            </a:pPr>
            <a:r>
              <a:rPr sz="2200" spc="-10" dirty="0">
                <a:latin typeface="Carlito"/>
                <a:cs typeface="Carlito"/>
              </a:rPr>
              <a:t>The information must </a:t>
            </a:r>
            <a:r>
              <a:rPr sz="2200" b="1" spc="-5" dirty="0">
                <a:latin typeface="Carlito"/>
                <a:cs typeface="Carlito"/>
              </a:rPr>
              <a:t>survive </a:t>
            </a:r>
            <a:r>
              <a:rPr sz="2200" b="1" spc="-10" dirty="0">
                <a:latin typeface="Carlito"/>
                <a:cs typeface="Carlito"/>
              </a:rPr>
              <a:t>the </a:t>
            </a:r>
            <a:r>
              <a:rPr sz="2200" b="1" spc="-15" dirty="0">
                <a:latin typeface="Carlito"/>
                <a:cs typeface="Carlito"/>
              </a:rPr>
              <a:t>termination </a:t>
            </a:r>
            <a:r>
              <a:rPr sz="2200" b="1" spc="-5" dirty="0">
                <a:latin typeface="Carlito"/>
                <a:cs typeface="Carlito"/>
              </a:rPr>
              <a:t>of</a:t>
            </a:r>
            <a:r>
              <a:rPr sz="2200" b="1" spc="229" dirty="0">
                <a:latin typeface="Carlito"/>
                <a:cs typeface="Carlito"/>
              </a:rPr>
              <a:t> </a:t>
            </a:r>
            <a:r>
              <a:rPr sz="2200" b="1" spc="-10" dirty="0">
                <a:latin typeface="Carlito"/>
                <a:cs typeface="Carlito"/>
              </a:rPr>
              <a:t>the</a:t>
            </a:r>
            <a:r>
              <a:rPr sz="2200" b="1" spc="25" dirty="0">
                <a:latin typeface="Carlito"/>
                <a:cs typeface="Carlito"/>
              </a:rPr>
              <a:t> </a:t>
            </a:r>
            <a:r>
              <a:rPr sz="2200" b="1" spc="-10" dirty="0">
                <a:latin typeface="Carlito"/>
                <a:cs typeface="Carlito"/>
              </a:rPr>
              <a:t>process	</a:t>
            </a:r>
            <a:r>
              <a:rPr sz="2200" spc="-10" dirty="0">
                <a:latin typeface="Carlito"/>
                <a:cs typeface="Carlito"/>
              </a:rPr>
              <a:t>using</a:t>
            </a:r>
            <a:r>
              <a:rPr sz="2200" spc="-5" dirty="0">
                <a:latin typeface="Carlito"/>
                <a:cs typeface="Carlito"/>
              </a:rPr>
              <a:t> it</a:t>
            </a:r>
            <a:endParaRPr sz="2200" dirty="0">
              <a:latin typeface="Carlito"/>
              <a:cs typeface="Carlito"/>
            </a:endParaRPr>
          </a:p>
          <a:p>
            <a:pPr marL="698500" lvl="1" indent="-229235">
              <a:lnSpc>
                <a:spcPts val="2610"/>
              </a:lnSpc>
              <a:buFont typeface="Arial"/>
              <a:buChar char="•"/>
              <a:tabLst>
                <a:tab pos="698500" algn="l"/>
                <a:tab pos="699135" algn="l"/>
              </a:tabLst>
            </a:pPr>
            <a:r>
              <a:rPr sz="2200" spc="-5" dirty="0">
                <a:latin typeface="Carlito"/>
                <a:cs typeface="Carlito"/>
              </a:rPr>
              <a:t>Multiple </a:t>
            </a:r>
            <a:r>
              <a:rPr sz="2200" spc="-10" dirty="0">
                <a:latin typeface="Carlito"/>
                <a:cs typeface="Carlito"/>
              </a:rPr>
              <a:t>processes must </a:t>
            </a:r>
            <a:r>
              <a:rPr sz="2200" spc="-5" dirty="0">
                <a:latin typeface="Carlito"/>
                <a:cs typeface="Carlito"/>
              </a:rPr>
              <a:t>be </a:t>
            </a:r>
            <a:r>
              <a:rPr sz="2200" b="1" spc="-5" dirty="0">
                <a:latin typeface="Carlito"/>
                <a:cs typeface="Carlito"/>
              </a:rPr>
              <a:t>able </a:t>
            </a:r>
            <a:r>
              <a:rPr sz="2200" b="1" spc="-20" dirty="0">
                <a:latin typeface="Carlito"/>
                <a:cs typeface="Carlito"/>
              </a:rPr>
              <a:t>to </a:t>
            </a:r>
            <a:r>
              <a:rPr sz="2200" b="1" spc="-5" dirty="0">
                <a:latin typeface="Carlito"/>
                <a:cs typeface="Carlito"/>
              </a:rPr>
              <a:t>access </a:t>
            </a:r>
            <a:r>
              <a:rPr sz="2200" b="1" spc="-10" dirty="0">
                <a:latin typeface="Carlito"/>
                <a:cs typeface="Carlito"/>
              </a:rPr>
              <a:t>the </a:t>
            </a:r>
            <a:r>
              <a:rPr sz="2200" b="1" spc="-15" dirty="0">
                <a:latin typeface="Carlito"/>
                <a:cs typeface="Carlito"/>
              </a:rPr>
              <a:t>information</a:t>
            </a:r>
            <a:r>
              <a:rPr sz="2200" b="1" spc="220" dirty="0">
                <a:latin typeface="Carlito"/>
                <a:cs typeface="Carlito"/>
              </a:rPr>
              <a:t> </a:t>
            </a:r>
            <a:r>
              <a:rPr sz="2200" b="1" spc="-10" dirty="0">
                <a:latin typeface="Carlito"/>
                <a:cs typeface="Carlito"/>
              </a:rPr>
              <a:t>concurrently</a:t>
            </a:r>
            <a:endParaRPr sz="2200" dirty="0">
              <a:latin typeface="Carlito"/>
              <a:cs typeface="Carlito"/>
            </a:endParaRPr>
          </a:p>
          <a:p>
            <a:pPr marL="698500" lvl="1" indent="-229235">
              <a:lnSpc>
                <a:spcPts val="2610"/>
              </a:lnSpc>
              <a:buFont typeface="Arial"/>
              <a:buChar char="•"/>
              <a:tabLst>
                <a:tab pos="698500" algn="l"/>
                <a:tab pos="699135" algn="l"/>
              </a:tabLst>
            </a:pPr>
            <a:r>
              <a:rPr sz="2200" spc="-15" dirty="0">
                <a:latin typeface="Carlito"/>
                <a:cs typeface="Carlito"/>
              </a:rPr>
              <a:t>Store </a:t>
            </a:r>
            <a:r>
              <a:rPr sz="2200" spc="-10" dirty="0">
                <a:latin typeface="Carlito"/>
                <a:cs typeface="Carlito"/>
              </a:rPr>
              <a:t>information </a:t>
            </a:r>
            <a:r>
              <a:rPr sz="2200" spc="-5" dirty="0">
                <a:latin typeface="Carlito"/>
                <a:cs typeface="Carlito"/>
              </a:rPr>
              <a:t>in</a:t>
            </a:r>
            <a:r>
              <a:rPr sz="2200" spc="25" dirty="0">
                <a:latin typeface="Carlito"/>
                <a:cs typeface="Carlito"/>
              </a:rPr>
              <a:t> </a:t>
            </a:r>
            <a:r>
              <a:rPr sz="2200" spc="-10" dirty="0">
                <a:latin typeface="Carlito"/>
                <a:cs typeface="Carlito"/>
              </a:rPr>
              <a:t>files</a:t>
            </a:r>
            <a:endParaRPr sz="2200" dirty="0">
              <a:latin typeface="Carlito"/>
              <a:cs typeface="Carlito"/>
            </a:endParaRPr>
          </a:p>
          <a:p>
            <a:pPr marL="698500" lvl="1" indent="-229235">
              <a:lnSpc>
                <a:spcPts val="2630"/>
              </a:lnSpc>
              <a:buFont typeface="Arial"/>
              <a:buChar char="•"/>
              <a:tabLst>
                <a:tab pos="698500" algn="l"/>
                <a:tab pos="699135" algn="l"/>
                <a:tab pos="3983354" algn="l"/>
              </a:tabLst>
            </a:pPr>
            <a:r>
              <a:rPr sz="2200" spc="-5" dirty="0">
                <a:latin typeface="Carlito"/>
                <a:cs typeface="Carlito"/>
              </a:rPr>
              <a:t>File </a:t>
            </a:r>
            <a:r>
              <a:rPr sz="2200" spc="-20" dirty="0">
                <a:latin typeface="Carlito"/>
                <a:cs typeface="Carlito"/>
              </a:rPr>
              <a:t>system </a:t>
            </a:r>
            <a:r>
              <a:rPr sz="2200" spc="-5" dirty="0">
                <a:latin typeface="Carlito"/>
                <a:cs typeface="Carlito"/>
              </a:rPr>
              <a:t>– </a:t>
            </a:r>
            <a:r>
              <a:rPr sz="2200" spc="-15" dirty="0">
                <a:latin typeface="Carlito"/>
                <a:cs typeface="Carlito"/>
              </a:rPr>
              <a:t>Part  </a:t>
            </a:r>
            <a:r>
              <a:rPr sz="2200" spc="-5" dirty="0">
                <a:latin typeface="Carlito"/>
                <a:cs typeface="Carlito"/>
              </a:rPr>
              <a:t>of</a:t>
            </a:r>
            <a:r>
              <a:rPr sz="2200" spc="110" dirty="0">
                <a:latin typeface="Carlito"/>
                <a:cs typeface="Carlito"/>
              </a:rPr>
              <a:t> </a:t>
            </a:r>
            <a:r>
              <a:rPr sz="2200" spc="-5" dirty="0">
                <a:latin typeface="Carlito"/>
                <a:cs typeface="Carlito"/>
              </a:rPr>
              <a:t>the</a:t>
            </a:r>
            <a:r>
              <a:rPr sz="2200" spc="5" dirty="0">
                <a:latin typeface="Carlito"/>
                <a:cs typeface="Carlito"/>
              </a:rPr>
              <a:t> </a:t>
            </a:r>
            <a:r>
              <a:rPr sz="2200" spc="-5" dirty="0">
                <a:latin typeface="Carlito"/>
                <a:cs typeface="Carlito"/>
              </a:rPr>
              <a:t>OS	</a:t>
            </a:r>
            <a:r>
              <a:rPr sz="2200" spc="-10" dirty="0">
                <a:latin typeface="Carlito"/>
                <a:cs typeface="Carlito"/>
              </a:rPr>
              <a:t>that </a:t>
            </a:r>
            <a:r>
              <a:rPr sz="2200" spc="-5" dirty="0">
                <a:latin typeface="Carlito"/>
                <a:cs typeface="Carlito"/>
              </a:rPr>
              <a:t>deals with file</a:t>
            </a:r>
            <a:r>
              <a:rPr sz="2200" spc="15" dirty="0">
                <a:latin typeface="Carlito"/>
                <a:cs typeface="Carlito"/>
              </a:rPr>
              <a:t> </a:t>
            </a:r>
            <a:r>
              <a:rPr sz="2200" spc="-10" dirty="0">
                <a:latin typeface="Carlito"/>
                <a:cs typeface="Carlito"/>
              </a:rPr>
              <a:t>management</a:t>
            </a:r>
            <a:endParaRPr sz="2200" dirty="0">
              <a:latin typeface="Carlito"/>
              <a:cs typeface="Carlito"/>
            </a:endParaRPr>
          </a:p>
          <a:p>
            <a:pPr marL="241300" marR="5080" indent="-229235">
              <a:lnSpc>
                <a:spcPts val="2500"/>
              </a:lnSpc>
              <a:spcBef>
                <a:spcPts val="960"/>
              </a:spcBef>
              <a:buFont typeface="Arial"/>
              <a:buChar char="•"/>
              <a:tabLst>
                <a:tab pos="241935" algn="l"/>
                <a:tab pos="1855470" algn="l"/>
              </a:tabLst>
            </a:pPr>
            <a:r>
              <a:rPr sz="2600" spc="-20" dirty="0">
                <a:latin typeface="Carlito"/>
                <a:cs typeface="Carlito"/>
              </a:rPr>
              <a:t>System </a:t>
            </a:r>
            <a:r>
              <a:rPr sz="2600" spc="-5" dirty="0">
                <a:latin typeface="Carlito"/>
                <a:cs typeface="Carlito"/>
              </a:rPr>
              <a:t>that </a:t>
            </a:r>
            <a:r>
              <a:rPr sz="2600" spc="-10" dirty="0">
                <a:latin typeface="Carlito"/>
                <a:cs typeface="Carlito"/>
              </a:rPr>
              <a:t>provides </a:t>
            </a:r>
            <a:r>
              <a:rPr sz="2600" dirty="0">
                <a:latin typeface="Carlito"/>
                <a:cs typeface="Carlito"/>
              </a:rPr>
              <a:t>the </a:t>
            </a:r>
            <a:r>
              <a:rPr sz="2600" spc="-15" dirty="0">
                <a:latin typeface="Carlito"/>
                <a:cs typeface="Carlito"/>
              </a:rPr>
              <a:t>persistent </a:t>
            </a:r>
            <a:r>
              <a:rPr sz="2600" spc="-20" dirty="0">
                <a:latin typeface="Carlito"/>
                <a:cs typeface="Carlito"/>
              </a:rPr>
              <a:t>storage </a:t>
            </a:r>
            <a:r>
              <a:rPr sz="2600" spc="-5" dirty="0">
                <a:latin typeface="Carlito"/>
                <a:cs typeface="Carlito"/>
              </a:rPr>
              <a:t>of </a:t>
            </a:r>
            <a:r>
              <a:rPr sz="2600" spc="-10" dirty="0">
                <a:latin typeface="Carlito"/>
                <a:cs typeface="Carlito"/>
              </a:rPr>
              <a:t>information arranged </a:t>
            </a:r>
            <a:r>
              <a:rPr sz="2600" dirty="0">
                <a:latin typeface="Carlito"/>
                <a:cs typeface="Carlito"/>
              </a:rPr>
              <a:t>in  </a:t>
            </a:r>
            <a:r>
              <a:rPr sz="2600" spc="-5" dirty="0">
                <a:latin typeface="Carlito"/>
                <a:cs typeface="Carlito"/>
              </a:rPr>
              <a:t>some units	</a:t>
            </a:r>
            <a:r>
              <a:rPr sz="2600" dirty="0">
                <a:latin typeface="Carlito"/>
                <a:cs typeface="Carlito"/>
              </a:rPr>
              <a:t>within the </a:t>
            </a:r>
            <a:r>
              <a:rPr sz="2600" spc="-5" dirty="0">
                <a:latin typeface="Carlito"/>
                <a:cs typeface="Carlito"/>
              </a:rPr>
              <a:t>secondary </a:t>
            </a:r>
            <a:r>
              <a:rPr sz="2600" dirty="0">
                <a:latin typeface="Carlito"/>
                <a:cs typeface="Carlito"/>
              </a:rPr>
              <a:t>memory is </a:t>
            </a:r>
            <a:r>
              <a:rPr sz="2600" spc="-5" dirty="0">
                <a:latin typeface="Carlito"/>
                <a:cs typeface="Carlito"/>
              </a:rPr>
              <a:t>termed </a:t>
            </a:r>
            <a:r>
              <a:rPr sz="2600" dirty="0">
                <a:latin typeface="Carlito"/>
                <a:cs typeface="Carlito"/>
              </a:rPr>
              <a:t>as </a:t>
            </a:r>
            <a:r>
              <a:rPr sz="2600" b="1" i="1" dirty="0">
                <a:latin typeface="Carlito"/>
                <a:cs typeface="Carlito"/>
              </a:rPr>
              <a:t>File</a:t>
            </a:r>
            <a:r>
              <a:rPr sz="2600" b="1" i="1" spc="-114" dirty="0">
                <a:latin typeface="Carlito"/>
                <a:cs typeface="Carlito"/>
              </a:rPr>
              <a:t> </a:t>
            </a:r>
            <a:r>
              <a:rPr sz="2600" b="1" i="1" spc="-15" dirty="0">
                <a:latin typeface="Carlito"/>
                <a:cs typeface="Carlito"/>
              </a:rPr>
              <a:t>systems</a:t>
            </a:r>
            <a:endParaRPr sz="2600" dirty="0">
              <a:latin typeface="Carlito"/>
              <a:cs typeface="Carlito"/>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3738879" cy="697230"/>
          </a:xfrm>
          <a:prstGeom prst="rect">
            <a:avLst/>
          </a:prstGeom>
        </p:spPr>
        <p:txBody>
          <a:bodyPr vert="horz" wrap="square" lIns="0" tIns="13335" rIns="0" bIns="0" rtlCol="0">
            <a:spAutoFit/>
          </a:bodyPr>
          <a:lstStyle/>
          <a:p>
            <a:pPr marL="12700">
              <a:lnSpc>
                <a:spcPct val="100000"/>
              </a:lnSpc>
              <a:spcBef>
                <a:spcPts val="105"/>
              </a:spcBef>
            </a:pPr>
            <a:r>
              <a:rPr sz="4400" b="1" spc="-190" dirty="0"/>
              <a:t>Properties </a:t>
            </a:r>
            <a:r>
              <a:rPr sz="4400" b="1" spc="-30" dirty="0"/>
              <a:t>of</a:t>
            </a:r>
            <a:r>
              <a:rPr sz="4400" b="1" spc="-330" dirty="0"/>
              <a:t> </a:t>
            </a:r>
            <a:r>
              <a:rPr sz="4400" b="1" spc="-50" dirty="0"/>
              <a:t>file</a:t>
            </a:r>
            <a:endParaRPr sz="4400" b="1" dirty="0"/>
          </a:p>
        </p:txBody>
      </p:sp>
      <p:sp>
        <p:nvSpPr>
          <p:cNvPr id="3" name="object 3"/>
          <p:cNvSpPr txBox="1"/>
          <p:nvPr/>
        </p:nvSpPr>
        <p:spPr>
          <a:xfrm>
            <a:off x="916939" y="1759435"/>
            <a:ext cx="10725150" cy="4855845"/>
          </a:xfrm>
          <a:prstGeom prst="rect">
            <a:avLst/>
          </a:prstGeom>
        </p:spPr>
        <p:txBody>
          <a:bodyPr vert="horz" wrap="square" lIns="0" tIns="51435" rIns="0" bIns="0" rtlCol="0">
            <a:spAutoFit/>
          </a:bodyPr>
          <a:lstStyle/>
          <a:p>
            <a:pPr marL="343535" indent="-331470">
              <a:lnSpc>
                <a:spcPct val="100000"/>
              </a:lnSpc>
              <a:spcBef>
                <a:spcPts val="405"/>
              </a:spcBef>
              <a:buAutoNum type="arabicPeriod"/>
              <a:tabLst>
                <a:tab pos="344170" algn="l"/>
              </a:tabLst>
            </a:pPr>
            <a:r>
              <a:rPr sz="2600" b="1" dirty="0">
                <a:latin typeface="Carlito"/>
                <a:cs typeface="Carlito"/>
              </a:rPr>
              <a:t>File</a:t>
            </a:r>
            <a:r>
              <a:rPr sz="2600" b="1" spc="-40" dirty="0">
                <a:latin typeface="Carlito"/>
                <a:cs typeface="Carlito"/>
              </a:rPr>
              <a:t> </a:t>
            </a:r>
            <a:r>
              <a:rPr sz="2600" b="1" spc="-5" dirty="0">
                <a:latin typeface="Carlito"/>
                <a:cs typeface="Carlito"/>
              </a:rPr>
              <a:t>naming:</a:t>
            </a:r>
            <a:endParaRPr sz="2600" dirty="0">
              <a:latin typeface="Carlito"/>
              <a:cs typeface="Carlito"/>
            </a:endParaRPr>
          </a:p>
          <a:p>
            <a:pPr marL="227965" marR="33020" lvl="1" indent="-227965" algn="r">
              <a:lnSpc>
                <a:spcPts val="2510"/>
              </a:lnSpc>
              <a:spcBef>
                <a:spcPts val="259"/>
              </a:spcBef>
              <a:buFont typeface="Arial"/>
              <a:buChar char="•"/>
              <a:tabLst>
                <a:tab pos="227965" algn="l"/>
                <a:tab pos="228600" algn="l"/>
              </a:tabLst>
            </a:pPr>
            <a:r>
              <a:rPr sz="2200" spc="-15" dirty="0">
                <a:latin typeface="Carlito"/>
                <a:cs typeface="Carlito"/>
              </a:rPr>
              <a:t>Each </a:t>
            </a:r>
            <a:r>
              <a:rPr sz="2200" spc="-5" dirty="0">
                <a:latin typeface="Carlito"/>
                <a:cs typeface="Carlito"/>
              </a:rPr>
              <a:t>file </a:t>
            </a:r>
            <a:r>
              <a:rPr sz="2200" spc="-10" dirty="0">
                <a:latin typeface="Carlito"/>
                <a:cs typeface="Carlito"/>
              </a:rPr>
              <a:t>consists </a:t>
            </a:r>
            <a:r>
              <a:rPr sz="2200" spc="-5" dirty="0">
                <a:latin typeface="Carlito"/>
                <a:cs typeface="Carlito"/>
              </a:rPr>
              <a:t>of its name. </a:t>
            </a:r>
            <a:r>
              <a:rPr sz="2200" spc="-15" dirty="0">
                <a:latin typeface="Carlito"/>
                <a:cs typeface="Carlito"/>
              </a:rPr>
              <a:t>Many operating </a:t>
            </a:r>
            <a:r>
              <a:rPr sz="2200" spc="-20" dirty="0">
                <a:latin typeface="Carlito"/>
                <a:cs typeface="Carlito"/>
              </a:rPr>
              <a:t>systems </a:t>
            </a:r>
            <a:r>
              <a:rPr sz="2200" spc="-10" dirty="0">
                <a:latin typeface="Carlito"/>
                <a:cs typeface="Carlito"/>
              </a:rPr>
              <a:t>supports two-part </a:t>
            </a:r>
            <a:r>
              <a:rPr sz="2200" spc="-5" dirty="0">
                <a:latin typeface="Carlito"/>
                <a:cs typeface="Carlito"/>
              </a:rPr>
              <a:t>file names;</a:t>
            </a:r>
            <a:r>
              <a:rPr sz="2200" spc="220" dirty="0">
                <a:latin typeface="Carlito"/>
                <a:cs typeface="Carlito"/>
              </a:rPr>
              <a:t> </a:t>
            </a:r>
            <a:r>
              <a:rPr sz="2200" spc="-5" dirty="0">
                <a:latin typeface="Carlito"/>
                <a:cs typeface="Carlito"/>
              </a:rPr>
              <a:t>the</a:t>
            </a:r>
            <a:endParaRPr sz="2200" dirty="0">
              <a:latin typeface="Carlito"/>
              <a:cs typeface="Carlito"/>
            </a:endParaRPr>
          </a:p>
          <a:p>
            <a:pPr marR="5080" algn="r">
              <a:lnSpc>
                <a:spcPts val="2510"/>
              </a:lnSpc>
            </a:pPr>
            <a:r>
              <a:rPr sz="2200" spc="-10" dirty="0">
                <a:latin typeface="Carlito"/>
                <a:cs typeface="Carlito"/>
              </a:rPr>
              <a:t>part following </a:t>
            </a:r>
            <a:r>
              <a:rPr sz="2200" spc="-5" dirty="0">
                <a:latin typeface="Carlito"/>
                <a:cs typeface="Carlito"/>
              </a:rPr>
              <a:t>the </a:t>
            </a:r>
            <a:r>
              <a:rPr sz="2200" spc="-10" dirty="0">
                <a:latin typeface="Carlito"/>
                <a:cs typeface="Carlito"/>
              </a:rPr>
              <a:t>period </a:t>
            </a:r>
            <a:r>
              <a:rPr sz="2200" spc="-5" dirty="0">
                <a:latin typeface="Carlito"/>
                <a:cs typeface="Carlito"/>
              </a:rPr>
              <a:t>is </a:t>
            </a:r>
            <a:r>
              <a:rPr sz="2200" spc="-10" dirty="0">
                <a:latin typeface="Carlito"/>
                <a:cs typeface="Carlito"/>
              </a:rPr>
              <a:t>called the </a:t>
            </a:r>
            <a:r>
              <a:rPr sz="2200" spc="-5" dirty="0">
                <a:latin typeface="Carlito"/>
                <a:cs typeface="Carlito"/>
              </a:rPr>
              <a:t>file </a:t>
            </a:r>
            <a:r>
              <a:rPr sz="2200" spc="-10" dirty="0">
                <a:latin typeface="Carlito"/>
                <a:cs typeface="Carlito"/>
              </a:rPr>
              <a:t>extension </a:t>
            </a:r>
            <a:r>
              <a:rPr sz="2200" spc="-5" dirty="0">
                <a:latin typeface="Carlito"/>
                <a:cs typeface="Carlito"/>
              </a:rPr>
              <a:t>and </a:t>
            </a:r>
            <a:r>
              <a:rPr sz="2200" spc="-10" dirty="0">
                <a:latin typeface="Carlito"/>
                <a:cs typeface="Carlito"/>
              </a:rPr>
              <a:t>usually </a:t>
            </a:r>
            <a:r>
              <a:rPr sz="2200" spc="-15" dirty="0">
                <a:latin typeface="Carlito"/>
                <a:cs typeface="Carlito"/>
              </a:rPr>
              <a:t>indicates </a:t>
            </a:r>
            <a:r>
              <a:rPr sz="2200" spc="-5" dirty="0">
                <a:latin typeface="Carlito"/>
                <a:cs typeface="Carlito"/>
              </a:rPr>
              <a:t>type </a:t>
            </a:r>
            <a:r>
              <a:rPr sz="2200" dirty="0">
                <a:latin typeface="Carlito"/>
                <a:cs typeface="Carlito"/>
              </a:rPr>
              <a:t>of </a:t>
            </a:r>
            <a:r>
              <a:rPr sz="2200" spc="-5" dirty="0">
                <a:latin typeface="Carlito"/>
                <a:cs typeface="Carlito"/>
              </a:rPr>
              <a:t>the</a:t>
            </a:r>
            <a:r>
              <a:rPr sz="2200" spc="315" dirty="0">
                <a:latin typeface="Carlito"/>
                <a:cs typeface="Carlito"/>
              </a:rPr>
              <a:t> </a:t>
            </a:r>
            <a:r>
              <a:rPr sz="2200" spc="-10" dirty="0">
                <a:latin typeface="Carlito"/>
                <a:cs typeface="Carlito"/>
              </a:rPr>
              <a:t>file.</a:t>
            </a:r>
            <a:endParaRPr sz="2200" dirty="0">
              <a:latin typeface="Carlito"/>
              <a:cs typeface="Carlito"/>
            </a:endParaRPr>
          </a:p>
          <a:p>
            <a:pPr marL="343535" indent="-331470">
              <a:lnSpc>
                <a:spcPct val="100000"/>
              </a:lnSpc>
              <a:spcBef>
                <a:spcPts val="665"/>
              </a:spcBef>
              <a:buAutoNum type="arabicPeriod" startAt="2"/>
              <a:tabLst>
                <a:tab pos="344170" algn="l"/>
              </a:tabLst>
            </a:pPr>
            <a:r>
              <a:rPr sz="2600" b="1" dirty="0">
                <a:latin typeface="Carlito"/>
                <a:cs typeface="Carlito"/>
              </a:rPr>
              <a:t>File</a:t>
            </a:r>
            <a:r>
              <a:rPr sz="2600" b="1" spc="-40" dirty="0">
                <a:latin typeface="Carlito"/>
                <a:cs typeface="Carlito"/>
              </a:rPr>
              <a:t> </a:t>
            </a:r>
            <a:r>
              <a:rPr sz="2600" b="1" spc="-10" dirty="0">
                <a:latin typeface="Carlito"/>
                <a:cs typeface="Carlito"/>
              </a:rPr>
              <a:t>structure:</a:t>
            </a:r>
            <a:endParaRPr sz="2600" dirty="0">
              <a:latin typeface="Carlito"/>
              <a:cs typeface="Carlito"/>
            </a:endParaRPr>
          </a:p>
          <a:p>
            <a:pPr marL="698500" lvl="1" indent="-229235">
              <a:lnSpc>
                <a:spcPct val="100000"/>
              </a:lnSpc>
              <a:spcBef>
                <a:spcPts val="254"/>
              </a:spcBef>
              <a:buFont typeface="Arial"/>
              <a:buChar char="•"/>
              <a:tabLst>
                <a:tab pos="698500" algn="l"/>
                <a:tab pos="699135" algn="l"/>
              </a:tabLst>
            </a:pPr>
            <a:r>
              <a:rPr sz="2200" b="1" spc="-15" dirty="0">
                <a:latin typeface="Carlito"/>
                <a:cs typeface="Carlito"/>
              </a:rPr>
              <a:t>Byte </a:t>
            </a:r>
            <a:r>
              <a:rPr sz="2200" b="1" spc="-10" dirty="0">
                <a:latin typeface="Carlito"/>
                <a:cs typeface="Carlito"/>
              </a:rPr>
              <a:t>sequence</a:t>
            </a:r>
            <a:r>
              <a:rPr sz="2200" b="1" spc="35" dirty="0">
                <a:latin typeface="Carlito"/>
                <a:cs typeface="Carlito"/>
              </a:rPr>
              <a:t> </a:t>
            </a:r>
            <a:r>
              <a:rPr sz="2200" b="1" spc="-10" dirty="0">
                <a:latin typeface="Carlito"/>
                <a:cs typeface="Carlito"/>
              </a:rPr>
              <a:t>file</a:t>
            </a:r>
            <a:endParaRPr sz="2200" dirty="0">
              <a:latin typeface="Carlito"/>
              <a:cs typeface="Carlito"/>
            </a:endParaRPr>
          </a:p>
          <a:p>
            <a:pPr marL="1155700" lvl="2" indent="-229235">
              <a:lnSpc>
                <a:spcPct val="100000"/>
              </a:lnSpc>
              <a:spcBef>
                <a:spcPts val="300"/>
              </a:spcBef>
              <a:buFont typeface="Arial"/>
              <a:buChar char="•"/>
              <a:tabLst>
                <a:tab pos="1155700" algn="l"/>
                <a:tab pos="1156335" algn="l"/>
              </a:tabLst>
            </a:pPr>
            <a:r>
              <a:rPr sz="1900" spc="-10" dirty="0">
                <a:latin typeface="Carlito"/>
                <a:cs typeface="Carlito"/>
              </a:rPr>
              <a:t>Consists </a:t>
            </a:r>
            <a:r>
              <a:rPr sz="1900" spc="-5" dirty="0">
                <a:latin typeface="Carlito"/>
                <a:cs typeface="Carlito"/>
              </a:rPr>
              <a:t>of </a:t>
            </a:r>
            <a:r>
              <a:rPr sz="1900" spc="-10" dirty="0">
                <a:latin typeface="Carlito"/>
                <a:cs typeface="Carlito"/>
              </a:rPr>
              <a:t>unstructured </a:t>
            </a:r>
            <a:r>
              <a:rPr sz="1900" spc="-5" dirty="0">
                <a:latin typeface="Carlito"/>
                <a:cs typeface="Carlito"/>
              </a:rPr>
              <a:t>sequence of</a:t>
            </a:r>
            <a:r>
              <a:rPr sz="1900" spc="15" dirty="0">
                <a:latin typeface="Carlito"/>
                <a:cs typeface="Carlito"/>
              </a:rPr>
              <a:t> </a:t>
            </a:r>
            <a:r>
              <a:rPr sz="1900" spc="-10" dirty="0">
                <a:latin typeface="Carlito"/>
                <a:cs typeface="Carlito"/>
              </a:rPr>
              <a:t>bytes</a:t>
            </a:r>
            <a:endParaRPr sz="1900" dirty="0">
              <a:latin typeface="Carlito"/>
              <a:cs typeface="Carlito"/>
            </a:endParaRPr>
          </a:p>
          <a:p>
            <a:pPr marL="1155700" lvl="2" indent="-229235">
              <a:lnSpc>
                <a:spcPct val="100000"/>
              </a:lnSpc>
              <a:spcBef>
                <a:spcPts val="270"/>
              </a:spcBef>
              <a:buFont typeface="Arial"/>
              <a:buChar char="•"/>
              <a:tabLst>
                <a:tab pos="1155700" algn="l"/>
                <a:tab pos="1156335" algn="l"/>
              </a:tabLst>
            </a:pPr>
            <a:r>
              <a:rPr sz="1900" spc="-5" dirty="0">
                <a:latin typeface="Carlito"/>
                <a:cs typeface="Carlito"/>
              </a:rPr>
              <a:t>OS </a:t>
            </a:r>
            <a:r>
              <a:rPr sz="1900" spc="-10" dirty="0">
                <a:latin typeface="Carlito"/>
                <a:cs typeface="Carlito"/>
              </a:rPr>
              <a:t>does not know </a:t>
            </a:r>
            <a:r>
              <a:rPr sz="1900" spc="-5" dirty="0">
                <a:latin typeface="Carlito"/>
                <a:cs typeface="Carlito"/>
              </a:rPr>
              <a:t>or </a:t>
            </a:r>
            <a:r>
              <a:rPr sz="1900" spc="-15" dirty="0">
                <a:latin typeface="Carlito"/>
                <a:cs typeface="Carlito"/>
              </a:rPr>
              <a:t>care </a:t>
            </a:r>
            <a:r>
              <a:rPr sz="1900" spc="-10" dirty="0">
                <a:latin typeface="Carlito"/>
                <a:cs typeface="Carlito"/>
              </a:rPr>
              <a:t>what </a:t>
            </a:r>
            <a:r>
              <a:rPr sz="1900" spc="-5" dirty="0">
                <a:latin typeface="Carlito"/>
                <a:cs typeface="Carlito"/>
              </a:rPr>
              <a:t>is in the</a:t>
            </a:r>
            <a:r>
              <a:rPr sz="1900" spc="75" dirty="0">
                <a:latin typeface="Carlito"/>
                <a:cs typeface="Carlito"/>
              </a:rPr>
              <a:t> </a:t>
            </a:r>
            <a:r>
              <a:rPr sz="1900" spc="-5" dirty="0">
                <a:latin typeface="Carlito"/>
                <a:cs typeface="Carlito"/>
              </a:rPr>
              <a:t>file</a:t>
            </a:r>
            <a:endParaRPr sz="1900" dirty="0">
              <a:latin typeface="Carlito"/>
              <a:cs typeface="Carlito"/>
            </a:endParaRPr>
          </a:p>
          <a:p>
            <a:pPr marL="698500" lvl="1" indent="-229235">
              <a:lnSpc>
                <a:spcPct val="100000"/>
              </a:lnSpc>
              <a:spcBef>
                <a:spcPts val="215"/>
              </a:spcBef>
              <a:buFont typeface="Arial"/>
              <a:buChar char="•"/>
              <a:tabLst>
                <a:tab pos="698500" algn="l"/>
                <a:tab pos="699135" algn="l"/>
              </a:tabLst>
            </a:pPr>
            <a:r>
              <a:rPr sz="2200" b="1" spc="-20" dirty="0">
                <a:latin typeface="Carlito"/>
                <a:cs typeface="Carlito"/>
              </a:rPr>
              <a:t>Record </a:t>
            </a:r>
            <a:r>
              <a:rPr sz="2200" b="1" spc="-10" dirty="0">
                <a:latin typeface="Carlito"/>
                <a:cs typeface="Carlito"/>
              </a:rPr>
              <a:t>sequence</a:t>
            </a:r>
            <a:r>
              <a:rPr sz="2200" b="1" spc="70" dirty="0">
                <a:latin typeface="Carlito"/>
                <a:cs typeface="Carlito"/>
              </a:rPr>
              <a:t> </a:t>
            </a:r>
            <a:r>
              <a:rPr sz="2200" b="1" spc="-10" dirty="0">
                <a:latin typeface="Carlito"/>
                <a:cs typeface="Carlito"/>
              </a:rPr>
              <a:t>file</a:t>
            </a:r>
            <a:endParaRPr sz="2200" dirty="0">
              <a:latin typeface="Carlito"/>
              <a:cs typeface="Carlito"/>
            </a:endParaRPr>
          </a:p>
          <a:p>
            <a:pPr marL="1155700" lvl="2" indent="-229235">
              <a:lnSpc>
                <a:spcPct val="100000"/>
              </a:lnSpc>
              <a:spcBef>
                <a:spcPts val="300"/>
              </a:spcBef>
              <a:buFont typeface="Arial"/>
              <a:buChar char="•"/>
              <a:tabLst>
                <a:tab pos="1155700" algn="l"/>
                <a:tab pos="1156335" algn="l"/>
              </a:tabLst>
            </a:pPr>
            <a:r>
              <a:rPr sz="1900" spc="-5" dirty="0">
                <a:latin typeface="Carlito"/>
                <a:cs typeface="Carlito"/>
              </a:rPr>
              <a:t>In this </a:t>
            </a:r>
            <a:r>
              <a:rPr sz="1900" spc="-10" dirty="0">
                <a:latin typeface="Carlito"/>
                <a:cs typeface="Carlito"/>
              </a:rPr>
              <a:t>model, </a:t>
            </a:r>
            <a:r>
              <a:rPr sz="1900" spc="-5" dirty="0">
                <a:latin typeface="Carlito"/>
                <a:cs typeface="Carlito"/>
              </a:rPr>
              <a:t>a file is a </a:t>
            </a:r>
            <a:r>
              <a:rPr sz="1900" spc="-10" dirty="0">
                <a:latin typeface="Carlito"/>
                <a:cs typeface="Carlito"/>
              </a:rPr>
              <a:t>sequence </a:t>
            </a:r>
            <a:r>
              <a:rPr sz="1900" spc="-5" dirty="0">
                <a:latin typeface="Carlito"/>
                <a:cs typeface="Carlito"/>
              </a:rPr>
              <a:t>of </a:t>
            </a:r>
            <a:r>
              <a:rPr sz="1900" spc="-10" dirty="0">
                <a:latin typeface="Carlito"/>
                <a:cs typeface="Carlito"/>
              </a:rPr>
              <a:t>fixed-length </a:t>
            </a:r>
            <a:r>
              <a:rPr sz="1900" spc="-15" dirty="0">
                <a:latin typeface="Carlito"/>
                <a:cs typeface="Carlito"/>
              </a:rPr>
              <a:t>records, </a:t>
            </a:r>
            <a:r>
              <a:rPr sz="1900" spc="-5" dirty="0">
                <a:latin typeface="Carlito"/>
                <a:cs typeface="Carlito"/>
              </a:rPr>
              <a:t>each with </a:t>
            </a:r>
            <a:r>
              <a:rPr sz="1900" spc="-10" dirty="0">
                <a:latin typeface="Carlito"/>
                <a:cs typeface="Carlito"/>
              </a:rPr>
              <a:t>some internal</a:t>
            </a:r>
            <a:r>
              <a:rPr sz="1900" spc="220" dirty="0">
                <a:latin typeface="Carlito"/>
                <a:cs typeface="Carlito"/>
              </a:rPr>
              <a:t> </a:t>
            </a:r>
            <a:r>
              <a:rPr sz="1900" spc="-10" dirty="0">
                <a:latin typeface="Carlito"/>
                <a:cs typeface="Carlito"/>
              </a:rPr>
              <a:t>structure</a:t>
            </a:r>
            <a:endParaRPr sz="1900" dirty="0">
              <a:latin typeface="Carlito"/>
              <a:cs typeface="Carlito"/>
            </a:endParaRPr>
          </a:p>
          <a:p>
            <a:pPr marL="1155700" lvl="2" indent="-229235">
              <a:lnSpc>
                <a:spcPts val="2165"/>
              </a:lnSpc>
              <a:spcBef>
                <a:spcPts val="265"/>
              </a:spcBef>
              <a:buFont typeface="Arial"/>
              <a:buChar char="•"/>
              <a:tabLst>
                <a:tab pos="1155700" algn="l"/>
                <a:tab pos="1156335" algn="l"/>
              </a:tabLst>
            </a:pPr>
            <a:r>
              <a:rPr sz="1900" spc="-5" dirty="0">
                <a:latin typeface="Carlito"/>
                <a:cs typeface="Carlito"/>
              </a:rPr>
              <a:t>In </a:t>
            </a:r>
            <a:r>
              <a:rPr sz="1900" spc="-15" dirty="0">
                <a:latin typeface="Carlito"/>
                <a:cs typeface="Carlito"/>
              </a:rPr>
              <a:t>record </a:t>
            </a:r>
            <a:r>
              <a:rPr sz="1900" spc="-5" dirty="0">
                <a:latin typeface="Carlito"/>
                <a:cs typeface="Carlito"/>
              </a:rPr>
              <a:t>sequence </a:t>
            </a:r>
            <a:r>
              <a:rPr sz="1900" spc="-10" dirty="0">
                <a:latin typeface="Carlito"/>
                <a:cs typeface="Carlito"/>
              </a:rPr>
              <a:t>file, </a:t>
            </a:r>
            <a:r>
              <a:rPr sz="1900" spc="-5" dirty="0">
                <a:latin typeface="Carlito"/>
                <a:cs typeface="Carlito"/>
              </a:rPr>
              <a:t>each </a:t>
            </a:r>
            <a:r>
              <a:rPr sz="1900" spc="-10" dirty="0">
                <a:latin typeface="Carlito"/>
                <a:cs typeface="Carlito"/>
              </a:rPr>
              <a:t>read operation returns one </a:t>
            </a:r>
            <a:r>
              <a:rPr sz="1900" spc="-15" dirty="0">
                <a:latin typeface="Carlito"/>
                <a:cs typeface="Carlito"/>
              </a:rPr>
              <a:t>record </a:t>
            </a:r>
            <a:r>
              <a:rPr sz="1900" spc="-5" dirty="0">
                <a:latin typeface="Carlito"/>
                <a:cs typeface="Carlito"/>
              </a:rPr>
              <a:t>and the </a:t>
            </a:r>
            <a:r>
              <a:rPr sz="1900" spc="-10" dirty="0">
                <a:latin typeface="Carlito"/>
                <a:cs typeface="Carlito"/>
              </a:rPr>
              <a:t>write</a:t>
            </a:r>
            <a:r>
              <a:rPr sz="1900" spc="170" dirty="0">
                <a:latin typeface="Carlito"/>
                <a:cs typeface="Carlito"/>
              </a:rPr>
              <a:t> </a:t>
            </a:r>
            <a:r>
              <a:rPr sz="1900" spc="-15" dirty="0">
                <a:latin typeface="Carlito"/>
                <a:cs typeface="Carlito"/>
              </a:rPr>
              <a:t>operation</a:t>
            </a:r>
            <a:endParaRPr sz="1900" dirty="0">
              <a:latin typeface="Carlito"/>
              <a:cs typeface="Carlito"/>
            </a:endParaRPr>
          </a:p>
          <a:p>
            <a:pPr marL="1155700">
              <a:lnSpc>
                <a:spcPts val="2165"/>
              </a:lnSpc>
            </a:pPr>
            <a:r>
              <a:rPr sz="1900" spc="-10" dirty="0">
                <a:latin typeface="Carlito"/>
                <a:cs typeface="Carlito"/>
              </a:rPr>
              <a:t>overwrites </a:t>
            </a:r>
            <a:r>
              <a:rPr sz="1900" spc="-5" dirty="0">
                <a:latin typeface="Carlito"/>
                <a:cs typeface="Carlito"/>
              </a:rPr>
              <a:t>or appends one</a:t>
            </a:r>
            <a:r>
              <a:rPr sz="1900" spc="35" dirty="0">
                <a:latin typeface="Carlito"/>
                <a:cs typeface="Carlito"/>
              </a:rPr>
              <a:t> </a:t>
            </a:r>
            <a:r>
              <a:rPr sz="1900" spc="-15" dirty="0">
                <a:latin typeface="Carlito"/>
                <a:cs typeface="Carlito"/>
              </a:rPr>
              <a:t>record</a:t>
            </a:r>
            <a:endParaRPr sz="1900" dirty="0">
              <a:latin typeface="Carlito"/>
              <a:cs typeface="Carlito"/>
            </a:endParaRPr>
          </a:p>
          <a:p>
            <a:pPr marL="698500" lvl="1" indent="-229235">
              <a:lnSpc>
                <a:spcPct val="100000"/>
              </a:lnSpc>
              <a:spcBef>
                <a:spcPts val="215"/>
              </a:spcBef>
              <a:buFont typeface="Arial"/>
              <a:buChar char="•"/>
              <a:tabLst>
                <a:tab pos="698500" algn="l"/>
                <a:tab pos="699135" algn="l"/>
              </a:tabLst>
            </a:pPr>
            <a:r>
              <a:rPr sz="2200" b="1" spc="-40" dirty="0">
                <a:latin typeface="Carlito"/>
                <a:cs typeface="Carlito"/>
              </a:rPr>
              <a:t>Tree </a:t>
            </a:r>
            <a:r>
              <a:rPr sz="2200" b="1" spc="-15" dirty="0">
                <a:latin typeface="Carlito"/>
                <a:cs typeface="Carlito"/>
              </a:rPr>
              <a:t>structure</a:t>
            </a:r>
            <a:r>
              <a:rPr sz="2200" b="1" spc="75" dirty="0">
                <a:latin typeface="Carlito"/>
                <a:cs typeface="Carlito"/>
              </a:rPr>
              <a:t> </a:t>
            </a:r>
            <a:r>
              <a:rPr sz="2200" b="1" spc="-10" dirty="0">
                <a:latin typeface="Carlito"/>
                <a:cs typeface="Carlito"/>
              </a:rPr>
              <a:t>file</a:t>
            </a:r>
            <a:endParaRPr sz="2200" dirty="0">
              <a:latin typeface="Carlito"/>
              <a:cs typeface="Carlito"/>
            </a:endParaRPr>
          </a:p>
          <a:p>
            <a:pPr marL="1155700" marR="461645" lvl="2" indent="-228600">
              <a:lnSpc>
                <a:spcPts val="2050"/>
              </a:lnSpc>
              <a:spcBef>
                <a:spcPts val="560"/>
              </a:spcBef>
              <a:buFont typeface="Arial"/>
              <a:buChar char="•"/>
              <a:tabLst>
                <a:tab pos="1155700" algn="l"/>
                <a:tab pos="1156335" algn="l"/>
              </a:tabLst>
            </a:pPr>
            <a:r>
              <a:rPr sz="1900" spc="-5" dirty="0">
                <a:latin typeface="Carlito"/>
                <a:cs typeface="Carlito"/>
              </a:rPr>
              <a:t>File </a:t>
            </a:r>
            <a:r>
              <a:rPr sz="1900" spc="-15" dirty="0">
                <a:latin typeface="Carlito"/>
                <a:cs typeface="Carlito"/>
              </a:rPr>
              <a:t>are </a:t>
            </a:r>
            <a:r>
              <a:rPr sz="1900" spc="-10" dirty="0">
                <a:latin typeface="Carlito"/>
                <a:cs typeface="Carlito"/>
              </a:rPr>
              <a:t>arranged </a:t>
            </a:r>
            <a:r>
              <a:rPr sz="1900" spc="-5" dirty="0">
                <a:latin typeface="Carlito"/>
                <a:cs typeface="Carlito"/>
              </a:rPr>
              <a:t>in </a:t>
            </a:r>
            <a:r>
              <a:rPr sz="1900" spc="-10" dirty="0">
                <a:latin typeface="Carlito"/>
                <a:cs typeface="Carlito"/>
              </a:rPr>
              <a:t>hierarchical structure, </a:t>
            </a:r>
            <a:r>
              <a:rPr sz="1900" spc="-15" dirty="0">
                <a:latin typeface="Carlito"/>
                <a:cs typeface="Carlito"/>
              </a:rPr>
              <a:t>Each record </a:t>
            </a:r>
            <a:r>
              <a:rPr sz="1900" spc="-10" dirty="0">
                <a:latin typeface="Carlito"/>
                <a:cs typeface="Carlito"/>
              </a:rPr>
              <a:t>contains </a:t>
            </a:r>
            <a:r>
              <a:rPr sz="1900" spc="-5" dirty="0">
                <a:latin typeface="Carlito"/>
                <a:cs typeface="Carlito"/>
              </a:rPr>
              <a:t>a </a:t>
            </a:r>
            <a:r>
              <a:rPr sz="1900" spc="-30" dirty="0">
                <a:latin typeface="Carlito"/>
                <a:cs typeface="Carlito"/>
              </a:rPr>
              <a:t>key </a:t>
            </a:r>
            <a:r>
              <a:rPr sz="1900" spc="-5" dirty="0">
                <a:latin typeface="Carlito"/>
                <a:cs typeface="Carlito"/>
              </a:rPr>
              <a:t>field in a </a:t>
            </a:r>
            <a:r>
              <a:rPr sz="1900" spc="-20" dirty="0">
                <a:latin typeface="Carlito"/>
                <a:cs typeface="Carlito"/>
              </a:rPr>
              <a:t>fixed </a:t>
            </a:r>
            <a:r>
              <a:rPr sz="1900" spc="-10" dirty="0">
                <a:latin typeface="Carlito"/>
                <a:cs typeface="Carlito"/>
              </a:rPr>
              <a:t>position </a:t>
            </a:r>
            <a:r>
              <a:rPr sz="1900" spc="-5" dirty="0">
                <a:latin typeface="Carlito"/>
                <a:cs typeface="Carlito"/>
              </a:rPr>
              <a:t>.  </a:t>
            </a:r>
            <a:r>
              <a:rPr sz="1900" spc="-10" dirty="0">
                <a:latin typeface="Carlito"/>
                <a:cs typeface="Carlito"/>
              </a:rPr>
              <a:t>Consists </a:t>
            </a:r>
            <a:r>
              <a:rPr sz="1900" spc="-5" dirty="0">
                <a:latin typeface="Carlito"/>
                <a:cs typeface="Carlito"/>
              </a:rPr>
              <a:t>of a </a:t>
            </a:r>
            <a:r>
              <a:rPr sz="1900" spc="-10" dirty="0">
                <a:latin typeface="Carlito"/>
                <a:cs typeface="Carlito"/>
              </a:rPr>
              <a:t>tree </a:t>
            </a:r>
            <a:r>
              <a:rPr sz="1900" spc="-5" dirty="0">
                <a:latin typeface="Carlito"/>
                <a:cs typeface="Carlito"/>
              </a:rPr>
              <a:t>of </a:t>
            </a:r>
            <a:r>
              <a:rPr sz="1900" spc="-15" dirty="0">
                <a:latin typeface="Carlito"/>
                <a:cs typeface="Carlito"/>
              </a:rPr>
              <a:t>records; </a:t>
            </a:r>
            <a:r>
              <a:rPr sz="1900" spc="-10" dirty="0">
                <a:latin typeface="Carlito"/>
                <a:cs typeface="Carlito"/>
              </a:rPr>
              <a:t>not </a:t>
            </a:r>
            <a:r>
              <a:rPr sz="1900" spc="-5" dirty="0">
                <a:latin typeface="Carlito"/>
                <a:cs typeface="Carlito"/>
              </a:rPr>
              <a:t>necessary </a:t>
            </a:r>
            <a:r>
              <a:rPr sz="1900" spc="-15" dirty="0">
                <a:latin typeface="Carlito"/>
                <a:cs typeface="Carlito"/>
              </a:rPr>
              <a:t>to </a:t>
            </a:r>
            <a:r>
              <a:rPr sz="1900" spc="-5" dirty="0">
                <a:latin typeface="Carlito"/>
                <a:cs typeface="Carlito"/>
              </a:rPr>
              <a:t>be same </a:t>
            </a:r>
            <a:r>
              <a:rPr sz="1900" spc="-10" dirty="0">
                <a:latin typeface="Carlito"/>
                <a:cs typeface="Carlito"/>
              </a:rPr>
              <a:t>length</a:t>
            </a:r>
            <a:r>
              <a:rPr sz="1900" spc="55" dirty="0">
                <a:latin typeface="Carlito"/>
                <a:cs typeface="Carlito"/>
              </a:rPr>
              <a:t> </a:t>
            </a:r>
            <a:r>
              <a:rPr sz="1900" spc="-15" dirty="0">
                <a:latin typeface="Carlito"/>
                <a:cs typeface="Carlito"/>
              </a:rPr>
              <a:t>records</a:t>
            </a:r>
            <a:endParaRPr sz="1900" dirty="0">
              <a:latin typeface="Carlito"/>
              <a:cs typeface="Carlito"/>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1793493"/>
            <a:ext cx="1740535"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Carlito"/>
                <a:cs typeface="Carlito"/>
              </a:rPr>
              <a:t>3. File</a:t>
            </a:r>
            <a:r>
              <a:rPr sz="2800" b="1" spc="-30" dirty="0">
                <a:latin typeface="Carlito"/>
                <a:cs typeface="Carlito"/>
              </a:rPr>
              <a:t> </a:t>
            </a:r>
            <a:r>
              <a:rPr sz="2800" b="1" spc="-5" dirty="0">
                <a:latin typeface="Carlito"/>
                <a:cs typeface="Carlito"/>
              </a:rPr>
              <a:t>type:</a:t>
            </a:r>
            <a:endParaRPr sz="2800">
              <a:latin typeface="Carlito"/>
              <a:cs typeface="Carlito"/>
            </a:endParaRPr>
          </a:p>
        </p:txBody>
      </p:sp>
      <p:sp>
        <p:nvSpPr>
          <p:cNvPr id="3" name="object 3"/>
          <p:cNvSpPr txBox="1"/>
          <p:nvPr/>
        </p:nvSpPr>
        <p:spPr>
          <a:xfrm>
            <a:off x="1374394" y="2207984"/>
            <a:ext cx="9721215" cy="3515995"/>
          </a:xfrm>
          <a:prstGeom prst="rect">
            <a:avLst/>
          </a:prstGeom>
        </p:spPr>
        <p:txBody>
          <a:bodyPr vert="horz" wrap="square" lIns="0" tIns="55244" rIns="0" bIns="0" rtlCol="0">
            <a:spAutoFit/>
          </a:bodyPr>
          <a:lstStyle/>
          <a:p>
            <a:pPr marL="241300" indent="-228600">
              <a:lnSpc>
                <a:spcPct val="100000"/>
              </a:lnSpc>
              <a:spcBef>
                <a:spcPts val="434"/>
              </a:spcBef>
              <a:buFont typeface="Arial"/>
              <a:buChar char="•"/>
              <a:tabLst>
                <a:tab pos="241300" algn="l"/>
              </a:tabLst>
            </a:pPr>
            <a:r>
              <a:rPr sz="2400" b="1" i="1" spc="-10" dirty="0">
                <a:latin typeface="Carlito"/>
                <a:cs typeface="Carlito"/>
              </a:rPr>
              <a:t>Regular files</a:t>
            </a:r>
            <a:r>
              <a:rPr sz="2400" b="1" i="1" spc="-15" dirty="0">
                <a:latin typeface="Carlito"/>
                <a:cs typeface="Carlito"/>
              </a:rPr>
              <a:t> </a:t>
            </a:r>
            <a:r>
              <a:rPr sz="2400" b="1" dirty="0">
                <a:latin typeface="Carlito"/>
                <a:cs typeface="Carlito"/>
              </a:rPr>
              <a:t>:</a:t>
            </a:r>
            <a:endParaRPr sz="2400">
              <a:latin typeface="Carlito"/>
              <a:cs typeface="Carlito"/>
            </a:endParaRPr>
          </a:p>
          <a:p>
            <a:pPr marL="698500" marR="467995" lvl="1" indent="-228600">
              <a:lnSpc>
                <a:spcPts val="2160"/>
              </a:lnSpc>
              <a:spcBef>
                <a:spcPts val="555"/>
              </a:spcBef>
              <a:buFont typeface="Arial"/>
              <a:buChar char="•"/>
              <a:tabLst>
                <a:tab pos="697865" algn="l"/>
                <a:tab pos="698500" algn="l"/>
              </a:tabLst>
            </a:pPr>
            <a:r>
              <a:rPr sz="2000" dirty="0">
                <a:latin typeface="Carlito"/>
                <a:cs typeface="Carlito"/>
              </a:rPr>
              <a:t>the </a:t>
            </a:r>
            <a:r>
              <a:rPr sz="2000" spc="-5" dirty="0">
                <a:latin typeface="Carlito"/>
                <a:cs typeface="Carlito"/>
              </a:rPr>
              <a:t>ones that </a:t>
            </a:r>
            <a:r>
              <a:rPr sz="2000" spc="-10" dirty="0">
                <a:latin typeface="Carlito"/>
                <a:cs typeface="Carlito"/>
              </a:rPr>
              <a:t>contain </a:t>
            </a:r>
            <a:r>
              <a:rPr sz="2000" dirty="0">
                <a:latin typeface="Carlito"/>
                <a:cs typeface="Carlito"/>
              </a:rPr>
              <a:t>the user </a:t>
            </a:r>
            <a:r>
              <a:rPr sz="2000" spc="-10" dirty="0">
                <a:latin typeface="Carlito"/>
                <a:cs typeface="Carlito"/>
              </a:rPr>
              <a:t>information; any </a:t>
            </a:r>
            <a:r>
              <a:rPr sz="2000" spc="-5" dirty="0">
                <a:latin typeface="Carlito"/>
                <a:cs typeface="Carlito"/>
              </a:rPr>
              <a:t>structure byte sequence, </a:t>
            </a:r>
            <a:r>
              <a:rPr sz="2000" spc="-15" dirty="0">
                <a:latin typeface="Carlito"/>
                <a:cs typeface="Carlito"/>
              </a:rPr>
              <a:t>record  </a:t>
            </a:r>
            <a:r>
              <a:rPr sz="2000" spc="-5" dirty="0">
                <a:latin typeface="Carlito"/>
                <a:cs typeface="Carlito"/>
              </a:rPr>
              <a:t>sequence or </a:t>
            </a:r>
            <a:r>
              <a:rPr sz="2000" spc="-10" dirty="0">
                <a:latin typeface="Carlito"/>
                <a:cs typeface="Carlito"/>
              </a:rPr>
              <a:t>tree </a:t>
            </a:r>
            <a:r>
              <a:rPr sz="2000" dirty="0">
                <a:latin typeface="Carlito"/>
                <a:cs typeface="Carlito"/>
              </a:rPr>
              <a:t>all </a:t>
            </a:r>
            <a:r>
              <a:rPr sz="2000" spc="-10" dirty="0">
                <a:latin typeface="Carlito"/>
                <a:cs typeface="Carlito"/>
              </a:rPr>
              <a:t>are </a:t>
            </a:r>
            <a:r>
              <a:rPr sz="2000" spc="-5" dirty="0">
                <a:latin typeface="Carlito"/>
                <a:cs typeface="Carlito"/>
              </a:rPr>
              <a:t>of regular file </a:t>
            </a:r>
            <a:r>
              <a:rPr sz="2000" dirty="0">
                <a:latin typeface="Carlito"/>
                <a:cs typeface="Carlito"/>
              </a:rPr>
              <a:t>type; </a:t>
            </a:r>
            <a:r>
              <a:rPr sz="2000" spc="-5" dirty="0">
                <a:latin typeface="Carlito"/>
                <a:cs typeface="Carlito"/>
              </a:rPr>
              <a:t>generally </a:t>
            </a:r>
            <a:r>
              <a:rPr sz="2000" dirty="0">
                <a:latin typeface="Carlito"/>
                <a:cs typeface="Carlito"/>
              </a:rPr>
              <a:t>either </a:t>
            </a:r>
            <a:r>
              <a:rPr sz="2000" b="1" spc="-5" dirty="0">
                <a:latin typeface="Carlito"/>
                <a:cs typeface="Carlito"/>
              </a:rPr>
              <a:t>ASCII file </a:t>
            </a:r>
            <a:r>
              <a:rPr sz="2000" b="1" dirty="0">
                <a:latin typeface="Carlito"/>
                <a:cs typeface="Carlito"/>
              </a:rPr>
              <a:t>or Binary</a:t>
            </a:r>
            <a:r>
              <a:rPr sz="2000" b="1" spc="70" dirty="0">
                <a:latin typeface="Carlito"/>
                <a:cs typeface="Carlito"/>
              </a:rPr>
              <a:t> </a:t>
            </a:r>
            <a:r>
              <a:rPr sz="2000" b="1" spc="-5" dirty="0">
                <a:latin typeface="Carlito"/>
                <a:cs typeface="Carlito"/>
              </a:rPr>
              <a:t>file</a:t>
            </a:r>
            <a:endParaRPr sz="2000">
              <a:latin typeface="Carlito"/>
              <a:cs typeface="Carlito"/>
            </a:endParaRPr>
          </a:p>
          <a:p>
            <a:pPr marL="241300" indent="-228600">
              <a:lnSpc>
                <a:spcPct val="100000"/>
              </a:lnSpc>
              <a:spcBef>
                <a:spcPts val="155"/>
              </a:spcBef>
              <a:buFont typeface="Arial"/>
              <a:buChar char="•"/>
              <a:tabLst>
                <a:tab pos="241300" algn="l"/>
              </a:tabLst>
            </a:pPr>
            <a:r>
              <a:rPr sz="2400" b="1" i="1" spc="-10" dirty="0">
                <a:latin typeface="Carlito"/>
                <a:cs typeface="Carlito"/>
              </a:rPr>
              <a:t>Directories</a:t>
            </a:r>
            <a:r>
              <a:rPr sz="2400" b="1" i="1" spc="25" dirty="0">
                <a:latin typeface="Carlito"/>
                <a:cs typeface="Carlito"/>
              </a:rPr>
              <a:t> </a:t>
            </a:r>
            <a:r>
              <a:rPr sz="2400" b="1" dirty="0">
                <a:latin typeface="Carlito"/>
                <a:cs typeface="Carlito"/>
              </a:rPr>
              <a:t>:</a:t>
            </a:r>
            <a:endParaRPr sz="2400">
              <a:latin typeface="Carlito"/>
              <a:cs typeface="Carlito"/>
            </a:endParaRPr>
          </a:p>
          <a:p>
            <a:pPr marL="698500" lvl="1" indent="-228600">
              <a:lnSpc>
                <a:spcPct val="100000"/>
              </a:lnSpc>
              <a:spcBef>
                <a:spcPts val="295"/>
              </a:spcBef>
              <a:buFont typeface="Arial"/>
              <a:buChar char="•"/>
              <a:tabLst>
                <a:tab pos="697865" algn="l"/>
                <a:tab pos="698500" algn="l"/>
              </a:tabLst>
            </a:pPr>
            <a:r>
              <a:rPr sz="2000" spc="-20" dirty="0">
                <a:latin typeface="Carlito"/>
                <a:cs typeface="Carlito"/>
              </a:rPr>
              <a:t>system </a:t>
            </a:r>
            <a:r>
              <a:rPr sz="2000" spc="-5" dirty="0">
                <a:latin typeface="Carlito"/>
                <a:cs typeface="Carlito"/>
              </a:rPr>
              <a:t>files </a:t>
            </a:r>
            <a:r>
              <a:rPr sz="2000" spc="-15" dirty="0">
                <a:latin typeface="Carlito"/>
                <a:cs typeface="Carlito"/>
              </a:rPr>
              <a:t>for </a:t>
            </a:r>
            <a:r>
              <a:rPr sz="2000" spc="-10" dirty="0">
                <a:latin typeface="Carlito"/>
                <a:cs typeface="Carlito"/>
              </a:rPr>
              <a:t>maintaining </a:t>
            </a:r>
            <a:r>
              <a:rPr sz="2000" dirty="0">
                <a:latin typeface="Carlito"/>
                <a:cs typeface="Carlito"/>
              </a:rPr>
              <a:t>the </a:t>
            </a:r>
            <a:r>
              <a:rPr sz="2000" spc="-5" dirty="0">
                <a:latin typeface="Carlito"/>
                <a:cs typeface="Carlito"/>
              </a:rPr>
              <a:t>structure </a:t>
            </a:r>
            <a:r>
              <a:rPr sz="2000" dirty="0">
                <a:latin typeface="Carlito"/>
                <a:cs typeface="Carlito"/>
              </a:rPr>
              <a:t>of the </a:t>
            </a:r>
            <a:r>
              <a:rPr sz="2000" spc="-5" dirty="0">
                <a:latin typeface="Carlito"/>
                <a:cs typeface="Carlito"/>
              </a:rPr>
              <a:t>file</a:t>
            </a:r>
            <a:r>
              <a:rPr sz="2000" spc="45" dirty="0">
                <a:latin typeface="Carlito"/>
                <a:cs typeface="Carlito"/>
              </a:rPr>
              <a:t> </a:t>
            </a:r>
            <a:r>
              <a:rPr sz="2000" spc="-20" dirty="0">
                <a:latin typeface="Carlito"/>
                <a:cs typeface="Carlito"/>
              </a:rPr>
              <a:t>system</a:t>
            </a:r>
            <a:endParaRPr sz="2000">
              <a:latin typeface="Carlito"/>
              <a:cs typeface="Carlito"/>
            </a:endParaRPr>
          </a:p>
          <a:p>
            <a:pPr marL="241300" indent="-228600">
              <a:lnSpc>
                <a:spcPct val="100000"/>
              </a:lnSpc>
              <a:spcBef>
                <a:spcPts val="190"/>
              </a:spcBef>
              <a:buFont typeface="Arial"/>
              <a:buChar char="•"/>
              <a:tabLst>
                <a:tab pos="241300" algn="l"/>
              </a:tabLst>
            </a:pPr>
            <a:r>
              <a:rPr sz="2400" b="1" i="1" spc="-5" dirty="0">
                <a:latin typeface="Carlito"/>
                <a:cs typeface="Carlito"/>
              </a:rPr>
              <a:t>Character special</a:t>
            </a:r>
            <a:r>
              <a:rPr sz="2400" b="1" i="1" spc="-20" dirty="0">
                <a:latin typeface="Carlito"/>
                <a:cs typeface="Carlito"/>
              </a:rPr>
              <a:t> </a:t>
            </a:r>
            <a:r>
              <a:rPr sz="2400" b="1" i="1" spc="-5" dirty="0">
                <a:latin typeface="Carlito"/>
                <a:cs typeface="Carlito"/>
              </a:rPr>
              <a:t>files</a:t>
            </a:r>
            <a:r>
              <a:rPr sz="2400" b="1" spc="-5" dirty="0">
                <a:latin typeface="Carlito"/>
                <a:cs typeface="Carlito"/>
              </a:rPr>
              <a:t>:</a:t>
            </a:r>
            <a:endParaRPr sz="2400">
              <a:latin typeface="Carlito"/>
              <a:cs typeface="Carlito"/>
            </a:endParaRPr>
          </a:p>
          <a:p>
            <a:pPr marL="698500" marR="5080" lvl="1" indent="-228600">
              <a:lnSpc>
                <a:spcPts val="2160"/>
              </a:lnSpc>
              <a:spcBef>
                <a:spcPts val="550"/>
              </a:spcBef>
              <a:buFont typeface="Arial"/>
              <a:buChar char="•"/>
              <a:tabLst>
                <a:tab pos="697865" algn="l"/>
                <a:tab pos="698500" algn="l"/>
              </a:tabLst>
            </a:pPr>
            <a:r>
              <a:rPr sz="2000" spc="-15" dirty="0">
                <a:latin typeface="Carlito"/>
                <a:cs typeface="Carlito"/>
              </a:rPr>
              <a:t>related to </a:t>
            </a:r>
            <a:r>
              <a:rPr sz="2000" dirty="0">
                <a:latin typeface="Carlito"/>
                <a:cs typeface="Carlito"/>
              </a:rPr>
              <a:t>input </a:t>
            </a:r>
            <a:r>
              <a:rPr sz="2000" spc="-5" dirty="0">
                <a:latin typeface="Carlito"/>
                <a:cs typeface="Carlito"/>
              </a:rPr>
              <a:t>output </a:t>
            </a:r>
            <a:r>
              <a:rPr sz="2000" dirty="0">
                <a:latin typeface="Carlito"/>
                <a:cs typeface="Carlito"/>
              </a:rPr>
              <a:t>and </a:t>
            </a:r>
            <a:r>
              <a:rPr sz="2000" spc="-5" dirty="0">
                <a:latin typeface="Carlito"/>
                <a:cs typeface="Carlito"/>
              </a:rPr>
              <a:t>used </a:t>
            </a:r>
            <a:r>
              <a:rPr sz="2000" spc="-15" dirty="0">
                <a:latin typeface="Carlito"/>
                <a:cs typeface="Carlito"/>
              </a:rPr>
              <a:t>to </a:t>
            </a:r>
            <a:r>
              <a:rPr sz="2000" dirty="0">
                <a:latin typeface="Carlito"/>
                <a:cs typeface="Carlito"/>
              </a:rPr>
              <a:t>model </a:t>
            </a:r>
            <a:r>
              <a:rPr sz="2000" spc="-5" dirty="0">
                <a:latin typeface="Carlito"/>
                <a:cs typeface="Carlito"/>
              </a:rPr>
              <a:t>serial </a:t>
            </a:r>
            <a:r>
              <a:rPr sz="2000" dirty="0">
                <a:latin typeface="Carlito"/>
                <a:cs typeface="Carlito"/>
              </a:rPr>
              <a:t>I/O </a:t>
            </a:r>
            <a:r>
              <a:rPr sz="2000" spc="-5" dirty="0">
                <a:latin typeface="Carlito"/>
                <a:cs typeface="Carlito"/>
              </a:rPr>
              <a:t>devices such </a:t>
            </a:r>
            <a:r>
              <a:rPr sz="2000" dirty="0">
                <a:latin typeface="Carlito"/>
                <a:cs typeface="Carlito"/>
              </a:rPr>
              <a:t>as </a:t>
            </a:r>
            <a:r>
              <a:rPr sz="2000" spc="-5" dirty="0">
                <a:latin typeface="Carlito"/>
                <a:cs typeface="Carlito"/>
              </a:rPr>
              <a:t>terminals, </a:t>
            </a:r>
            <a:r>
              <a:rPr sz="2000" spc="-15" dirty="0">
                <a:latin typeface="Carlito"/>
                <a:cs typeface="Carlito"/>
              </a:rPr>
              <a:t>printers,  </a:t>
            </a:r>
            <a:r>
              <a:rPr sz="2000" spc="-10" dirty="0">
                <a:latin typeface="Carlito"/>
                <a:cs typeface="Carlito"/>
              </a:rPr>
              <a:t>networks,</a:t>
            </a:r>
            <a:r>
              <a:rPr sz="2000" spc="5" dirty="0">
                <a:latin typeface="Carlito"/>
                <a:cs typeface="Carlito"/>
              </a:rPr>
              <a:t> </a:t>
            </a:r>
            <a:r>
              <a:rPr sz="2000" spc="-10" dirty="0">
                <a:latin typeface="Carlito"/>
                <a:cs typeface="Carlito"/>
              </a:rPr>
              <a:t>etc.</a:t>
            </a:r>
            <a:endParaRPr sz="2000">
              <a:latin typeface="Carlito"/>
              <a:cs typeface="Carlito"/>
            </a:endParaRPr>
          </a:p>
          <a:p>
            <a:pPr marL="241300" indent="-228600">
              <a:lnSpc>
                <a:spcPct val="100000"/>
              </a:lnSpc>
              <a:spcBef>
                <a:spcPts val="155"/>
              </a:spcBef>
              <a:buFont typeface="Arial"/>
              <a:buChar char="•"/>
              <a:tabLst>
                <a:tab pos="241300" algn="l"/>
              </a:tabLst>
            </a:pPr>
            <a:r>
              <a:rPr sz="2400" b="1" i="1" spc="-5" dirty="0">
                <a:latin typeface="Carlito"/>
                <a:cs typeface="Carlito"/>
              </a:rPr>
              <a:t>Block </a:t>
            </a:r>
            <a:r>
              <a:rPr sz="2400" b="1" i="1" dirty="0">
                <a:latin typeface="Carlito"/>
                <a:cs typeface="Carlito"/>
              </a:rPr>
              <a:t>special</a:t>
            </a:r>
            <a:r>
              <a:rPr sz="2400" b="1" i="1" spc="-30" dirty="0">
                <a:latin typeface="Carlito"/>
                <a:cs typeface="Carlito"/>
              </a:rPr>
              <a:t> </a:t>
            </a:r>
            <a:r>
              <a:rPr sz="2400" b="1" i="1" spc="-5" dirty="0">
                <a:latin typeface="Carlito"/>
                <a:cs typeface="Carlito"/>
              </a:rPr>
              <a:t>files</a:t>
            </a:r>
            <a:r>
              <a:rPr sz="2400" b="1" spc="-5" dirty="0">
                <a:latin typeface="Carlito"/>
                <a:cs typeface="Carlito"/>
              </a:rPr>
              <a:t>:</a:t>
            </a:r>
            <a:endParaRPr sz="2400">
              <a:latin typeface="Carlito"/>
              <a:cs typeface="Carlito"/>
            </a:endParaRPr>
          </a:p>
          <a:p>
            <a:pPr marL="698500" lvl="1" indent="-228600">
              <a:lnSpc>
                <a:spcPct val="100000"/>
              </a:lnSpc>
              <a:spcBef>
                <a:spcPts val="284"/>
              </a:spcBef>
              <a:buFont typeface="Arial"/>
              <a:buChar char="•"/>
              <a:tabLst>
                <a:tab pos="697865" algn="l"/>
                <a:tab pos="698500" algn="l"/>
              </a:tabLst>
            </a:pPr>
            <a:r>
              <a:rPr sz="2000" spc="-5" dirty="0">
                <a:latin typeface="Carlito"/>
                <a:cs typeface="Carlito"/>
              </a:rPr>
              <a:t>used </a:t>
            </a:r>
            <a:r>
              <a:rPr sz="2000" spc="-15" dirty="0">
                <a:latin typeface="Carlito"/>
                <a:cs typeface="Carlito"/>
              </a:rPr>
              <a:t>to </a:t>
            </a:r>
            <a:r>
              <a:rPr sz="2000" dirty="0">
                <a:latin typeface="Carlito"/>
                <a:cs typeface="Carlito"/>
              </a:rPr>
              <a:t>model </a:t>
            </a:r>
            <a:r>
              <a:rPr sz="2000" spc="-10" dirty="0">
                <a:latin typeface="Carlito"/>
                <a:cs typeface="Carlito"/>
              </a:rPr>
              <a:t>disks </a:t>
            </a:r>
            <a:r>
              <a:rPr sz="2000" dirty="0">
                <a:latin typeface="Carlito"/>
                <a:cs typeface="Carlito"/>
              </a:rPr>
              <a:t>and </a:t>
            </a:r>
            <a:r>
              <a:rPr sz="2000" spc="-10" dirty="0">
                <a:latin typeface="Carlito"/>
                <a:cs typeface="Carlito"/>
              </a:rPr>
              <a:t>communicate </a:t>
            </a:r>
            <a:r>
              <a:rPr sz="2000" dirty="0">
                <a:latin typeface="Carlito"/>
                <a:cs typeface="Carlito"/>
              </a:rPr>
              <a:t>in </a:t>
            </a:r>
            <a:r>
              <a:rPr sz="2000" spc="-10" dirty="0">
                <a:latin typeface="Carlito"/>
                <a:cs typeface="Carlito"/>
              </a:rPr>
              <a:t>parallel</a:t>
            </a:r>
            <a:r>
              <a:rPr sz="2000" spc="40" dirty="0">
                <a:latin typeface="Carlito"/>
                <a:cs typeface="Carlito"/>
              </a:rPr>
              <a:t> </a:t>
            </a:r>
            <a:r>
              <a:rPr sz="2000" spc="-5" dirty="0">
                <a:latin typeface="Carlito"/>
                <a:cs typeface="Carlito"/>
              </a:rPr>
              <a:t>communication.</a:t>
            </a:r>
            <a:endParaRPr sz="2000">
              <a:latin typeface="Carlito"/>
              <a:cs typeface="Carl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380C3-0A36-4FD7-B4BF-6D877B4DE2A4}"/>
              </a:ext>
            </a:extLst>
          </p:cNvPr>
          <p:cNvSpPr>
            <a:spLocks noGrp="1"/>
          </p:cNvSpPr>
          <p:nvPr>
            <p:ph idx="1"/>
          </p:nvPr>
        </p:nvSpPr>
        <p:spPr>
          <a:xfrm>
            <a:off x="838200" y="228600"/>
            <a:ext cx="10515600" cy="5948363"/>
          </a:xfrm>
        </p:spPr>
        <p:txBody>
          <a:bodyPr/>
          <a:lstStyle/>
          <a:p>
            <a:pPr marL="0" indent="0">
              <a:buNone/>
            </a:pPr>
            <a:r>
              <a:rPr lang="en-US" b="1" dirty="0"/>
              <a:t>Advantages of Time sharing OS</a:t>
            </a:r>
          </a:p>
          <a:p>
            <a:r>
              <a:rPr lang="en-US" dirty="0"/>
              <a:t>Each task gets an equal opportunity</a:t>
            </a:r>
          </a:p>
          <a:p>
            <a:r>
              <a:rPr lang="en-US" dirty="0"/>
              <a:t>Less chances of duplication of software.</a:t>
            </a:r>
          </a:p>
          <a:p>
            <a:r>
              <a:rPr lang="en-US" dirty="0"/>
              <a:t>CPU idle time can be reduced.</a:t>
            </a:r>
          </a:p>
          <a:p>
            <a:pPr marL="0" indent="0">
              <a:buNone/>
            </a:pPr>
            <a:r>
              <a:rPr lang="en-US" b="1" dirty="0"/>
              <a:t>Disadvantages of Time Sharing OS</a:t>
            </a:r>
          </a:p>
          <a:p>
            <a:r>
              <a:rPr lang="en-US" dirty="0"/>
              <a:t>Reliability problem</a:t>
            </a:r>
          </a:p>
          <a:p>
            <a:r>
              <a:rPr lang="en-US" dirty="0"/>
              <a:t>One must have to take care of security and integrity of user programs and data</a:t>
            </a:r>
          </a:p>
          <a:p>
            <a:r>
              <a:rPr lang="en-US" dirty="0"/>
              <a:t>Data communication problem</a:t>
            </a:r>
          </a:p>
          <a:p>
            <a:endParaRPr lang="en-US" dirty="0"/>
          </a:p>
        </p:txBody>
      </p:sp>
    </p:spTree>
    <p:extLst>
      <p:ext uri="{BB962C8B-B14F-4D97-AF65-F5344CB8AC3E}">
        <p14:creationId xmlns:p14="http://schemas.microsoft.com/office/powerpoint/2010/main" val="20067429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1737106"/>
            <a:ext cx="1758950" cy="422275"/>
          </a:xfrm>
          <a:prstGeom prst="rect">
            <a:avLst/>
          </a:prstGeom>
        </p:spPr>
        <p:txBody>
          <a:bodyPr vert="horz" wrap="square" lIns="0" tIns="13335" rIns="0" bIns="0" rtlCol="0">
            <a:spAutoFit/>
          </a:bodyPr>
          <a:lstStyle/>
          <a:p>
            <a:pPr marL="12700">
              <a:lnSpc>
                <a:spcPct val="100000"/>
              </a:lnSpc>
              <a:spcBef>
                <a:spcPts val="105"/>
              </a:spcBef>
            </a:pPr>
            <a:r>
              <a:rPr sz="2600" b="1" dirty="0">
                <a:latin typeface="Carlito"/>
                <a:cs typeface="Carlito"/>
              </a:rPr>
              <a:t>4. File</a:t>
            </a:r>
            <a:r>
              <a:rPr sz="2600" b="1" spc="-65" dirty="0">
                <a:latin typeface="Carlito"/>
                <a:cs typeface="Carlito"/>
              </a:rPr>
              <a:t> </a:t>
            </a:r>
            <a:r>
              <a:rPr sz="2600" b="1" dirty="0">
                <a:latin typeface="Carlito"/>
                <a:cs typeface="Carlito"/>
              </a:rPr>
              <a:t>access</a:t>
            </a:r>
          </a:p>
        </p:txBody>
      </p:sp>
      <p:sp>
        <p:nvSpPr>
          <p:cNvPr id="3" name="object 3"/>
          <p:cNvSpPr txBox="1"/>
          <p:nvPr/>
        </p:nvSpPr>
        <p:spPr>
          <a:xfrm>
            <a:off x="916939" y="2096769"/>
            <a:ext cx="9935210" cy="3891065"/>
          </a:xfrm>
          <a:prstGeom prst="rect">
            <a:avLst/>
          </a:prstGeom>
        </p:spPr>
        <p:txBody>
          <a:bodyPr vert="horz" wrap="square" lIns="0" tIns="12065" rIns="0" bIns="0" rtlCol="0">
            <a:spAutoFit/>
          </a:bodyPr>
          <a:lstStyle/>
          <a:p>
            <a:pPr marL="698500" indent="-229235">
              <a:lnSpc>
                <a:spcPts val="2495"/>
              </a:lnSpc>
              <a:spcBef>
                <a:spcPts val="95"/>
              </a:spcBef>
              <a:buFont typeface="Arial"/>
              <a:buChar char="•"/>
              <a:tabLst>
                <a:tab pos="698500" algn="l"/>
                <a:tab pos="699135" algn="l"/>
              </a:tabLst>
            </a:pPr>
            <a:r>
              <a:rPr sz="2200" spc="-10" dirty="0">
                <a:latin typeface="Carlito"/>
                <a:cs typeface="Carlito"/>
              </a:rPr>
              <a:t>Sequential </a:t>
            </a:r>
            <a:r>
              <a:rPr sz="2200" spc="-5" dirty="0">
                <a:latin typeface="Carlito"/>
                <a:cs typeface="Carlito"/>
              </a:rPr>
              <a:t>access</a:t>
            </a:r>
            <a:endParaRPr sz="2200" dirty="0">
              <a:latin typeface="Carlito"/>
              <a:cs typeface="Carlito"/>
            </a:endParaRPr>
          </a:p>
          <a:p>
            <a:pPr marL="698500" indent="-229235">
              <a:lnSpc>
                <a:spcPts val="2495"/>
              </a:lnSpc>
              <a:buFont typeface="Arial"/>
              <a:buChar char="•"/>
              <a:tabLst>
                <a:tab pos="698500" algn="l"/>
                <a:tab pos="699135" algn="l"/>
              </a:tabLst>
            </a:pPr>
            <a:r>
              <a:rPr sz="2200" spc="-5" dirty="0">
                <a:latin typeface="Carlito"/>
                <a:cs typeface="Carlito"/>
              </a:rPr>
              <a:t>Random</a:t>
            </a:r>
            <a:r>
              <a:rPr sz="2200" spc="10" dirty="0">
                <a:latin typeface="Carlito"/>
                <a:cs typeface="Carlito"/>
              </a:rPr>
              <a:t> </a:t>
            </a:r>
            <a:r>
              <a:rPr sz="2200" spc="-5" dirty="0">
                <a:latin typeface="Carlito"/>
                <a:cs typeface="Carlito"/>
              </a:rPr>
              <a:t>access</a:t>
            </a:r>
            <a:endParaRPr sz="2200" dirty="0">
              <a:latin typeface="Carlito"/>
              <a:cs typeface="Carlito"/>
            </a:endParaRPr>
          </a:p>
          <a:p>
            <a:pPr marL="339090" indent="-327025">
              <a:lnSpc>
                <a:spcPts val="2980"/>
              </a:lnSpc>
              <a:spcBef>
                <a:spcPts val="60"/>
              </a:spcBef>
              <a:buAutoNum type="arabicPeriod" startAt="5"/>
              <a:tabLst>
                <a:tab pos="339725" algn="l"/>
              </a:tabLst>
            </a:pPr>
            <a:r>
              <a:rPr sz="2600" b="1" dirty="0">
                <a:latin typeface="Carlito"/>
                <a:cs typeface="Carlito"/>
              </a:rPr>
              <a:t>File</a:t>
            </a:r>
            <a:r>
              <a:rPr sz="2600" b="1" spc="-10" dirty="0">
                <a:latin typeface="Carlito"/>
                <a:cs typeface="Carlito"/>
              </a:rPr>
              <a:t> attribute</a:t>
            </a:r>
            <a:endParaRPr sz="2600" b="1" dirty="0">
              <a:latin typeface="Carlito"/>
              <a:cs typeface="Carlito"/>
            </a:endParaRPr>
          </a:p>
          <a:p>
            <a:pPr marL="698500" marR="5080" lvl="1" indent="-228600">
              <a:lnSpc>
                <a:spcPct val="70000"/>
              </a:lnSpc>
              <a:spcBef>
                <a:spcPts val="650"/>
              </a:spcBef>
              <a:buFont typeface="Arial"/>
              <a:buChar char="•"/>
              <a:tabLst>
                <a:tab pos="698500" algn="l"/>
                <a:tab pos="699135" algn="l"/>
              </a:tabLst>
            </a:pPr>
            <a:r>
              <a:rPr sz="2200" spc="-10" dirty="0">
                <a:latin typeface="Carlito"/>
                <a:cs typeface="Carlito"/>
              </a:rPr>
              <a:t>Consists </a:t>
            </a:r>
            <a:r>
              <a:rPr sz="2200" spc="-5" dirty="0">
                <a:latin typeface="Carlito"/>
                <a:cs typeface="Carlito"/>
              </a:rPr>
              <a:t>of </a:t>
            </a:r>
            <a:r>
              <a:rPr sz="2200" spc="-20" dirty="0">
                <a:latin typeface="Carlito"/>
                <a:cs typeface="Carlito"/>
              </a:rPr>
              <a:t>different </a:t>
            </a:r>
            <a:r>
              <a:rPr sz="2200" spc="-5" dirty="0">
                <a:latin typeface="Carlito"/>
                <a:cs typeface="Carlito"/>
              </a:rPr>
              <a:t>file </a:t>
            </a:r>
            <a:r>
              <a:rPr sz="2200" spc="-15" dirty="0">
                <a:latin typeface="Carlito"/>
                <a:cs typeface="Carlito"/>
              </a:rPr>
              <a:t>attribute </a:t>
            </a:r>
            <a:r>
              <a:rPr sz="2200" spc="-10" dirty="0">
                <a:latin typeface="Carlito"/>
                <a:cs typeface="Carlito"/>
              </a:rPr>
              <a:t>such </a:t>
            </a:r>
            <a:r>
              <a:rPr sz="2200" spc="-5" dirty="0">
                <a:latin typeface="Carlito"/>
                <a:cs typeface="Carlito"/>
              </a:rPr>
              <a:t>as </a:t>
            </a:r>
            <a:r>
              <a:rPr sz="2200" spc="-10" dirty="0">
                <a:latin typeface="Carlito"/>
                <a:cs typeface="Carlito"/>
              </a:rPr>
              <a:t>password, </a:t>
            </a:r>
            <a:r>
              <a:rPr sz="2200" spc="-20" dirty="0">
                <a:latin typeface="Carlito"/>
                <a:cs typeface="Carlito"/>
              </a:rPr>
              <a:t>create </a:t>
            </a:r>
            <a:r>
              <a:rPr sz="2200" spc="-15" dirty="0">
                <a:latin typeface="Carlito"/>
                <a:cs typeface="Carlito"/>
              </a:rPr>
              <a:t>date, </a:t>
            </a:r>
            <a:r>
              <a:rPr sz="2200" spc="-40" dirty="0">
                <a:latin typeface="Carlito"/>
                <a:cs typeface="Carlito"/>
              </a:rPr>
              <a:t>owner, </a:t>
            </a:r>
            <a:r>
              <a:rPr sz="2200" spc="-10" dirty="0">
                <a:latin typeface="Carlito"/>
                <a:cs typeface="Carlito"/>
              </a:rPr>
              <a:t>read </a:t>
            </a:r>
            <a:r>
              <a:rPr sz="2200" spc="-5" dirty="0">
                <a:latin typeface="Carlito"/>
                <a:cs typeface="Carlito"/>
              </a:rPr>
              <a:t>flag,  </a:t>
            </a:r>
            <a:r>
              <a:rPr sz="2200" spc="-10" dirty="0">
                <a:latin typeface="Carlito"/>
                <a:cs typeface="Carlito"/>
              </a:rPr>
              <a:t>hidden </a:t>
            </a:r>
            <a:r>
              <a:rPr sz="2200" spc="-5" dirty="0">
                <a:latin typeface="Carlito"/>
                <a:cs typeface="Carlito"/>
              </a:rPr>
              <a:t>flag, file </a:t>
            </a:r>
            <a:r>
              <a:rPr sz="2200" spc="-15" dirty="0">
                <a:latin typeface="Carlito"/>
                <a:cs typeface="Carlito"/>
              </a:rPr>
              <a:t>size, </a:t>
            </a:r>
            <a:r>
              <a:rPr sz="2200" spc="-5" dirty="0">
                <a:latin typeface="Carlito"/>
                <a:cs typeface="Carlito"/>
              </a:rPr>
              <a:t>file </a:t>
            </a:r>
            <a:r>
              <a:rPr sz="2200" spc="-10" dirty="0">
                <a:latin typeface="Carlito"/>
                <a:cs typeface="Carlito"/>
              </a:rPr>
              <a:t>length</a:t>
            </a:r>
            <a:r>
              <a:rPr sz="2200" spc="30" dirty="0">
                <a:latin typeface="Carlito"/>
                <a:cs typeface="Carlito"/>
              </a:rPr>
              <a:t> </a:t>
            </a:r>
            <a:r>
              <a:rPr sz="2200" spc="-15" dirty="0">
                <a:latin typeface="Carlito"/>
                <a:cs typeface="Carlito"/>
              </a:rPr>
              <a:t>etc.</a:t>
            </a:r>
            <a:endParaRPr sz="2200" dirty="0">
              <a:latin typeface="Carlito"/>
              <a:cs typeface="Carlito"/>
            </a:endParaRPr>
          </a:p>
          <a:p>
            <a:pPr marL="339725" indent="-327025">
              <a:lnSpc>
                <a:spcPct val="100000"/>
              </a:lnSpc>
              <a:spcBef>
                <a:spcPts val="55"/>
              </a:spcBef>
              <a:buAutoNum type="arabicPeriod" startAt="5"/>
              <a:tabLst>
                <a:tab pos="339725" algn="l"/>
              </a:tabLst>
            </a:pPr>
            <a:r>
              <a:rPr sz="2600" b="1" dirty="0">
                <a:latin typeface="Carlito"/>
                <a:cs typeface="Carlito"/>
              </a:rPr>
              <a:t>File</a:t>
            </a:r>
            <a:r>
              <a:rPr sz="2600" b="1" spc="-5" dirty="0">
                <a:latin typeface="Carlito"/>
                <a:cs typeface="Carlito"/>
              </a:rPr>
              <a:t> </a:t>
            </a:r>
            <a:r>
              <a:rPr sz="2600" b="1" spc="-10" dirty="0">
                <a:latin typeface="Carlito"/>
                <a:cs typeface="Carlito"/>
              </a:rPr>
              <a:t>operation</a:t>
            </a:r>
            <a:endParaRPr sz="2600" b="1" dirty="0">
              <a:latin typeface="Carlito"/>
              <a:cs typeface="Carlito"/>
            </a:endParaRPr>
          </a:p>
          <a:p>
            <a:pPr marL="241300" indent="-229235">
              <a:lnSpc>
                <a:spcPts val="2970"/>
              </a:lnSpc>
              <a:spcBef>
                <a:spcPts val="75"/>
              </a:spcBef>
              <a:buFont typeface="Arial"/>
              <a:buChar char="•"/>
              <a:tabLst>
                <a:tab pos="241935" algn="l"/>
              </a:tabLst>
            </a:pPr>
            <a:r>
              <a:rPr sz="2600" spc="-5" dirty="0">
                <a:latin typeface="Carlito"/>
                <a:cs typeface="Carlito"/>
              </a:rPr>
              <a:t>Some </a:t>
            </a:r>
            <a:r>
              <a:rPr sz="2600" spc="-10" dirty="0">
                <a:latin typeface="Carlito"/>
                <a:cs typeface="Carlito"/>
              </a:rPr>
              <a:t>of </a:t>
            </a:r>
            <a:r>
              <a:rPr sz="2600" dirty="0">
                <a:latin typeface="Carlito"/>
                <a:cs typeface="Carlito"/>
              </a:rPr>
              <a:t>the </a:t>
            </a:r>
            <a:r>
              <a:rPr sz="2600" spc="-10" dirty="0">
                <a:latin typeface="Carlito"/>
                <a:cs typeface="Carlito"/>
              </a:rPr>
              <a:t>most common </a:t>
            </a:r>
            <a:r>
              <a:rPr sz="2600" spc="-20" dirty="0">
                <a:latin typeface="Carlito"/>
                <a:cs typeface="Carlito"/>
              </a:rPr>
              <a:t>system </a:t>
            </a:r>
            <a:r>
              <a:rPr sz="2600" spc="-5" dirty="0">
                <a:latin typeface="Carlito"/>
                <a:cs typeface="Carlito"/>
              </a:rPr>
              <a:t>calls </a:t>
            </a:r>
            <a:r>
              <a:rPr sz="2600" spc="-10" dirty="0">
                <a:latin typeface="Carlito"/>
                <a:cs typeface="Carlito"/>
              </a:rPr>
              <a:t>are</a:t>
            </a:r>
            <a:r>
              <a:rPr sz="2600" spc="-30" dirty="0">
                <a:latin typeface="Carlito"/>
                <a:cs typeface="Carlito"/>
              </a:rPr>
              <a:t> </a:t>
            </a:r>
            <a:r>
              <a:rPr sz="2600" dirty="0">
                <a:latin typeface="Carlito"/>
                <a:cs typeface="Carlito"/>
              </a:rPr>
              <a:t>:</a:t>
            </a:r>
          </a:p>
          <a:p>
            <a:pPr marL="698500" lvl="1" indent="-229235">
              <a:lnSpc>
                <a:spcPts val="2350"/>
              </a:lnSpc>
              <a:buFont typeface="Arial"/>
              <a:buChar char="•"/>
              <a:tabLst>
                <a:tab pos="698500" algn="l"/>
                <a:tab pos="699135" algn="l"/>
              </a:tabLst>
            </a:pPr>
            <a:r>
              <a:rPr sz="2200" b="1" i="1" spc="-10" dirty="0">
                <a:latin typeface="Carlito"/>
                <a:cs typeface="Carlito"/>
              </a:rPr>
              <a:t>Create </a:t>
            </a:r>
            <a:r>
              <a:rPr sz="2200" spc="-5" dirty="0">
                <a:latin typeface="Carlito"/>
                <a:cs typeface="Carlito"/>
              </a:rPr>
              <a:t>: file </a:t>
            </a:r>
            <a:r>
              <a:rPr sz="2200" spc="-20" dirty="0">
                <a:latin typeface="Carlito"/>
                <a:cs typeface="Carlito"/>
              </a:rPr>
              <a:t>create </a:t>
            </a:r>
            <a:r>
              <a:rPr sz="2200" spc="-5" dirty="0">
                <a:latin typeface="Carlito"/>
                <a:cs typeface="Carlito"/>
              </a:rPr>
              <a:t>with no</a:t>
            </a:r>
            <a:r>
              <a:rPr sz="2200" spc="40" dirty="0">
                <a:latin typeface="Carlito"/>
                <a:cs typeface="Carlito"/>
              </a:rPr>
              <a:t> </a:t>
            </a:r>
            <a:r>
              <a:rPr sz="2200" spc="-20" dirty="0">
                <a:latin typeface="Carlito"/>
                <a:cs typeface="Carlito"/>
              </a:rPr>
              <a:t>data</a:t>
            </a:r>
            <a:endParaRPr sz="2200" dirty="0">
              <a:latin typeface="Carlito"/>
              <a:cs typeface="Carlito"/>
            </a:endParaRPr>
          </a:p>
          <a:p>
            <a:pPr marL="698500" lvl="1" indent="-229235">
              <a:lnSpc>
                <a:spcPts val="2350"/>
              </a:lnSpc>
              <a:buFont typeface="Arial"/>
              <a:buChar char="•"/>
              <a:tabLst>
                <a:tab pos="698500" algn="l"/>
                <a:tab pos="699135" algn="l"/>
              </a:tabLst>
            </a:pPr>
            <a:r>
              <a:rPr sz="2200" b="1" i="1" spc="-15" dirty="0">
                <a:latin typeface="Carlito"/>
                <a:cs typeface="Carlito"/>
              </a:rPr>
              <a:t>Delete </a:t>
            </a:r>
            <a:r>
              <a:rPr sz="2200" spc="-5" dirty="0">
                <a:latin typeface="Carlito"/>
                <a:cs typeface="Carlito"/>
              </a:rPr>
              <a:t>: </a:t>
            </a:r>
            <a:r>
              <a:rPr sz="2200" spc="-10" dirty="0">
                <a:latin typeface="Carlito"/>
                <a:cs typeface="Carlito"/>
              </a:rPr>
              <a:t>deletion </a:t>
            </a:r>
            <a:r>
              <a:rPr sz="2200" spc="-5" dirty="0">
                <a:latin typeface="Carlito"/>
                <a:cs typeface="Carlito"/>
              </a:rPr>
              <a:t>of file </a:t>
            </a:r>
            <a:r>
              <a:rPr sz="2200" spc="-15" dirty="0">
                <a:latin typeface="Carlito"/>
                <a:cs typeface="Carlito"/>
              </a:rPr>
              <a:t>to </a:t>
            </a:r>
            <a:r>
              <a:rPr sz="2200" spc="-10" dirty="0">
                <a:latin typeface="Carlito"/>
                <a:cs typeface="Carlito"/>
              </a:rPr>
              <a:t>free </a:t>
            </a:r>
            <a:r>
              <a:rPr sz="2200" spc="-5" dirty="0">
                <a:latin typeface="Carlito"/>
                <a:cs typeface="Carlito"/>
              </a:rPr>
              <a:t>up </a:t>
            </a:r>
            <a:r>
              <a:rPr sz="2200" spc="-10" dirty="0">
                <a:latin typeface="Carlito"/>
                <a:cs typeface="Carlito"/>
              </a:rPr>
              <a:t>the</a:t>
            </a:r>
            <a:r>
              <a:rPr sz="2200" spc="100" dirty="0">
                <a:latin typeface="Carlito"/>
                <a:cs typeface="Carlito"/>
              </a:rPr>
              <a:t> </a:t>
            </a:r>
            <a:r>
              <a:rPr sz="2200" spc="-5" dirty="0">
                <a:latin typeface="Carlito"/>
                <a:cs typeface="Carlito"/>
              </a:rPr>
              <a:t>space</a:t>
            </a:r>
            <a:endParaRPr sz="2200" dirty="0">
              <a:latin typeface="Carlito"/>
              <a:cs typeface="Carlito"/>
            </a:endParaRPr>
          </a:p>
          <a:p>
            <a:pPr marL="698500" lvl="1" indent="-229235">
              <a:lnSpc>
                <a:spcPts val="2345"/>
              </a:lnSpc>
              <a:buFont typeface="Arial"/>
              <a:buChar char="•"/>
              <a:tabLst>
                <a:tab pos="698500" algn="l"/>
                <a:tab pos="699135" algn="l"/>
              </a:tabLst>
            </a:pPr>
            <a:r>
              <a:rPr sz="2200" b="1" i="1" spc="-10" dirty="0">
                <a:latin typeface="Carlito"/>
                <a:cs typeface="Carlito"/>
              </a:rPr>
              <a:t>Open </a:t>
            </a:r>
            <a:r>
              <a:rPr sz="2200" spc="-5" dirty="0">
                <a:latin typeface="Carlito"/>
                <a:cs typeface="Carlito"/>
              </a:rPr>
              <a:t>: </a:t>
            </a:r>
            <a:r>
              <a:rPr sz="2200" spc="-25" dirty="0">
                <a:latin typeface="Carlito"/>
                <a:cs typeface="Carlito"/>
              </a:rPr>
              <a:t>before </a:t>
            </a:r>
            <a:r>
              <a:rPr sz="2200" spc="-5" dirty="0">
                <a:latin typeface="Carlito"/>
                <a:cs typeface="Carlito"/>
              </a:rPr>
              <a:t>using the file, the </a:t>
            </a:r>
            <a:r>
              <a:rPr sz="2200" spc="-10" dirty="0">
                <a:latin typeface="Carlito"/>
                <a:cs typeface="Carlito"/>
              </a:rPr>
              <a:t>process need </a:t>
            </a:r>
            <a:r>
              <a:rPr sz="2200" spc="-20" dirty="0">
                <a:latin typeface="Carlito"/>
                <a:cs typeface="Carlito"/>
              </a:rPr>
              <a:t>to </a:t>
            </a:r>
            <a:r>
              <a:rPr sz="2200" spc="-5" dirty="0">
                <a:latin typeface="Carlito"/>
                <a:cs typeface="Carlito"/>
              </a:rPr>
              <a:t>open a file </a:t>
            </a:r>
            <a:r>
              <a:rPr sz="2200" spc="-20" dirty="0">
                <a:latin typeface="Carlito"/>
                <a:cs typeface="Carlito"/>
              </a:rPr>
              <a:t>for</a:t>
            </a:r>
            <a:r>
              <a:rPr sz="2200" spc="195" dirty="0">
                <a:latin typeface="Carlito"/>
                <a:cs typeface="Carlito"/>
              </a:rPr>
              <a:t> </a:t>
            </a:r>
            <a:r>
              <a:rPr sz="2200" spc="-10" dirty="0">
                <a:latin typeface="Carlito"/>
                <a:cs typeface="Carlito"/>
              </a:rPr>
              <a:t>processing</a:t>
            </a:r>
            <a:endParaRPr sz="2200" dirty="0">
              <a:latin typeface="Carlito"/>
              <a:cs typeface="Carlito"/>
            </a:endParaRPr>
          </a:p>
          <a:p>
            <a:pPr marL="698500" lvl="1" indent="-229235">
              <a:lnSpc>
                <a:spcPts val="2095"/>
              </a:lnSpc>
              <a:buFont typeface="Arial"/>
              <a:buChar char="•"/>
              <a:tabLst>
                <a:tab pos="698500" algn="l"/>
                <a:tab pos="699135" algn="l"/>
              </a:tabLst>
            </a:pPr>
            <a:r>
              <a:rPr sz="2200" b="1" i="1" spc="-5" dirty="0">
                <a:latin typeface="Carlito"/>
                <a:cs typeface="Carlito"/>
              </a:rPr>
              <a:t>Close </a:t>
            </a:r>
            <a:r>
              <a:rPr sz="2200" spc="-5" dirty="0">
                <a:latin typeface="Carlito"/>
                <a:cs typeface="Carlito"/>
              </a:rPr>
              <a:t>: when no </a:t>
            </a:r>
            <a:r>
              <a:rPr sz="2200" spc="-10" dirty="0">
                <a:latin typeface="Carlito"/>
                <a:cs typeface="Carlito"/>
              </a:rPr>
              <a:t>more </a:t>
            </a:r>
            <a:r>
              <a:rPr sz="2200" spc="-5" dirty="0">
                <a:latin typeface="Carlito"/>
                <a:cs typeface="Carlito"/>
              </a:rPr>
              <a:t>access of a file is </a:t>
            </a:r>
            <a:r>
              <a:rPr sz="2200" spc="-10" dirty="0">
                <a:latin typeface="Carlito"/>
                <a:cs typeface="Carlito"/>
              </a:rPr>
              <a:t>required </a:t>
            </a:r>
            <a:r>
              <a:rPr sz="2200" spc="-5" dirty="0">
                <a:latin typeface="Carlito"/>
                <a:cs typeface="Carlito"/>
              </a:rPr>
              <a:t>and </a:t>
            </a:r>
            <a:r>
              <a:rPr sz="2200" spc="-25" dirty="0">
                <a:latin typeface="Carlito"/>
                <a:cs typeface="Carlito"/>
              </a:rPr>
              <a:t>to </a:t>
            </a:r>
            <a:r>
              <a:rPr sz="2200" spc="-10" dirty="0">
                <a:latin typeface="Carlito"/>
                <a:cs typeface="Carlito"/>
              </a:rPr>
              <a:t>free </a:t>
            </a:r>
            <a:r>
              <a:rPr sz="2200" spc="-5" dirty="0">
                <a:latin typeface="Carlito"/>
                <a:cs typeface="Carlito"/>
              </a:rPr>
              <a:t>up the </a:t>
            </a:r>
            <a:r>
              <a:rPr sz="2200" spc="-10" dirty="0">
                <a:latin typeface="Carlito"/>
                <a:cs typeface="Carlito"/>
              </a:rPr>
              <a:t>internal</a:t>
            </a:r>
            <a:r>
              <a:rPr sz="2200" spc="165" dirty="0">
                <a:latin typeface="Carlito"/>
                <a:cs typeface="Carlito"/>
              </a:rPr>
              <a:t> </a:t>
            </a:r>
            <a:r>
              <a:rPr sz="2200" spc="-10" dirty="0">
                <a:latin typeface="Carlito"/>
                <a:cs typeface="Carlito"/>
              </a:rPr>
              <a:t>table</a:t>
            </a:r>
            <a:endParaRPr sz="2200" dirty="0">
              <a:latin typeface="Carlito"/>
              <a:cs typeface="Carlito"/>
            </a:endParaRPr>
          </a:p>
          <a:p>
            <a:pPr marL="698500">
              <a:lnSpc>
                <a:spcPts val="2245"/>
              </a:lnSpc>
            </a:pPr>
            <a:r>
              <a:rPr sz="2200" spc="-5" dirty="0">
                <a:latin typeface="Carlito"/>
                <a:cs typeface="Carlito"/>
              </a:rPr>
              <a:t>space</a:t>
            </a:r>
            <a:endParaRPr sz="2200" dirty="0">
              <a:latin typeface="Carlito"/>
              <a:cs typeface="Carlito"/>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5788661" cy="697230"/>
          </a:xfrm>
          <a:prstGeom prst="rect">
            <a:avLst/>
          </a:prstGeom>
        </p:spPr>
        <p:txBody>
          <a:bodyPr vert="horz" wrap="square" lIns="0" tIns="13335" rIns="0" bIns="0" rtlCol="0">
            <a:spAutoFit/>
          </a:bodyPr>
          <a:lstStyle/>
          <a:p>
            <a:pPr marL="12700">
              <a:lnSpc>
                <a:spcPct val="100000"/>
              </a:lnSpc>
              <a:spcBef>
                <a:spcPts val="105"/>
              </a:spcBef>
            </a:pPr>
            <a:r>
              <a:rPr sz="4400" b="1" spc="-240" dirty="0"/>
              <a:t>File </a:t>
            </a:r>
            <a:r>
              <a:rPr sz="4400" b="1" spc="-285" dirty="0"/>
              <a:t>system</a:t>
            </a:r>
            <a:r>
              <a:rPr sz="4400" b="1" spc="-260" dirty="0"/>
              <a:t> </a:t>
            </a:r>
            <a:r>
              <a:rPr sz="4400" b="1" spc="-114" dirty="0"/>
              <a:t>implementation:</a:t>
            </a:r>
            <a:endParaRPr sz="4400" b="1" dirty="0"/>
          </a:p>
        </p:txBody>
      </p:sp>
      <p:sp>
        <p:nvSpPr>
          <p:cNvPr id="3" name="object 3"/>
          <p:cNvSpPr txBox="1"/>
          <p:nvPr/>
        </p:nvSpPr>
        <p:spPr>
          <a:xfrm>
            <a:off x="916939" y="1746250"/>
            <a:ext cx="10206990" cy="4495077"/>
          </a:xfrm>
          <a:prstGeom prst="rect">
            <a:avLst/>
          </a:prstGeom>
        </p:spPr>
        <p:txBody>
          <a:bodyPr vert="horz" wrap="square" lIns="0" tIns="121920" rIns="0" bIns="0" rtlCol="0">
            <a:spAutoFit/>
          </a:bodyPr>
          <a:lstStyle/>
          <a:p>
            <a:pPr marL="241300" marR="27940" indent="-229235">
              <a:lnSpc>
                <a:spcPct val="70000"/>
              </a:lnSpc>
              <a:spcBef>
                <a:spcPts val="960"/>
              </a:spcBef>
              <a:buFont typeface="Arial"/>
              <a:buChar char="•"/>
              <a:tabLst>
                <a:tab pos="241935" algn="l"/>
              </a:tabLst>
            </a:pPr>
            <a:r>
              <a:rPr sz="2400" spc="-5" dirty="0">
                <a:latin typeface="Times New Roman" panose="02020603050405020304" pitchFamily="18" charset="0"/>
                <a:cs typeface="Times New Roman" panose="02020603050405020304" pitchFamily="18" charset="0"/>
              </a:rPr>
              <a:t>Numerous </a:t>
            </a:r>
            <a:r>
              <a:rPr sz="2400" b="1" spc="-5" dirty="0">
                <a:latin typeface="Times New Roman" panose="02020603050405020304" pitchFamily="18" charset="0"/>
                <a:cs typeface="Times New Roman" panose="02020603050405020304" pitchFamily="18" charset="0"/>
              </a:rPr>
              <a:t>on-disk </a:t>
            </a:r>
            <a:r>
              <a:rPr sz="2400" dirty="0">
                <a:latin typeface="Times New Roman" panose="02020603050405020304" pitchFamily="18" charset="0"/>
                <a:cs typeface="Times New Roman" panose="02020603050405020304" pitchFamily="18" charset="0"/>
              </a:rPr>
              <a:t>and </a:t>
            </a:r>
            <a:r>
              <a:rPr sz="2400" b="1" spc="-5" dirty="0">
                <a:latin typeface="Times New Roman" panose="02020603050405020304" pitchFamily="18" charset="0"/>
                <a:cs typeface="Times New Roman" panose="02020603050405020304" pitchFamily="18" charset="0"/>
              </a:rPr>
              <a:t>in-memory </a:t>
            </a:r>
            <a:r>
              <a:rPr sz="2400" b="1" spc="-10" dirty="0">
                <a:latin typeface="Times New Roman" panose="02020603050405020304" pitchFamily="18" charset="0"/>
                <a:cs typeface="Times New Roman" panose="02020603050405020304" pitchFamily="18" charset="0"/>
              </a:rPr>
              <a:t>configurations </a:t>
            </a:r>
            <a:r>
              <a:rPr sz="2400" dirty="0">
                <a:latin typeface="Times New Roman" panose="02020603050405020304" pitchFamily="18" charset="0"/>
                <a:cs typeface="Times New Roman" panose="02020603050405020304" pitchFamily="18" charset="0"/>
              </a:rPr>
              <a:t>and </a:t>
            </a:r>
            <a:r>
              <a:rPr sz="2400" b="1" spc="-10" dirty="0">
                <a:latin typeface="Times New Roman" panose="02020603050405020304" pitchFamily="18" charset="0"/>
                <a:cs typeface="Times New Roman" panose="02020603050405020304" pitchFamily="18" charset="0"/>
              </a:rPr>
              <a:t>structures </a:t>
            </a:r>
            <a:r>
              <a:rPr sz="2400" spc="-15" dirty="0">
                <a:latin typeface="Times New Roman" panose="02020603050405020304" pitchFamily="18" charset="0"/>
                <a:cs typeface="Times New Roman" panose="02020603050405020304" pitchFamily="18" charset="0"/>
              </a:rPr>
              <a:t>are </a:t>
            </a:r>
            <a:r>
              <a:rPr sz="2400" spc="-5" dirty="0">
                <a:latin typeface="Times New Roman" panose="02020603050405020304" pitchFamily="18" charset="0"/>
                <a:cs typeface="Times New Roman" panose="02020603050405020304" pitchFamily="18" charset="0"/>
              </a:rPr>
              <a:t>being used  </a:t>
            </a:r>
            <a:r>
              <a:rPr sz="2400" spc="-20" dirty="0">
                <a:latin typeface="Times New Roman" panose="02020603050405020304" pitchFamily="18" charset="0"/>
                <a:cs typeface="Times New Roman" panose="02020603050405020304" pitchFamily="18" charset="0"/>
              </a:rPr>
              <a:t>for </a:t>
            </a:r>
            <a:r>
              <a:rPr sz="2400" spc="-5" dirty="0">
                <a:latin typeface="Times New Roman" panose="02020603050405020304" pitchFamily="18" charset="0"/>
                <a:cs typeface="Times New Roman" panose="02020603050405020304" pitchFamily="18" charset="0"/>
              </a:rPr>
              <a:t>implementing </a:t>
            </a:r>
            <a:r>
              <a:rPr sz="2400" dirty="0">
                <a:latin typeface="Times New Roman" panose="02020603050405020304" pitchFamily="18" charset="0"/>
                <a:cs typeface="Times New Roman" panose="02020603050405020304" pitchFamily="18" charset="0"/>
              </a:rPr>
              <a:t>a </a:t>
            </a:r>
            <a:r>
              <a:rPr sz="2400" spc="-5" dirty="0">
                <a:latin typeface="Times New Roman" panose="02020603050405020304" pitchFamily="18" charset="0"/>
                <a:cs typeface="Times New Roman" panose="02020603050405020304" pitchFamily="18" charset="0"/>
              </a:rPr>
              <a:t>file</a:t>
            </a:r>
            <a:r>
              <a:rPr sz="2400" spc="-25"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system.</a:t>
            </a:r>
            <a:endParaRPr sz="2400" dirty="0">
              <a:latin typeface="Times New Roman" panose="02020603050405020304" pitchFamily="18" charset="0"/>
              <a:cs typeface="Times New Roman" panose="02020603050405020304" pitchFamily="18" charset="0"/>
            </a:endParaRPr>
          </a:p>
          <a:p>
            <a:pPr marL="316230" indent="-304165">
              <a:lnSpc>
                <a:spcPts val="2450"/>
              </a:lnSpc>
              <a:spcBef>
                <a:spcPts val="135"/>
              </a:spcBef>
              <a:buAutoNum type="arabicPeriod"/>
              <a:tabLst>
                <a:tab pos="316865" algn="l"/>
              </a:tabLst>
            </a:pPr>
            <a:r>
              <a:rPr sz="2400" b="1" dirty="0">
                <a:latin typeface="Times New Roman" panose="02020603050405020304" pitchFamily="18" charset="0"/>
                <a:cs typeface="Times New Roman" panose="02020603050405020304" pitchFamily="18" charset="0"/>
              </a:rPr>
              <a:t>File </a:t>
            </a:r>
            <a:r>
              <a:rPr sz="2400" b="1" spc="-15" dirty="0">
                <a:latin typeface="Times New Roman" panose="02020603050405020304" pitchFamily="18" charset="0"/>
                <a:cs typeface="Times New Roman" panose="02020603050405020304" pitchFamily="18" charset="0"/>
              </a:rPr>
              <a:t>systems </a:t>
            </a:r>
            <a:r>
              <a:rPr sz="2400" b="1" spc="-20" dirty="0">
                <a:latin typeface="Times New Roman" panose="02020603050405020304" pitchFamily="18" charset="0"/>
                <a:cs typeface="Times New Roman" panose="02020603050405020304" pitchFamily="18" charset="0"/>
              </a:rPr>
              <a:t>store </a:t>
            </a:r>
            <a:r>
              <a:rPr sz="2400" b="1" spc="-15" dirty="0">
                <a:latin typeface="Times New Roman" panose="02020603050405020304" pitchFamily="18" charset="0"/>
                <a:cs typeface="Times New Roman" panose="02020603050405020304" pitchFamily="18" charset="0"/>
              </a:rPr>
              <a:t>several </a:t>
            </a:r>
            <a:r>
              <a:rPr sz="2400" b="1" spc="-10" dirty="0">
                <a:latin typeface="Times New Roman" panose="02020603050405020304" pitchFamily="18" charset="0"/>
                <a:cs typeface="Times New Roman" panose="02020603050405020304" pitchFamily="18" charset="0"/>
              </a:rPr>
              <a:t>important </a:t>
            </a:r>
            <a:r>
              <a:rPr sz="2400" b="1" spc="-15" dirty="0">
                <a:latin typeface="Times New Roman" panose="02020603050405020304" pitchFamily="18" charset="0"/>
                <a:cs typeface="Times New Roman" panose="02020603050405020304" pitchFamily="18" charset="0"/>
              </a:rPr>
              <a:t>data </a:t>
            </a:r>
            <a:r>
              <a:rPr sz="2400" b="1" spc="-10" dirty="0">
                <a:latin typeface="Times New Roman" panose="02020603050405020304" pitchFamily="18" charset="0"/>
                <a:cs typeface="Times New Roman" panose="02020603050405020304" pitchFamily="18" charset="0"/>
              </a:rPr>
              <a:t>structures </a:t>
            </a:r>
            <a:r>
              <a:rPr sz="2400" b="1" dirty="0">
                <a:latin typeface="Times New Roman" panose="02020603050405020304" pitchFamily="18" charset="0"/>
                <a:cs typeface="Times New Roman" panose="02020603050405020304" pitchFamily="18" charset="0"/>
              </a:rPr>
              <a:t>on </a:t>
            </a:r>
            <a:r>
              <a:rPr sz="2400" b="1" spc="-5" dirty="0">
                <a:latin typeface="Times New Roman" panose="02020603050405020304" pitchFamily="18" charset="0"/>
                <a:cs typeface="Times New Roman" panose="02020603050405020304" pitchFamily="18" charset="0"/>
              </a:rPr>
              <a:t>the</a:t>
            </a:r>
            <a:r>
              <a:rPr sz="2400" b="1" spc="5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disk</a:t>
            </a:r>
            <a:r>
              <a:rP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2065">
              <a:lnSpc>
                <a:spcPts val="2450"/>
              </a:lnSpc>
              <a:spcBef>
                <a:spcPts val="135"/>
              </a:spcBef>
              <a:tabLst>
                <a:tab pos="316865" algn="l"/>
              </a:tabLst>
            </a:pPr>
            <a:r>
              <a:rPr lang="en-US" sz="2400" spc="-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These </a:t>
            </a:r>
            <a:r>
              <a:rPr sz="2400" spc="-10" dirty="0">
                <a:latin typeface="Times New Roman" panose="02020603050405020304" pitchFamily="18" charset="0"/>
                <a:cs typeface="Times New Roman" panose="02020603050405020304" pitchFamily="18" charset="0"/>
              </a:rPr>
              <a:t>structures </a:t>
            </a:r>
            <a:r>
              <a:rPr sz="2400" spc="-20" dirty="0">
                <a:latin typeface="Times New Roman" panose="02020603050405020304" pitchFamily="18" charset="0"/>
                <a:cs typeface="Times New Roman" panose="02020603050405020304" pitchFamily="18" charset="0"/>
              </a:rPr>
              <a:t>differ </a:t>
            </a:r>
            <a:r>
              <a:rPr sz="2400" spc="-5" dirty="0">
                <a:latin typeface="Times New Roman" panose="02020603050405020304" pitchFamily="18" charset="0"/>
                <a:cs typeface="Times New Roman" panose="02020603050405020304" pitchFamily="18" charset="0"/>
              </a:rPr>
              <a:t>based on </a:t>
            </a:r>
            <a:r>
              <a:rPr sz="2400"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operating </a:t>
            </a:r>
            <a:r>
              <a:rPr sz="2400" spc="-25" dirty="0">
                <a:latin typeface="Times New Roman" panose="02020603050405020304" pitchFamily="18" charset="0"/>
                <a:cs typeface="Times New Roman" panose="02020603050405020304" pitchFamily="18" charset="0"/>
              </a:rPr>
              <a:t>system </a:t>
            </a:r>
            <a:r>
              <a:rPr sz="2400" dirty="0">
                <a:latin typeface="Times New Roman" panose="02020603050405020304" pitchFamily="18" charset="0"/>
                <a:cs typeface="Times New Roman" panose="02020603050405020304" pitchFamily="18" charset="0"/>
              </a:rPr>
              <a:t>and the </a:t>
            </a:r>
            <a:r>
              <a:rPr sz="2400" spc="-5" dirty="0">
                <a:latin typeface="Times New Roman" panose="02020603050405020304" pitchFamily="18" charset="0"/>
                <a:cs typeface="Times New Roman" panose="02020603050405020304" pitchFamily="18" charset="0"/>
              </a:rPr>
              <a:t>file </a:t>
            </a:r>
            <a:r>
              <a:rPr sz="2400" spc="-25" dirty="0">
                <a:latin typeface="Times New Roman" panose="02020603050405020304" pitchFamily="18" charset="0"/>
                <a:cs typeface="Times New Roman" panose="02020603050405020304" pitchFamily="18" charset="0"/>
              </a:rPr>
              <a:t>system  </a:t>
            </a:r>
            <a:r>
              <a:rPr sz="2400" spc="-5" dirty="0">
                <a:latin typeface="Times New Roman" panose="02020603050405020304" pitchFamily="18" charset="0"/>
                <a:cs typeface="Times New Roman" panose="02020603050405020304" pitchFamily="18" charset="0"/>
              </a:rPr>
              <a:t>but </a:t>
            </a:r>
            <a:r>
              <a:rPr lang="en-US"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applying </a:t>
            </a:r>
            <a:r>
              <a:rPr sz="2400" spc="-5" dirty="0">
                <a:latin typeface="Times New Roman" panose="02020603050405020304" pitchFamily="18" charset="0"/>
                <a:cs typeface="Times New Roman" panose="02020603050405020304" pitchFamily="18" charset="0"/>
              </a:rPr>
              <a:t>some </a:t>
            </a:r>
            <a:r>
              <a:rPr sz="2400" spc="-10" dirty="0">
                <a:latin typeface="Times New Roman" panose="02020603050405020304" pitchFamily="18" charset="0"/>
                <a:cs typeface="Times New Roman" panose="02020603050405020304" pitchFamily="18" charset="0"/>
              </a:rPr>
              <a:t>general </a:t>
            </a:r>
            <a:r>
              <a:rPr sz="2400" spc="-5" dirty="0">
                <a:latin typeface="Times New Roman" panose="02020603050405020304" pitchFamily="18" charset="0"/>
                <a:cs typeface="Times New Roman" panose="02020603050405020304" pitchFamily="18" charset="0"/>
              </a:rPr>
              <a:t>principles. </a:t>
            </a:r>
            <a:r>
              <a:rPr sz="2400" spc="-10" dirty="0">
                <a:latin typeface="Times New Roman" panose="02020603050405020304" pitchFamily="18" charset="0"/>
                <a:cs typeface="Times New Roman" panose="02020603050405020304" pitchFamily="18" charset="0"/>
              </a:rPr>
              <a:t>Here </a:t>
            </a:r>
            <a:r>
              <a:rPr sz="2400" dirty="0">
                <a:latin typeface="Times New Roman" panose="02020603050405020304" pitchFamily="18" charset="0"/>
                <a:cs typeface="Times New Roman" panose="02020603050405020304" pitchFamily="18" charset="0"/>
              </a:rPr>
              <a:t>they </a:t>
            </a:r>
            <a:r>
              <a:rPr sz="2400" spc="-15" dirty="0">
                <a:latin typeface="Times New Roman" panose="02020603050405020304" pitchFamily="18" charset="0"/>
                <a:cs typeface="Times New Roman" panose="02020603050405020304" pitchFamily="18" charset="0"/>
              </a:rPr>
              <a:t>are </a:t>
            </a:r>
            <a:r>
              <a:rPr sz="2400" spc="-20" dirty="0">
                <a:latin typeface="Times New Roman" panose="02020603050405020304" pitchFamily="18" charset="0"/>
                <a:cs typeface="Times New Roman" panose="02020603050405020304" pitchFamily="18" charset="0"/>
              </a:rPr>
              <a:t>portrayed</a:t>
            </a:r>
            <a:r>
              <a:rPr sz="2400" spc="-2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below:</a:t>
            </a:r>
            <a:endParaRPr sz="2400" dirty="0">
              <a:latin typeface="Times New Roman" panose="02020603050405020304" pitchFamily="18" charset="0"/>
              <a:cs typeface="Times New Roman" panose="02020603050405020304" pitchFamily="18" charset="0"/>
            </a:endParaRPr>
          </a:p>
          <a:p>
            <a:pPr marL="698500" lvl="1" indent="-229235">
              <a:lnSpc>
                <a:spcPts val="2135"/>
              </a:lnSpc>
              <a:buFont typeface="Arial"/>
              <a:buChar char="•"/>
              <a:tabLst>
                <a:tab pos="698500" algn="l"/>
                <a:tab pos="699135" algn="l"/>
              </a:tabLst>
            </a:pPr>
            <a:r>
              <a:rPr sz="2000" dirty="0">
                <a:latin typeface="Carlito"/>
                <a:cs typeface="Carlito"/>
              </a:rPr>
              <a:t>A </a:t>
            </a:r>
            <a:r>
              <a:rPr sz="2000" b="1" dirty="0">
                <a:latin typeface="Carlito"/>
                <a:cs typeface="Carlito"/>
              </a:rPr>
              <a:t>boot </a:t>
            </a:r>
            <a:r>
              <a:rPr sz="2000" b="1" spc="-10" dirty="0">
                <a:latin typeface="Carlito"/>
                <a:cs typeface="Carlito"/>
              </a:rPr>
              <a:t>control</a:t>
            </a:r>
            <a:r>
              <a:rPr sz="2000" b="1" spc="-50" dirty="0">
                <a:latin typeface="Carlito"/>
                <a:cs typeface="Carlito"/>
              </a:rPr>
              <a:t> </a:t>
            </a:r>
            <a:r>
              <a:rPr sz="2000" b="1" dirty="0">
                <a:latin typeface="Carlito"/>
                <a:cs typeface="Carlito"/>
              </a:rPr>
              <a:t>block</a:t>
            </a:r>
            <a:endParaRPr sz="2000" dirty="0">
              <a:latin typeface="Carlito"/>
              <a:cs typeface="Carlito"/>
            </a:endParaRPr>
          </a:p>
          <a:p>
            <a:pPr marL="1155700" marR="337820" lvl="2" indent="-228600">
              <a:lnSpc>
                <a:spcPct val="70000"/>
              </a:lnSpc>
              <a:spcBef>
                <a:spcPts val="555"/>
              </a:spcBef>
              <a:buFont typeface="Arial"/>
              <a:buChar char="•"/>
              <a:tabLst>
                <a:tab pos="1155700" algn="l"/>
                <a:tab pos="1156335" algn="l"/>
              </a:tabLst>
            </a:pPr>
            <a:r>
              <a:rPr sz="1700" spc="-5" dirty="0">
                <a:latin typeface="Carlito"/>
                <a:cs typeface="Carlito"/>
              </a:rPr>
              <a:t>usually contains </a:t>
            </a:r>
            <a:r>
              <a:rPr sz="1700" dirty="0">
                <a:latin typeface="Carlito"/>
                <a:cs typeface="Carlito"/>
              </a:rPr>
              <a:t>the </a:t>
            </a:r>
            <a:r>
              <a:rPr sz="1700" spc="-5" dirty="0">
                <a:latin typeface="Carlito"/>
                <a:cs typeface="Carlito"/>
              </a:rPr>
              <a:t>information </a:t>
            </a:r>
            <a:r>
              <a:rPr sz="1700" b="1" spc="-10" dirty="0">
                <a:latin typeface="Carlito"/>
                <a:cs typeface="Carlito"/>
              </a:rPr>
              <a:t>required by </a:t>
            </a:r>
            <a:r>
              <a:rPr sz="1700" b="1" spc="-5" dirty="0">
                <a:latin typeface="Carlito"/>
                <a:cs typeface="Carlito"/>
              </a:rPr>
              <a:t>the </a:t>
            </a:r>
            <a:r>
              <a:rPr sz="1700" b="1" spc="-20" dirty="0">
                <a:latin typeface="Carlito"/>
                <a:cs typeface="Carlito"/>
              </a:rPr>
              <a:t>system </a:t>
            </a:r>
            <a:r>
              <a:rPr sz="1700" b="1" spc="-10" dirty="0">
                <a:latin typeface="Carlito"/>
                <a:cs typeface="Carlito"/>
              </a:rPr>
              <a:t>for </a:t>
            </a:r>
            <a:r>
              <a:rPr sz="1700" b="1" spc="-5" dirty="0">
                <a:latin typeface="Carlito"/>
                <a:cs typeface="Carlito"/>
              </a:rPr>
              <a:t>booting </a:t>
            </a:r>
            <a:r>
              <a:rPr sz="1700" b="1" dirty="0">
                <a:latin typeface="Carlito"/>
                <a:cs typeface="Carlito"/>
              </a:rPr>
              <a:t>an </a:t>
            </a:r>
            <a:r>
              <a:rPr sz="1700" b="1" spc="-10" dirty="0">
                <a:latin typeface="Carlito"/>
                <a:cs typeface="Carlito"/>
              </a:rPr>
              <a:t>operating </a:t>
            </a:r>
            <a:r>
              <a:rPr sz="1700" b="1" spc="-20" dirty="0">
                <a:latin typeface="Carlito"/>
                <a:cs typeface="Carlito"/>
              </a:rPr>
              <a:t>system </a:t>
            </a:r>
            <a:r>
              <a:rPr sz="1700" spc="-10" dirty="0">
                <a:latin typeface="Carlito"/>
                <a:cs typeface="Carlito"/>
              </a:rPr>
              <a:t>from </a:t>
            </a:r>
            <a:r>
              <a:rPr sz="1700" dirty="0">
                <a:latin typeface="Carlito"/>
                <a:cs typeface="Carlito"/>
              </a:rPr>
              <a:t>that  </a:t>
            </a:r>
            <a:r>
              <a:rPr sz="1700" spc="-5" dirty="0">
                <a:latin typeface="Carlito"/>
                <a:cs typeface="Carlito"/>
              </a:rPr>
              <a:t>volume.</a:t>
            </a:r>
            <a:endParaRPr sz="1700" dirty="0">
              <a:latin typeface="Carlito"/>
              <a:cs typeface="Carlito"/>
            </a:endParaRPr>
          </a:p>
          <a:p>
            <a:pPr marL="1155700" lvl="2" indent="-229235">
              <a:lnSpc>
                <a:spcPts val="1820"/>
              </a:lnSpc>
              <a:buFont typeface="Arial"/>
              <a:buChar char="•"/>
              <a:tabLst>
                <a:tab pos="1155700" algn="l"/>
                <a:tab pos="1156335" algn="l"/>
              </a:tabLst>
            </a:pPr>
            <a:r>
              <a:rPr sz="1700" dirty="0">
                <a:latin typeface="Carlito"/>
                <a:cs typeface="Carlito"/>
              </a:rPr>
              <a:t>When the </a:t>
            </a:r>
            <a:r>
              <a:rPr sz="1700" spc="-5" dirty="0">
                <a:latin typeface="Carlito"/>
                <a:cs typeface="Carlito"/>
              </a:rPr>
              <a:t>disks </a:t>
            </a:r>
            <a:r>
              <a:rPr sz="1700" dirty="0">
                <a:latin typeface="Carlito"/>
                <a:cs typeface="Carlito"/>
              </a:rPr>
              <a:t>do not </a:t>
            </a:r>
            <a:r>
              <a:rPr sz="1700" spc="-10" dirty="0">
                <a:latin typeface="Carlito"/>
                <a:cs typeface="Carlito"/>
              </a:rPr>
              <a:t>contain any operating </a:t>
            </a:r>
            <a:r>
              <a:rPr sz="1700" spc="-15" dirty="0">
                <a:latin typeface="Carlito"/>
                <a:cs typeface="Carlito"/>
              </a:rPr>
              <a:t>system, </a:t>
            </a:r>
            <a:r>
              <a:rPr sz="1700" dirty="0">
                <a:latin typeface="Carlito"/>
                <a:cs typeface="Carlito"/>
              </a:rPr>
              <a:t>this </a:t>
            </a:r>
            <a:r>
              <a:rPr sz="1700" spc="-5" dirty="0">
                <a:latin typeface="Carlito"/>
                <a:cs typeface="Carlito"/>
              </a:rPr>
              <a:t>block can </a:t>
            </a:r>
            <a:r>
              <a:rPr sz="1700" dirty="0">
                <a:latin typeface="Carlito"/>
                <a:cs typeface="Carlito"/>
              </a:rPr>
              <a:t>be </a:t>
            </a:r>
            <a:r>
              <a:rPr sz="1700" spc="-10" dirty="0">
                <a:latin typeface="Carlito"/>
                <a:cs typeface="Carlito"/>
              </a:rPr>
              <a:t>treated </a:t>
            </a:r>
            <a:r>
              <a:rPr sz="1700" dirty="0">
                <a:latin typeface="Carlito"/>
                <a:cs typeface="Carlito"/>
              </a:rPr>
              <a:t>as</a:t>
            </a:r>
            <a:r>
              <a:rPr sz="1700" spc="-150" dirty="0">
                <a:latin typeface="Carlito"/>
                <a:cs typeface="Carlito"/>
              </a:rPr>
              <a:t> </a:t>
            </a:r>
            <a:r>
              <a:rPr sz="1700" spc="-20" dirty="0">
                <a:latin typeface="Carlito"/>
                <a:cs typeface="Carlito"/>
              </a:rPr>
              <a:t>empty.</a:t>
            </a:r>
            <a:endParaRPr sz="1700" dirty="0">
              <a:latin typeface="Carlito"/>
              <a:cs typeface="Carlito"/>
            </a:endParaRPr>
          </a:p>
          <a:p>
            <a:pPr marL="698500" lvl="1" indent="-229235">
              <a:lnSpc>
                <a:spcPts val="2235"/>
              </a:lnSpc>
              <a:buFont typeface="Arial"/>
              <a:buChar char="•"/>
              <a:tabLst>
                <a:tab pos="698500" algn="l"/>
                <a:tab pos="699135" algn="l"/>
              </a:tabLst>
            </a:pPr>
            <a:r>
              <a:rPr sz="2000" dirty="0">
                <a:latin typeface="Carlito"/>
                <a:cs typeface="Carlito"/>
              </a:rPr>
              <a:t>A </a:t>
            </a:r>
            <a:r>
              <a:rPr sz="2000" b="1" spc="-5" dirty="0">
                <a:latin typeface="Carlito"/>
                <a:cs typeface="Carlito"/>
              </a:rPr>
              <a:t>volume </a:t>
            </a:r>
            <a:r>
              <a:rPr sz="2000" b="1" spc="-10" dirty="0">
                <a:latin typeface="Carlito"/>
                <a:cs typeface="Carlito"/>
              </a:rPr>
              <a:t>control</a:t>
            </a:r>
            <a:r>
              <a:rPr sz="2000" b="1" spc="-35" dirty="0">
                <a:latin typeface="Carlito"/>
                <a:cs typeface="Carlito"/>
              </a:rPr>
              <a:t> </a:t>
            </a:r>
            <a:r>
              <a:rPr sz="2000" b="1" dirty="0">
                <a:latin typeface="Carlito"/>
                <a:cs typeface="Carlito"/>
              </a:rPr>
              <a:t>block.</a:t>
            </a:r>
            <a:endParaRPr sz="2000" dirty="0">
              <a:latin typeface="Carlito"/>
              <a:cs typeface="Carlito"/>
            </a:endParaRPr>
          </a:p>
          <a:p>
            <a:pPr marL="1155700" marR="5080" lvl="2" indent="-228600">
              <a:lnSpc>
                <a:spcPct val="70000"/>
              </a:lnSpc>
              <a:spcBef>
                <a:spcPts val="560"/>
              </a:spcBef>
              <a:buFont typeface="Arial"/>
              <a:buChar char="•"/>
              <a:tabLst>
                <a:tab pos="1155700" algn="l"/>
                <a:tab pos="1156335" algn="l"/>
              </a:tabLst>
            </a:pPr>
            <a:r>
              <a:rPr sz="1700" dirty="0">
                <a:latin typeface="Carlito"/>
                <a:cs typeface="Carlito"/>
              </a:rPr>
              <a:t>holds </a:t>
            </a:r>
            <a:r>
              <a:rPr sz="1700" spc="-10" dirty="0">
                <a:latin typeface="Carlito"/>
                <a:cs typeface="Carlito"/>
              </a:rPr>
              <a:t>volume </a:t>
            </a:r>
            <a:r>
              <a:rPr sz="1700" spc="-5" dirty="0">
                <a:latin typeface="Carlito"/>
                <a:cs typeface="Carlito"/>
              </a:rPr>
              <a:t>or </a:t>
            </a:r>
            <a:r>
              <a:rPr sz="1700" dirty="0">
                <a:latin typeface="Carlito"/>
                <a:cs typeface="Carlito"/>
              </a:rPr>
              <a:t>the partition </a:t>
            </a:r>
            <a:r>
              <a:rPr sz="1700" spc="-5" dirty="0">
                <a:latin typeface="Carlito"/>
                <a:cs typeface="Carlito"/>
              </a:rPr>
              <a:t>details, </a:t>
            </a:r>
            <a:r>
              <a:rPr sz="1700" dirty="0">
                <a:latin typeface="Carlito"/>
                <a:cs typeface="Carlito"/>
              </a:rPr>
              <a:t>such as the number </a:t>
            </a:r>
            <a:r>
              <a:rPr sz="1700" spc="-5" dirty="0">
                <a:latin typeface="Carlito"/>
                <a:cs typeface="Carlito"/>
              </a:rPr>
              <a:t>of </a:t>
            </a:r>
            <a:r>
              <a:rPr sz="1700" dirty="0">
                <a:latin typeface="Carlito"/>
                <a:cs typeface="Carlito"/>
              </a:rPr>
              <a:t>blocks in the partition, </a:t>
            </a:r>
            <a:r>
              <a:rPr sz="1700" spc="-10" dirty="0">
                <a:latin typeface="Carlito"/>
                <a:cs typeface="Carlito"/>
              </a:rPr>
              <a:t>size </a:t>
            </a:r>
            <a:r>
              <a:rPr sz="1700" spc="-5" dirty="0">
                <a:latin typeface="Carlito"/>
                <a:cs typeface="Carlito"/>
              </a:rPr>
              <a:t>of </a:t>
            </a:r>
            <a:r>
              <a:rPr sz="1700" dirty="0">
                <a:latin typeface="Carlito"/>
                <a:cs typeface="Carlito"/>
              </a:rPr>
              <a:t>the blocks</a:t>
            </a:r>
            <a:r>
              <a:rPr sz="1700" spc="-245" dirty="0">
                <a:latin typeface="Carlito"/>
                <a:cs typeface="Carlito"/>
              </a:rPr>
              <a:t> </a:t>
            </a:r>
            <a:r>
              <a:rPr sz="1700" spc="-5" dirty="0">
                <a:latin typeface="Carlito"/>
                <a:cs typeface="Carlito"/>
              </a:rPr>
              <a:t>or  chunks, free-block count </a:t>
            </a:r>
            <a:r>
              <a:rPr sz="1700" dirty="0">
                <a:latin typeface="Carlito"/>
                <a:cs typeface="Carlito"/>
              </a:rPr>
              <a:t>along </a:t>
            </a:r>
            <a:r>
              <a:rPr sz="1700" spc="5" dirty="0">
                <a:latin typeface="Carlito"/>
                <a:cs typeface="Carlito"/>
              </a:rPr>
              <a:t>with </a:t>
            </a:r>
            <a:r>
              <a:rPr sz="1700" spc="-5" dirty="0">
                <a:latin typeface="Carlito"/>
                <a:cs typeface="Carlito"/>
              </a:rPr>
              <a:t>free-block</a:t>
            </a:r>
            <a:r>
              <a:rPr sz="1700" spc="-120" dirty="0">
                <a:latin typeface="Carlito"/>
                <a:cs typeface="Carlito"/>
              </a:rPr>
              <a:t> </a:t>
            </a:r>
            <a:r>
              <a:rPr sz="1700" spc="-10" dirty="0">
                <a:latin typeface="Carlito"/>
                <a:cs typeface="Carlito"/>
              </a:rPr>
              <a:t>pointers.</a:t>
            </a:r>
            <a:endParaRPr sz="1700" dirty="0">
              <a:latin typeface="Carlito"/>
              <a:cs typeface="Carlito"/>
            </a:endParaRPr>
          </a:p>
          <a:p>
            <a:pPr marL="1155700" lvl="2" indent="-229235">
              <a:lnSpc>
                <a:spcPts val="1820"/>
              </a:lnSpc>
              <a:buFont typeface="Arial"/>
              <a:buChar char="•"/>
              <a:tabLst>
                <a:tab pos="1155700" algn="l"/>
                <a:tab pos="1156335" algn="l"/>
              </a:tabLst>
            </a:pPr>
            <a:r>
              <a:rPr sz="1700" dirty="0">
                <a:latin typeface="Carlito"/>
                <a:cs typeface="Carlito"/>
              </a:rPr>
              <a:t>In </a:t>
            </a:r>
            <a:r>
              <a:rPr sz="1700" spc="-10" dirty="0">
                <a:latin typeface="Carlito"/>
                <a:cs typeface="Carlito"/>
              </a:rPr>
              <a:t>UFS, </a:t>
            </a:r>
            <a:r>
              <a:rPr sz="1700" dirty="0">
                <a:latin typeface="Carlito"/>
                <a:cs typeface="Carlito"/>
              </a:rPr>
              <a:t>it is </a:t>
            </a:r>
            <a:r>
              <a:rPr sz="1700" spc="-5" dirty="0">
                <a:latin typeface="Carlito"/>
                <a:cs typeface="Carlito"/>
              </a:rPr>
              <a:t>termed </a:t>
            </a:r>
            <a:r>
              <a:rPr sz="1700" dirty="0">
                <a:latin typeface="Carlito"/>
                <a:cs typeface="Carlito"/>
              </a:rPr>
              <a:t>as superblock; in </a:t>
            </a:r>
            <a:r>
              <a:rPr sz="1700" spc="-5" dirty="0">
                <a:latin typeface="Carlito"/>
                <a:cs typeface="Carlito"/>
              </a:rPr>
              <a:t>NTFS, </a:t>
            </a:r>
            <a:r>
              <a:rPr sz="1700" dirty="0">
                <a:latin typeface="Carlito"/>
                <a:cs typeface="Carlito"/>
              </a:rPr>
              <a:t>it is </a:t>
            </a:r>
            <a:r>
              <a:rPr sz="1700" spc="-10" dirty="0">
                <a:latin typeface="Carlito"/>
                <a:cs typeface="Carlito"/>
              </a:rPr>
              <a:t>stored </a:t>
            </a:r>
            <a:r>
              <a:rPr sz="1700" dirty="0">
                <a:latin typeface="Carlito"/>
                <a:cs typeface="Carlito"/>
              </a:rPr>
              <a:t>in the </a:t>
            </a:r>
            <a:r>
              <a:rPr sz="1700" spc="-10" dirty="0">
                <a:latin typeface="Carlito"/>
                <a:cs typeface="Carlito"/>
              </a:rPr>
              <a:t>master </a:t>
            </a:r>
            <a:r>
              <a:rPr sz="1700" spc="-5" dirty="0">
                <a:latin typeface="Carlito"/>
                <a:cs typeface="Carlito"/>
              </a:rPr>
              <a:t>file</a:t>
            </a:r>
            <a:r>
              <a:rPr sz="1700" spc="-165" dirty="0">
                <a:latin typeface="Carlito"/>
                <a:cs typeface="Carlito"/>
              </a:rPr>
              <a:t> </a:t>
            </a:r>
            <a:r>
              <a:rPr sz="1700" spc="-5" dirty="0">
                <a:latin typeface="Carlito"/>
                <a:cs typeface="Carlito"/>
              </a:rPr>
              <a:t>table.</a:t>
            </a:r>
            <a:endParaRPr sz="1700" dirty="0">
              <a:latin typeface="Carlito"/>
              <a:cs typeface="Carlito"/>
            </a:endParaRPr>
          </a:p>
          <a:p>
            <a:pPr marL="698500" lvl="1" indent="-229235">
              <a:lnSpc>
                <a:spcPts val="2235"/>
              </a:lnSpc>
              <a:buFont typeface="Arial"/>
              <a:buChar char="•"/>
              <a:tabLst>
                <a:tab pos="698500" algn="l"/>
                <a:tab pos="699135" algn="l"/>
              </a:tabLst>
            </a:pPr>
            <a:r>
              <a:rPr sz="2000" dirty="0">
                <a:latin typeface="Carlito"/>
                <a:cs typeface="Carlito"/>
              </a:rPr>
              <a:t>A </a:t>
            </a:r>
            <a:r>
              <a:rPr sz="2000" b="1" spc="-5" dirty="0">
                <a:latin typeface="Carlito"/>
                <a:cs typeface="Carlito"/>
              </a:rPr>
              <a:t>directory</a:t>
            </a:r>
            <a:r>
              <a:rPr sz="2000" b="1" spc="-25" dirty="0">
                <a:latin typeface="Carlito"/>
                <a:cs typeface="Carlito"/>
              </a:rPr>
              <a:t> </a:t>
            </a:r>
            <a:r>
              <a:rPr sz="2000" b="1" spc="-5" dirty="0">
                <a:latin typeface="Carlito"/>
                <a:cs typeface="Carlito"/>
              </a:rPr>
              <a:t>structure</a:t>
            </a:r>
            <a:endParaRPr sz="2000" dirty="0">
              <a:latin typeface="Carlito"/>
              <a:cs typeface="Carlito"/>
            </a:endParaRPr>
          </a:p>
          <a:p>
            <a:pPr marL="1155700" lvl="2" indent="-229235">
              <a:lnSpc>
                <a:spcPts val="1935"/>
              </a:lnSpc>
              <a:buFont typeface="Arial"/>
              <a:buChar char="•"/>
              <a:tabLst>
                <a:tab pos="1155700" algn="l"/>
                <a:tab pos="1156335" algn="l"/>
              </a:tabLst>
            </a:pPr>
            <a:r>
              <a:rPr sz="1700" b="1" dirty="0">
                <a:latin typeface="Carlito"/>
                <a:cs typeface="Carlito"/>
              </a:rPr>
              <a:t>A </a:t>
            </a:r>
            <a:r>
              <a:rPr sz="1700" b="1" spc="-10" dirty="0">
                <a:latin typeface="Carlito"/>
                <a:cs typeface="Carlito"/>
              </a:rPr>
              <a:t>directory structure </a:t>
            </a:r>
            <a:r>
              <a:rPr sz="1700" dirty="0">
                <a:latin typeface="Carlito"/>
                <a:cs typeface="Carlito"/>
              </a:rPr>
              <a:t>per </a:t>
            </a:r>
            <a:r>
              <a:rPr sz="1700" spc="-5" dirty="0">
                <a:latin typeface="Carlito"/>
                <a:cs typeface="Carlito"/>
              </a:rPr>
              <a:t>file </a:t>
            </a:r>
            <a:r>
              <a:rPr sz="1700" spc="-15" dirty="0">
                <a:latin typeface="Carlito"/>
                <a:cs typeface="Carlito"/>
              </a:rPr>
              <a:t>system </a:t>
            </a:r>
            <a:r>
              <a:rPr sz="1700" dirty="0">
                <a:latin typeface="Carlito"/>
                <a:cs typeface="Carlito"/>
              </a:rPr>
              <a:t>is </a:t>
            </a:r>
            <a:r>
              <a:rPr sz="1700" spc="-10" dirty="0">
                <a:latin typeface="Carlito"/>
                <a:cs typeface="Carlito"/>
              </a:rPr>
              <a:t>required </a:t>
            </a:r>
            <a:r>
              <a:rPr sz="1700" spc="-20" dirty="0">
                <a:latin typeface="Carlito"/>
                <a:cs typeface="Carlito"/>
              </a:rPr>
              <a:t>for </a:t>
            </a:r>
            <a:r>
              <a:rPr sz="1700" spc="-10" dirty="0">
                <a:latin typeface="Carlito"/>
                <a:cs typeface="Carlito"/>
              </a:rPr>
              <a:t>organizing </a:t>
            </a:r>
            <a:r>
              <a:rPr sz="1700" dirty="0">
                <a:latin typeface="Carlito"/>
                <a:cs typeface="Carlito"/>
              </a:rPr>
              <a:t>the</a:t>
            </a:r>
            <a:r>
              <a:rPr sz="1700" spc="-40" dirty="0">
                <a:latin typeface="Carlito"/>
                <a:cs typeface="Carlito"/>
              </a:rPr>
              <a:t> </a:t>
            </a:r>
            <a:r>
              <a:rPr sz="1700" spc="-5" dirty="0">
                <a:latin typeface="Carlito"/>
                <a:cs typeface="Carlito"/>
              </a:rPr>
              <a:t>files.</a:t>
            </a:r>
            <a:endParaRPr sz="1700" dirty="0">
              <a:latin typeface="Carlito"/>
              <a:cs typeface="Carlito"/>
            </a:endParaRPr>
          </a:p>
          <a:p>
            <a:pPr marL="1155700" marR="125095" lvl="2" indent="-228600">
              <a:lnSpc>
                <a:spcPct val="70000"/>
              </a:lnSpc>
              <a:spcBef>
                <a:spcPts val="555"/>
              </a:spcBef>
              <a:buFont typeface="Arial"/>
              <a:buChar char="•"/>
              <a:tabLst>
                <a:tab pos="1155700" algn="l"/>
                <a:tab pos="1156335" algn="l"/>
              </a:tabLst>
            </a:pPr>
            <a:r>
              <a:rPr sz="1700" dirty="0">
                <a:latin typeface="Carlito"/>
                <a:cs typeface="Carlito"/>
              </a:rPr>
              <a:t>In </a:t>
            </a:r>
            <a:r>
              <a:rPr sz="1700" spc="-10" dirty="0">
                <a:latin typeface="Carlito"/>
                <a:cs typeface="Carlito"/>
              </a:rPr>
              <a:t>UFS, </a:t>
            </a:r>
            <a:r>
              <a:rPr sz="1700" dirty="0">
                <a:latin typeface="Carlito"/>
                <a:cs typeface="Carlito"/>
              </a:rPr>
              <a:t>it held the </a:t>
            </a:r>
            <a:r>
              <a:rPr sz="1700" spc="-5" dirty="0">
                <a:latin typeface="Carlito"/>
                <a:cs typeface="Carlito"/>
              </a:rPr>
              <a:t>file </a:t>
            </a:r>
            <a:r>
              <a:rPr sz="1700" dirty="0">
                <a:latin typeface="Carlito"/>
                <a:cs typeface="Carlito"/>
              </a:rPr>
              <a:t>names and </a:t>
            </a:r>
            <a:r>
              <a:rPr sz="1700" spc="-5" dirty="0">
                <a:latin typeface="Carlito"/>
                <a:cs typeface="Carlito"/>
              </a:rPr>
              <a:t>associated </a:t>
            </a:r>
            <a:r>
              <a:rPr sz="1700" dirty="0">
                <a:latin typeface="Carlito"/>
                <a:cs typeface="Carlito"/>
              </a:rPr>
              <a:t>'i-node' </a:t>
            </a:r>
            <a:r>
              <a:rPr sz="1700" spc="-5" dirty="0">
                <a:latin typeface="Carlito"/>
                <a:cs typeface="Carlito"/>
              </a:rPr>
              <a:t>numbers. </a:t>
            </a:r>
            <a:r>
              <a:rPr sz="1700" dirty="0">
                <a:latin typeface="Carlito"/>
                <a:cs typeface="Carlito"/>
              </a:rPr>
              <a:t>In </a:t>
            </a:r>
            <a:r>
              <a:rPr sz="1700" spc="-5" dirty="0">
                <a:latin typeface="Carlito"/>
                <a:cs typeface="Carlito"/>
              </a:rPr>
              <a:t>NTFS, </a:t>
            </a:r>
            <a:r>
              <a:rPr sz="1700" dirty="0">
                <a:latin typeface="Carlito"/>
                <a:cs typeface="Carlito"/>
              </a:rPr>
              <a:t>it </a:t>
            </a:r>
            <a:r>
              <a:rPr sz="1700" spc="-5" dirty="0">
                <a:latin typeface="Carlito"/>
                <a:cs typeface="Carlito"/>
              </a:rPr>
              <a:t>gets </a:t>
            </a:r>
            <a:r>
              <a:rPr sz="1700" spc="-10" dirty="0">
                <a:latin typeface="Carlito"/>
                <a:cs typeface="Carlito"/>
              </a:rPr>
              <a:t>stored </a:t>
            </a:r>
            <a:r>
              <a:rPr sz="1700" dirty="0">
                <a:latin typeface="Carlito"/>
                <a:cs typeface="Carlito"/>
              </a:rPr>
              <a:t>in the </a:t>
            </a:r>
            <a:r>
              <a:rPr sz="1700" spc="-10" dirty="0">
                <a:latin typeface="Carlito"/>
                <a:cs typeface="Carlito"/>
              </a:rPr>
              <a:t>master </a:t>
            </a:r>
            <a:r>
              <a:rPr sz="1700" spc="-5" dirty="0">
                <a:latin typeface="Carlito"/>
                <a:cs typeface="Carlito"/>
              </a:rPr>
              <a:t>file  table</a:t>
            </a:r>
            <a:endParaRPr sz="1700" dirty="0">
              <a:latin typeface="Carlito"/>
              <a:cs typeface="Carlito"/>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1462785"/>
            <a:ext cx="34010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2. </a:t>
            </a:r>
            <a:r>
              <a:rPr sz="2400" b="1" spc="-5" dirty="0">
                <a:latin typeface="Carlito"/>
                <a:cs typeface="Carlito"/>
              </a:rPr>
              <a:t>Partitions </a:t>
            </a:r>
            <a:r>
              <a:rPr sz="2400" b="1" dirty="0">
                <a:latin typeface="Carlito"/>
                <a:cs typeface="Carlito"/>
              </a:rPr>
              <a:t>and</a:t>
            </a:r>
            <a:r>
              <a:rPr sz="2400" b="1" spc="-65" dirty="0">
                <a:latin typeface="Carlito"/>
                <a:cs typeface="Carlito"/>
              </a:rPr>
              <a:t> </a:t>
            </a:r>
            <a:r>
              <a:rPr sz="2400" b="1" spc="-5" dirty="0">
                <a:latin typeface="Carlito"/>
                <a:cs typeface="Carlito"/>
              </a:rPr>
              <a:t>mounting</a:t>
            </a:r>
            <a:endParaRPr sz="2400" dirty="0">
              <a:latin typeface="Carlito"/>
              <a:cs typeface="Carlito"/>
            </a:endParaRPr>
          </a:p>
        </p:txBody>
      </p:sp>
      <p:sp>
        <p:nvSpPr>
          <p:cNvPr id="3" name="object 3"/>
          <p:cNvSpPr txBox="1"/>
          <p:nvPr/>
        </p:nvSpPr>
        <p:spPr>
          <a:xfrm>
            <a:off x="916939" y="1874265"/>
            <a:ext cx="10772775" cy="4069715"/>
          </a:xfrm>
          <a:prstGeom prst="rect">
            <a:avLst/>
          </a:prstGeom>
        </p:spPr>
        <p:txBody>
          <a:bodyPr vert="horz" wrap="square" lIns="0" tIns="12700" rIns="0" bIns="0" rtlCol="0">
            <a:spAutoFit/>
          </a:bodyPr>
          <a:lstStyle/>
          <a:p>
            <a:pPr marL="241300" indent="-229235">
              <a:lnSpc>
                <a:spcPts val="1835"/>
              </a:lnSpc>
              <a:spcBef>
                <a:spcPts val="100"/>
              </a:spcBef>
              <a:buFont typeface="Arial"/>
              <a:buChar char="•"/>
              <a:tabLst>
                <a:tab pos="241300" algn="l"/>
                <a:tab pos="241935" algn="l"/>
              </a:tabLst>
            </a:pPr>
            <a:r>
              <a:rPr sz="1800" spc="-15" dirty="0">
                <a:latin typeface="Carlito"/>
                <a:cs typeface="Carlito"/>
              </a:rPr>
              <a:t>Physical </a:t>
            </a:r>
            <a:r>
              <a:rPr sz="1800" spc="-10" dirty="0">
                <a:latin typeface="Carlito"/>
                <a:cs typeface="Carlito"/>
              </a:rPr>
              <a:t>disks are commonly </a:t>
            </a:r>
            <a:r>
              <a:rPr sz="1800" spc="-5" dirty="0">
                <a:latin typeface="Carlito"/>
                <a:cs typeface="Carlito"/>
              </a:rPr>
              <a:t>divided </a:t>
            </a:r>
            <a:r>
              <a:rPr sz="1800" spc="-10" dirty="0">
                <a:latin typeface="Carlito"/>
                <a:cs typeface="Carlito"/>
              </a:rPr>
              <a:t>into </a:t>
            </a:r>
            <a:r>
              <a:rPr sz="1800" spc="-5" dirty="0">
                <a:latin typeface="Carlito"/>
                <a:cs typeface="Carlito"/>
              </a:rPr>
              <a:t>smaller units </a:t>
            </a:r>
            <a:r>
              <a:rPr sz="1800" spc="-10" dirty="0">
                <a:latin typeface="Carlito"/>
                <a:cs typeface="Carlito"/>
              </a:rPr>
              <a:t>called </a:t>
            </a:r>
            <a:r>
              <a:rPr sz="1800" b="1" spc="-5" dirty="0">
                <a:latin typeface="Carlito"/>
                <a:cs typeface="Carlito"/>
              </a:rPr>
              <a:t>partitions</a:t>
            </a:r>
            <a:r>
              <a:rPr sz="1800" spc="-5" dirty="0">
                <a:latin typeface="Carlito"/>
                <a:cs typeface="Carlito"/>
              </a:rPr>
              <a:t>. They </a:t>
            </a:r>
            <a:r>
              <a:rPr sz="1800" spc="-10" dirty="0">
                <a:latin typeface="Carlito"/>
                <a:cs typeface="Carlito"/>
              </a:rPr>
              <a:t>can </a:t>
            </a:r>
            <a:r>
              <a:rPr sz="1800" dirty="0">
                <a:latin typeface="Carlito"/>
                <a:cs typeface="Carlito"/>
              </a:rPr>
              <a:t>also </a:t>
            </a:r>
            <a:r>
              <a:rPr sz="1800" spc="-5" dirty="0">
                <a:latin typeface="Carlito"/>
                <a:cs typeface="Carlito"/>
              </a:rPr>
              <a:t>be </a:t>
            </a:r>
            <a:r>
              <a:rPr sz="1800" spc="-10" dirty="0">
                <a:latin typeface="Carlito"/>
                <a:cs typeface="Carlito"/>
              </a:rPr>
              <a:t>combined into</a:t>
            </a:r>
            <a:r>
              <a:rPr sz="1800" spc="325" dirty="0">
                <a:latin typeface="Carlito"/>
                <a:cs typeface="Carlito"/>
              </a:rPr>
              <a:t> </a:t>
            </a:r>
            <a:r>
              <a:rPr sz="1800" spc="-10" dirty="0">
                <a:latin typeface="Carlito"/>
                <a:cs typeface="Carlito"/>
              </a:rPr>
              <a:t>larger</a:t>
            </a:r>
            <a:endParaRPr sz="1800" dirty="0">
              <a:latin typeface="Carlito"/>
              <a:cs typeface="Carlito"/>
            </a:endParaRPr>
          </a:p>
          <a:p>
            <a:pPr marL="241300">
              <a:lnSpc>
                <a:spcPts val="1835"/>
              </a:lnSpc>
            </a:pPr>
            <a:r>
              <a:rPr sz="1800" spc="-5" dirty="0">
                <a:latin typeface="Carlito"/>
                <a:cs typeface="Carlito"/>
              </a:rPr>
              <a:t>units, but that is most </a:t>
            </a:r>
            <a:r>
              <a:rPr sz="1800" spc="-10" dirty="0">
                <a:latin typeface="Carlito"/>
                <a:cs typeface="Carlito"/>
              </a:rPr>
              <a:t>commonly </a:t>
            </a:r>
            <a:r>
              <a:rPr sz="1800" spc="-5" dirty="0">
                <a:latin typeface="Carlito"/>
                <a:cs typeface="Carlito"/>
              </a:rPr>
              <a:t>done </a:t>
            </a:r>
            <a:r>
              <a:rPr sz="1800" spc="-15" dirty="0">
                <a:latin typeface="Carlito"/>
                <a:cs typeface="Carlito"/>
              </a:rPr>
              <a:t>for </a:t>
            </a:r>
            <a:r>
              <a:rPr sz="1800" spc="-5" dirty="0">
                <a:latin typeface="Carlito"/>
                <a:cs typeface="Carlito"/>
              </a:rPr>
              <a:t>RAID</a:t>
            </a:r>
            <a:r>
              <a:rPr sz="1800" spc="85" dirty="0">
                <a:latin typeface="Carlito"/>
                <a:cs typeface="Carlito"/>
              </a:rPr>
              <a:t> </a:t>
            </a:r>
            <a:r>
              <a:rPr sz="1800" spc="-10" dirty="0">
                <a:latin typeface="Carlito"/>
                <a:cs typeface="Carlito"/>
              </a:rPr>
              <a:t>installations.</a:t>
            </a:r>
            <a:endParaRPr sz="1800" dirty="0">
              <a:latin typeface="Carlito"/>
              <a:cs typeface="Carlito"/>
            </a:endParaRPr>
          </a:p>
          <a:p>
            <a:pPr marL="241300" indent="-229235">
              <a:lnSpc>
                <a:spcPts val="1835"/>
              </a:lnSpc>
              <a:spcBef>
                <a:spcPts val="350"/>
              </a:spcBef>
              <a:buFont typeface="Arial"/>
              <a:buChar char="•"/>
              <a:tabLst>
                <a:tab pos="241300" algn="l"/>
                <a:tab pos="241935" algn="l"/>
              </a:tabLst>
            </a:pPr>
            <a:r>
              <a:rPr sz="1800" b="1" spc="-5" dirty="0">
                <a:latin typeface="Carlito"/>
                <a:cs typeface="Carlito"/>
              </a:rPr>
              <a:t>Partitions can </a:t>
            </a:r>
            <a:r>
              <a:rPr sz="1800" b="1" dirty="0">
                <a:latin typeface="Carlito"/>
                <a:cs typeface="Carlito"/>
              </a:rPr>
              <a:t>either be used as </a:t>
            </a:r>
            <a:r>
              <a:rPr sz="1800" b="1" spc="-20" dirty="0">
                <a:latin typeface="Carlito"/>
                <a:cs typeface="Carlito"/>
              </a:rPr>
              <a:t>raw </a:t>
            </a:r>
            <a:r>
              <a:rPr sz="1800" b="1" spc="-5" dirty="0">
                <a:latin typeface="Carlito"/>
                <a:cs typeface="Carlito"/>
              </a:rPr>
              <a:t>devices </a:t>
            </a:r>
            <a:r>
              <a:rPr sz="1800" dirty="0">
                <a:latin typeface="Carlito"/>
                <a:cs typeface="Carlito"/>
              </a:rPr>
              <a:t>( </a:t>
            </a:r>
            <a:r>
              <a:rPr sz="1800" spc="-5" dirty="0">
                <a:latin typeface="Carlito"/>
                <a:cs typeface="Carlito"/>
              </a:rPr>
              <a:t>with no </a:t>
            </a:r>
            <a:r>
              <a:rPr sz="1800" spc="-10" dirty="0">
                <a:latin typeface="Carlito"/>
                <a:cs typeface="Carlito"/>
              </a:rPr>
              <a:t>structure </a:t>
            </a:r>
            <a:r>
              <a:rPr sz="1800" dirty="0">
                <a:latin typeface="Carlito"/>
                <a:cs typeface="Carlito"/>
              </a:rPr>
              <a:t>imposed </a:t>
            </a:r>
            <a:r>
              <a:rPr sz="1800" spc="-5" dirty="0">
                <a:latin typeface="Carlito"/>
                <a:cs typeface="Carlito"/>
              </a:rPr>
              <a:t>upon </a:t>
            </a:r>
            <a:r>
              <a:rPr sz="1800" dirty="0">
                <a:latin typeface="Carlito"/>
                <a:cs typeface="Carlito"/>
              </a:rPr>
              <a:t>them </a:t>
            </a:r>
            <a:r>
              <a:rPr sz="1800" spc="-5" dirty="0">
                <a:latin typeface="Carlito"/>
                <a:cs typeface="Carlito"/>
              </a:rPr>
              <a:t>), or </a:t>
            </a:r>
            <a:r>
              <a:rPr sz="1800" b="1" dirty="0">
                <a:latin typeface="Carlito"/>
                <a:cs typeface="Carlito"/>
              </a:rPr>
              <a:t>they </a:t>
            </a:r>
            <a:r>
              <a:rPr sz="1800" b="1" spc="-5" dirty="0">
                <a:latin typeface="Carlito"/>
                <a:cs typeface="Carlito"/>
              </a:rPr>
              <a:t>can </a:t>
            </a:r>
            <a:r>
              <a:rPr sz="1800" b="1" dirty="0">
                <a:latin typeface="Carlito"/>
                <a:cs typeface="Carlito"/>
              </a:rPr>
              <a:t>be</a:t>
            </a:r>
            <a:r>
              <a:rPr sz="1800" b="1" spc="-10" dirty="0">
                <a:latin typeface="Carlito"/>
                <a:cs typeface="Carlito"/>
              </a:rPr>
              <a:t> </a:t>
            </a:r>
            <a:r>
              <a:rPr sz="1800" b="1" spc="-15" dirty="0">
                <a:latin typeface="Carlito"/>
                <a:cs typeface="Carlito"/>
              </a:rPr>
              <a:t>formatted</a:t>
            </a:r>
            <a:endParaRPr sz="1800" dirty="0">
              <a:latin typeface="Carlito"/>
              <a:cs typeface="Carlito"/>
            </a:endParaRPr>
          </a:p>
          <a:p>
            <a:pPr marL="241300">
              <a:lnSpc>
                <a:spcPts val="1835"/>
              </a:lnSpc>
            </a:pPr>
            <a:r>
              <a:rPr sz="1800" spc="-10" dirty="0">
                <a:latin typeface="Carlito"/>
                <a:cs typeface="Carlito"/>
              </a:rPr>
              <a:t>to </a:t>
            </a:r>
            <a:r>
              <a:rPr sz="1800" spc="-5" dirty="0">
                <a:latin typeface="Carlito"/>
                <a:cs typeface="Carlito"/>
              </a:rPr>
              <a:t>hold </a:t>
            </a:r>
            <a:r>
              <a:rPr sz="1800" dirty="0">
                <a:latin typeface="Carlito"/>
                <a:cs typeface="Carlito"/>
              </a:rPr>
              <a:t>a </a:t>
            </a:r>
            <a:r>
              <a:rPr sz="1800" spc="-15" dirty="0">
                <a:latin typeface="Carlito"/>
                <a:cs typeface="Carlito"/>
              </a:rPr>
              <a:t>filesystem </a:t>
            </a:r>
            <a:r>
              <a:rPr sz="1800" dirty="0">
                <a:latin typeface="Carlito"/>
                <a:cs typeface="Carlito"/>
              </a:rPr>
              <a:t>( </a:t>
            </a:r>
            <a:r>
              <a:rPr sz="1800" spc="-5" dirty="0">
                <a:latin typeface="Carlito"/>
                <a:cs typeface="Carlito"/>
              </a:rPr>
              <a:t>i.e. </a:t>
            </a:r>
            <a:r>
              <a:rPr sz="1800" spc="-10" dirty="0">
                <a:latin typeface="Carlito"/>
                <a:cs typeface="Carlito"/>
              </a:rPr>
              <a:t>populated </a:t>
            </a:r>
            <a:r>
              <a:rPr sz="1800" spc="-5" dirty="0">
                <a:latin typeface="Carlito"/>
                <a:cs typeface="Carlito"/>
              </a:rPr>
              <a:t>with FCBs </a:t>
            </a:r>
            <a:r>
              <a:rPr sz="1800" dirty="0">
                <a:latin typeface="Carlito"/>
                <a:cs typeface="Carlito"/>
              </a:rPr>
              <a:t>and </a:t>
            </a:r>
            <a:r>
              <a:rPr sz="1800" spc="-5" dirty="0">
                <a:latin typeface="Carlito"/>
                <a:cs typeface="Carlito"/>
              </a:rPr>
              <a:t>initial </a:t>
            </a:r>
            <a:r>
              <a:rPr sz="1800" spc="-10" dirty="0">
                <a:latin typeface="Carlito"/>
                <a:cs typeface="Carlito"/>
              </a:rPr>
              <a:t>directory structures </a:t>
            </a:r>
            <a:r>
              <a:rPr sz="1800" dirty="0">
                <a:latin typeface="Carlito"/>
                <a:cs typeface="Carlito"/>
              </a:rPr>
              <a:t>as </a:t>
            </a:r>
            <a:r>
              <a:rPr sz="1800" spc="-10" dirty="0">
                <a:latin typeface="Carlito"/>
                <a:cs typeface="Carlito"/>
              </a:rPr>
              <a:t>appropriate.</a:t>
            </a:r>
            <a:r>
              <a:rPr sz="1800" spc="165" dirty="0">
                <a:latin typeface="Carlito"/>
                <a:cs typeface="Carlito"/>
              </a:rPr>
              <a:t> </a:t>
            </a:r>
            <a:r>
              <a:rPr sz="1800" dirty="0">
                <a:latin typeface="Carlito"/>
                <a:cs typeface="Carlito"/>
              </a:rPr>
              <a:t>)</a:t>
            </a:r>
          </a:p>
          <a:p>
            <a:pPr marL="241300" marR="5080" indent="-229235">
              <a:lnSpc>
                <a:spcPct val="70000"/>
              </a:lnSpc>
              <a:spcBef>
                <a:spcPts val="1005"/>
              </a:spcBef>
              <a:buFont typeface="Arial"/>
              <a:buChar char="•"/>
              <a:tabLst>
                <a:tab pos="241300" algn="l"/>
                <a:tab pos="241935" algn="l"/>
              </a:tabLst>
            </a:pPr>
            <a:r>
              <a:rPr sz="1800" b="1" spc="-10" dirty="0">
                <a:latin typeface="Carlito"/>
                <a:cs typeface="Carlito"/>
              </a:rPr>
              <a:t>Raw </a:t>
            </a:r>
            <a:r>
              <a:rPr sz="1800" b="1" dirty="0">
                <a:latin typeface="Carlito"/>
                <a:cs typeface="Carlito"/>
              </a:rPr>
              <a:t>partitions </a:t>
            </a:r>
            <a:r>
              <a:rPr sz="1800" b="1" spc="-10" dirty="0">
                <a:latin typeface="Carlito"/>
                <a:cs typeface="Carlito"/>
              </a:rPr>
              <a:t>are generally </a:t>
            </a:r>
            <a:r>
              <a:rPr sz="1800" b="1" dirty="0">
                <a:latin typeface="Carlito"/>
                <a:cs typeface="Carlito"/>
              </a:rPr>
              <a:t>used </a:t>
            </a:r>
            <a:r>
              <a:rPr sz="1800" b="1" spc="-10" dirty="0">
                <a:latin typeface="Carlito"/>
                <a:cs typeface="Carlito"/>
              </a:rPr>
              <a:t>for swap </a:t>
            </a:r>
            <a:r>
              <a:rPr sz="1800" b="1" dirty="0">
                <a:latin typeface="Carlito"/>
                <a:cs typeface="Carlito"/>
              </a:rPr>
              <a:t>space</a:t>
            </a:r>
            <a:r>
              <a:rPr sz="1800" dirty="0">
                <a:latin typeface="Carlito"/>
                <a:cs typeface="Carlito"/>
              </a:rPr>
              <a:t>, and </a:t>
            </a:r>
            <a:r>
              <a:rPr sz="1800" spc="-15" dirty="0">
                <a:latin typeface="Carlito"/>
                <a:cs typeface="Carlito"/>
              </a:rPr>
              <a:t>may </a:t>
            </a:r>
            <a:r>
              <a:rPr sz="1800" dirty="0">
                <a:latin typeface="Carlito"/>
                <a:cs typeface="Carlito"/>
              </a:rPr>
              <a:t>also </a:t>
            </a:r>
            <a:r>
              <a:rPr sz="1800" spc="-5" dirty="0">
                <a:latin typeface="Carlito"/>
                <a:cs typeface="Carlito"/>
              </a:rPr>
              <a:t>be </a:t>
            </a:r>
            <a:r>
              <a:rPr sz="1800" dirty="0">
                <a:latin typeface="Carlito"/>
                <a:cs typeface="Carlito"/>
              </a:rPr>
              <a:t>used </a:t>
            </a:r>
            <a:r>
              <a:rPr sz="1800" spc="-15" dirty="0">
                <a:latin typeface="Carlito"/>
                <a:cs typeface="Carlito"/>
              </a:rPr>
              <a:t>for </a:t>
            </a:r>
            <a:r>
              <a:rPr sz="1800" spc="-10" dirty="0">
                <a:latin typeface="Carlito"/>
                <a:cs typeface="Carlito"/>
              </a:rPr>
              <a:t>certain </a:t>
            </a:r>
            <a:r>
              <a:rPr sz="1800" spc="-15" dirty="0">
                <a:latin typeface="Carlito"/>
                <a:cs typeface="Carlito"/>
              </a:rPr>
              <a:t>programs </a:t>
            </a:r>
            <a:r>
              <a:rPr sz="1800" spc="-5" dirty="0">
                <a:latin typeface="Carlito"/>
                <a:cs typeface="Carlito"/>
              </a:rPr>
              <a:t>such </a:t>
            </a:r>
            <a:r>
              <a:rPr sz="1800" dirty="0">
                <a:latin typeface="Carlito"/>
                <a:cs typeface="Carlito"/>
              </a:rPr>
              <a:t>as </a:t>
            </a:r>
            <a:r>
              <a:rPr sz="1800" spc="-5" dirty="0">
                <a:latin typeface="Carlito"/>
                <a:cs typeface="Carlito"/>
              </a:rPr>
              <a:t>databases  that choose </a:t>
            </a:r>
            <a:r>
              <a:rPr sz="1800" spc="-10" dirty="0">
                <a:latin typeface="Carlito"/>
                <a:cs typeface="Carlito"/>
              </a:rPr>
              <a:t>to </a:t>
            </a:r>
            <a:r>
              <a:rPr sz="1800" spc="-5" dirty="0">
                <a:latin typeface="Carlito"/>
                <a:cs typeface="Carlito"/>
              </a:rPr>
              <a:t>manage </a:t>
            </a:r>
            <a:r>
              <a:rPr sz="1800" dirty="0">
                <a:latin typeface="Carlito"/>
                <a:cs typeface="Carlito"/>
              </a:rPr>
              <a:t>their </a:t>
            </a:r>
            <a:r>
              <a:rPr sz="1800" spc="-5" dirty="0">
                <a:latin typeface="Carlito"/>
                <a:cs typeface="Carlito"/>
              </a:rPr>
              <a:t>own disk </a:t>
            </a:r>
            <a:r>
              <a:rPr sz="1800" spc="-15" dirty="0">
                <a:latin typeface="Carlito"/>
                <a:cs typeface="Carlito"/>
              </a:rPr>
              <a:t>storage system. </a:t>
            </a:r>
            <a:r>
              <a:rPr sz="1800" spc="-10" dirty="0">
                <a:latin typeface="Carlito"/>
                <a:cs typeface="Carlito"/>
              </a:rPr>
              <a:t>Partitions containing </a:t>
            </a:r>
            <a:r>
              <a:rPr sz="1800" spc="-15" dirty="0">
                <a:latin typeface="Carlito"/>
                <a:cs typeface="Carlito"/>
              </a:rPr>
              <a:t>filesystems </a:t>
            </a:r>
            <a:r>
              <a:rPr sz="1800" spc="-10" dirty="0">
                <a:latin typeface="Carlito"/>
                <a:cs typeface="Carlito"/>
              </a:rPr>
              <a:t>can generally </a:t>
            </a:r>
            <a:r>
              <a:rPr sz="1800" spc="-5" dirty="0">
                <a:latin typeface="Carlito"/>
                <a:cs typeface="Carlito"/>
              </a:rPr>
              <a:t>only be  accessed using </a:t>
            </a:r>
            <a:r>
              <a:rPr sz="1800" dirty="0">
                <a:latin typeface="Carlito"/>
                <a:cs typeface="Carlito"/>
              </a:rPr>
              <a:t>the </a:t>
            </a:r>
            <a:r>
              <a:rPr sz="1800" spc="-5" dirty="0">
                <a:latin typeface="Carlito"/>
                <a:cs typeface="Carlito"/>
              </a:rPr>
              <a:t>file </a:t>
            </a:r>
            <a:r>
              <a:rPr sz="1800" spc="-20" dirty="0">
                <a:latin typeface="Carlito"/>
                <a:cs typeface="Carlito"/>
              </a:rPr>
              <a:t>system </a:t>
            </a:r>
            <a:r>
              <a:rPr sz="1800" spc="-10" dirty="0">
                <a:latin typeface="Carlito"/>
                <a:cs typeface="Carlito"/>
              </a:rPr>
              <a:t>structure </a:t>
            </a:r>
            <a:r>
              <a:rPr sz="1800" spc="-5" dirty="0">
                <a:latin typeface="Carlito"/>
                <a:cs typeface="Carlito"/>
              </a:rPr>
              <a:t>by </a:t>
            </a:r>
            <a:r>
              <a:rPr sz="1800" spc="-10" dirty="0">
                <a:latin typeface="Carlito"/>
                <a:cs typeface="Carlito"/>
              </a:rPr>
              <a:t>ordinary users, </a:t>
            </a:r>
            <a:r>
              <a:rPr sz="1800" spc="-5" dirty="0">
                <a:latin typeface="Carlito"/>
                <a:cs typeface="Carlito"/>
              </a:rPr>
              <a:t>but </a:t>
            </a:r>
            <a:r>
              <a:rPr sz="1800" spc="-10" dirty="0">
                <a:latin typeface="Carlito"/>
                <a:cs typeface="Carlito"/>
              </a:rPr>
              <a:t>can often </a:t>
            </a:r>
            <a:r>
              <a:rPr sz="1800" spc="-5" dirty="0">
                <a:latin typeface="Carlito"/>
                <a:cs typeface="Carlito"/>
              </a:rPr>
              <a:t>be accessed </a:t>
            </a:r>
            <a:r>
              <a:rPr sz="1800" dirty="0">
                <a:latin typeface="Carlito"/>
                <a:cs typeface="Carlito"/>
              </a:rPr>
              <a:t>as a </a:t>
            </a:r>
            <a:r>
              <a:rPr sz="1800" spc="-20" dirty="0">
                <a:latin typeface="Carlito"/>
                <a:cs typeface="Carlito"/>
              </a:rPr>
              <a:t>raw </a:t>
            </a:r>
            <a:r>
              <a:rPr sz="1800" spc="-5" dirty="0">
                <a:latin typeface="Carlito"/>
                <a:cs typeface="Carlito"/>
              </a:rPr>
              <a:t>device </a:t>
            </a:r>
            <a:r>
              <a:rPr sz="1800" dirty="0">
                <a:latin typeface="Carlito"/>
                <a:cs typeface="Carlito"/>
              </a:rPr>
              <a:t>also </a:t>
            </a:r>
            <a:r>
              <a:rPr sz="1800" spc="-5" dirty="0">
                <a:latin typeface="Carlito"/>
                <a:cs typeface="Carlito"/>
              </a:rPr>
              <a:t>by</a:t>
            </a:r>
            <a:r>
              <a:rPr sz="1800" spc="335" dirty="0">
                <a:latin typeface="Carlito"/>
                <a:cs typeface="Carlito"/>
              </a:rPr>
              <a:t> </a:t>
            </a:r>
            <a:r>
              <a:rPr sz="1800" spc="5" dirty="0">
                <a:latin typeface="Carlito"/>
                <a:cs typeface="Carlito"/>
              </a:rPr>
              <a:t>root.</a:t>
            </a:r>
            <a:endParaRPr sz="1800" dirty="0">
              <a:latin typeface="Carlito"/>
              <a:cs typeface="Carlito"/>
            </a:endParaRPr>
          </a:p>
          <a:p>
            <a:pPr marL="241300" indent="-229235">
              <a:lnSpc>
                <a:spcPts val="1835"/>
              </a:lnSpc>
              <a:spcBef>
                <a:spcPts val="350"/>
              </a:spcBef>
              <a:buFont typeface="Arial"/>
              <a:buChar char="•"/>
              <a:tabLst>
                <a:tab pos="241300" algn="l"/>
                <a:tab pos="241935" algn="l"/>
              </a:tabLst>
            </a:pPr>
            <a:r>
              <a:rPr sz="1800" spc="-5" dirty="0">
                <a:latin typeface="Carlito"/>
                <a:cs typeface="Carlito"/>
              </a:rPr>
              <a:t>The </a:t>
            </a:r>
            <a:r>
              <a:rPr sz="1800" b="1" i="1" spc="-5" dirty="0">
                <a:latin typeface="Carlito"/>
                <a:cs typeface="Carlito"/>
              </a:rPr>
              <a:t>root partition </a:t>
            </a:r>
            <a:r>
              <a:rPr sz="1800" spc="-10" dirty="0">
                <a:latin typeface="Carlito"/>
                <a:cs typeface="Carlito"/>
              </a:rPr>
              <a:t>contains </a:t>
            </a:r>
            <a:r>
              <a:rPr sz="1800" dirty="0">
                <a:latin typeface="Carlito"/>
                <a:cs typeface="Carlito"/>
              </a:rPr>
              <a:t>the </a:t>
            </a:r>
            <a:r>
              <a:rPr sz="1800" spc="-5" dirty="0">
                <a:latin typeface="Carlito"/>
                <a:cs typeface="Carlito"/>
              </a:rPr>
              <a:t>OS </a:t>
            </a:r>
            <a:r>
              <a:rPr sz="1800" spc="-15" dirty="0">
                <a:latin typeface="Carlito"/>
                <a:cs typeface="Carlito"/>
              </a:rPr>
              <a:t>kernel </a:t>
            </a:r>
            <a:r>
              <a:rPr sz="1800" dirty="0">
                <a:latin typeface="Carlito"/>
                <a:cs typeface="Carlito"/>
              </a:rPr>
              <a:t>and </a:t>
            </a:r>
            <a:r>
              <a:rPr sz="1800" spc="-5" dirty="0">
                <a:latin typeface="Carlito"/>
                <a:cs typeface="Carlito"/>
              </a:rPr>
              <a:t>at </a:t>
            </a:r>
            <a:r>
              <a:rPr sz="1800" spc="-10" dirty="0">
                <a:latin typeface="Carlito"/>
                <a:cs typeface="Carlito"/>
              </a:rPr>
              <a:t>least </a:t>
            </a:r>
            <a:r>
              <a:rPr sz="1800" spc="-5" dirty="0">
                <a:latin typeface="Carlito"/>
                <a:cs typeface="Carlito"/>
              </a:rPr>
              <a:t>the </a:t>
            </a:r>
            <a:r>
              <a:rPr sz="1800" spc="-25" dirty="0">
                <a:latin typeface="Carlito"/>
                <a:cs typeface="Carlito"/>
              </a:rPr>
              <a:t>key </a:t>
            </a:r>
            <a:r>
              <a:rPr sz="1800" spc="-5" dirty="0">
                <a:latin typeface="Carlito"/>
                <a:cs typeface="Carlito"/>
              </a:rPr>
              <a:t>portions of </a:t>
            </a:r>
            <a:r>
              <a:rPr sz="1800" dirty="0">
                <a:latin typeface="Carlito"/>
                <a:cs typeface="Carlito"/>
              </a:rPr>
              <a:t>the </a:t>
            </a:r>
            <a:r>
              <a:rPr sz="1800" spc="-5" dirty="0">
                <a:latin typeface="Carlito"/>
                <a:cs typeface="Carlito"/>
              </a:rPr>
              <a:t>OS needed </a:t>
            </a:r>
            <a:r>
              <a:rPr sz="1800" spc="-10" dirty="0">
                <a:latin typeface="Carlito"/>
                <a:cs typeface="Carlito"/>
              </a:rPr>
              <a:t>to complete </a:t>
            </a:r>
            <a:r>
              <a:rPr sz="1800" dirty="0">
                <a:latin typeface="Carlito"/>
                <a:cs typeface="Carlito"/>
              </a:rPr>
              <a:t>the</a:t>
            </a:r>
            <a:r>
              <a:rPr sz="1800" spc="260" dirty="0">
                <a:latin typeface="Carlito"/>
                <a:cs typeface="Carlito"/>
              </a:rPr>
              <a:t> </a:t>
            </a:r>
            <a:r>
              <a:rPr sz="1800" spc="-5" dirty="0">
                <a:latin typeface="Carlito"/>
                <a:cs typeface="Carlito"/>
              </a:rPr>
              <a:t>boot</a:t>
            </a:r>
            <a:endParaRPr sz="1800" dirty="0">
              <a:latin typeface="Carlito"/>
              <a:cs typeface="Carlito"/>
            </a:endParaRPr>
          </a:p>
          <a:p>
            <a:pPr marL="241300">
              <a:lnSpc>
                <a:spcPts val="1835"/>
              </a:lnSpc>
            </a:pPr>
            <a:r>
              <a:rPr sz="1800" spc="-10" dirty="0">
                <a:latin typeface="Carlito"/>
                <a:cs typeface="Carlito"/>
              </a:rPr>
              <a:t>process.</a:t>
            </a:r>
            <a:endParaRPr sz="1800" dirty="0">
              <a:latin typeface="Carlito"/>
              <a:cs typeface="Carlito"/>
            </a:endParaRPr>
          </a:p>
          <a:p>
            <a:pPr marL="241300" marR="24765" indent="-229235">
              <a:lnSpc>
                <a:spcPct val="70000"/>
              </a:lnSpc>
              <a:spcBef>
                <a:spcPts val="994"/>
              </a:spcBef>
              <a:buFont typeface="Arial"/>
              <a:buChar char="•"/>
              <a:tabLst>
                <a:tab pos="241300" algn="l"/>
                <a:tab pos="241935" algn="l"/>
              </a:tabLst>
            </a:pPr>
            <a:r>
              <a:rPr sz="1800" spc="-25" dirty="0">
                <a:latin typeface="Carlito"/>
                <a:cs typeface="Carlito"/>
              </a:rPr>
              <a:t>At </a:t>
            </a:r>
            <a:r>
              <a:rPr sz="1800" b="1" dirty="0">
                <a:latin typeface="Carlito"/>
                <a:cs typeface="Carlito"/>
              </a:rPr>
              <a:t>boot time the </a:t>
            </a:r>
            <a:r>
              <a:rPr sz="1800" b="1" spc="-10" dirty="0">
                <a:latin typeface="Carlito"/>
                <a:cs typeface="Carlito"/>
              </a:rPr>
              <a:t>root </a:t>
            </a:r>
            <a:r>
              <a:rPr sz="1800" b="1" dirty="0">
                <a:latin typeface="Carlito"/>
                <a:cs typeface="Carlito"/>
              </a:rPr>
              <a:t>partition is </a:t>
            </a:r>
            <a:r>
              <a:rPr sz="1800" b="1" spc="-5" dirty="0">
                <a:latin typeface="Carlito"/>
                <a:cs typeface="Carlito"/>
              </a:rPr>
              <a:t>mounted</a:t>
            </a:r>
            <a:r>
              <a:rPr sz="1800" spc="-5" dirty="0">
                <a:latin typeface="Carlito"/>
                <a:cs typeface="Carlito"/>
              </a:rPr>
              <a:t>, </a:t>
            </a:r>
            <a:r>
              <a:rPr sz="1800" dirty="0">
                <a:latin typeface="Carlito"/>
                <a:cs typeface="Carlito"/>
              </a:rPr>
              <a:t>and </a:t>
            </a:r>
            <a:r>
              <a:rPr sz="1800" spc="-15" dirty="0">
                <a:latin typeface="Carlito"/>
                <a:cs typeface="Carlito"/>
              </a:rPr>
              <a:t>control </a:t>
            </a:r>
            <a:r>
              <a:rPr sz="1800" spc="-5" dirty="0">
                <a:latin typeface="Carlito"/>
                <a:cs typeface="Carlito"/>
              </a:rPr>
              <a:t>is </a:t>
            </a:r>
            <a:r>
              <a:rPr sz="1800" spc="-15" dirty="0">
                <a:latin typeface="Carlito"/>
                <a:cs typeface="Carlito"/>
              </a:rPr>
              <a:t>transferred </a:t>
            </a:r>
            <a:r>
              <a:rPr sz="1800" spc="-10" dirty="0">
                <a:latin typeface="Carlito"/>
                <a:cs typeface="Carlito"/>
              </a:rPr>
              <a:t>from </a:t>
            </a:r>
            <a:r>
              <a:rPr sz="1800" dirty="0">
                <a:latin typeface="Carlito"/>
                <a:cs typeface="Carlito"/>
              </a:rPr>
              <a:t>the </a:t>
            </a:r>
            <a:r>
              <a:rPr sz="1800" spc="-5" dirty="0">
                <a:latin typeface="Carlito"/>
                <a:cs typeface="Carlito"/>
              </a:rPr>
              <a:t>boot </a:t>
            </a:r>
            <a:r>
              <a:rPr sz="1800" spc="-15" dirty="0">
                <a:latin typeface="Carlito"/>
                <a:cs typeface="Carlito"/>
              </a:rPr>
              <a:t>program </a:t>
            </a:r>
            <a:r>
              <a:rPr sz="1800" spc="-10" dirty="0">
                <a:latin typeface="Carlito"/>
                <a:cs typeface="Carlito"/>
              </a:rPr>
              <a:t>to </a:t>
            </a:r>
            <a:r>
              <a:rPr sz="1800" dirty="0">
                <a:latin typeface="Carlito"/>
                <a:cs typeface="Carlito"/>
              </a:rPr>
              <a:t>the </a:t>
            </a:r>
            <a:r>
              <a:rPr sz="1800" spc="-15" dirty="0">
                <a:latin typeface="Carlito"/>
                <a:cs typeface="Carlito"/>
              </a:rPr>
              <a:t>kernel found  </a:t>
            </a:r>
            <a:r>
              <a:rPr sz="1800" spc="-5" dirty="0">
                <a:latin typeface="Carlito"/>
                <a:cs typeface="Carlito"/>
              </a:rPr>
              <a:t>there.</a:t>
            </a:r>
            <a:endParaRPr sz="1800" dirty="0">
              <a:latin typeface="Carlito"/>
              <a:cs typeface="Carlito"/>
            </a:endParaRPr>
          </a:p>
          <a:p>
            <a:pPr marL="241300" marR="798195" indent="-229235">
              <a:lnSpc>
                <a:spcPct val="70000"/>
              </a:lnSpc>
              <a:spcBef>
                <a:spcPts val="1010"/>
              </a:spcBef>
              <a:buFont typeface="Arial"/>
              <a:buChar char="•"/>
              <a:tabLst>
                <a:tab pos="241300" algn="l"/>
                <a:tab pos="241935" algn="l"/>
              </a:tabLst>
            </a:pPr>
            <a:r>
              <a:rPr sz="1800" dirty="0">
                <a:latin typeface="Carlito"/>
                <a:cs typeface="Carlito"/>
              </a:rPr>
              <a:t>As a part </a:t>
            </a:r>
            <a:r>
              <a:rPr sz="1800" spc="-5" dirty="0">
                <a:latin typeface="Carlito"/>
                <a:cs typeface="Carlito"/>
              </a:rPr>
              <a:t>of </a:t>
            </a:r>
            <a:r>
              <a:rPr sz="1800" dirty="0">
                <a:latin typeface="Carlito"/>
                <a:cs typeface="Carlito"/>
              </a:rPr>
              <a:t>the </a:t>
            </a:r>
            <a:r>
              <a:rPr sz="1800" spc="-5" dirty="0">
                <a:latin typeface="Carlito"/>
                <a:cs typeface="Carlito"/>
              </a:rPr>
              <a:t>mounting </a:t>
            </a:r>
            <a:r>
              <a:rPr sz="1800" spc="-10" dirty="0">
                <a:latin typeface="Carlito"/>
                <a:cs typeface="Carlito"/>
              </a:rPr>
              <a:t>process, </a:t>
            </a:r>
            <a:r>
              <a:rPr sz="1800" spc="-5" dirty="0">
                <a:latin typeface="Carlito"/>
                <a:cs typeface="Carlito"/>
              </a:rPr>
              <a:t>additional file </a:t>
            </a:r>
            <a:r>
              <a:rPr sz="1800" spc="-15" dirty="0">
                <a:latin typeface="Carlito"/>
                <a:cs typeface="Carlito"/>
              </a:rPr>
              <a:t>systems </a:t>
            </a:r>
            <a:r>
              <a:rPr sz="1800" spc="-10" dirty="0">
                <a:latin typeface="Carlito"/>
                <a:cs typeface="Carlito"/>
              </a:rPr>
              <a:t>get </a:t>
            </a:r>
            <a:r>
              <a:rPr sz="1800" spc="-5" dirty="0">
                <a:latin typeface="Carlito"/>
                <a:cs typeface="Carlito"/>
              </a:rPr>
              <a:t>mounted, adding </a:t>
            </a:r>
            <a:r>
              <a:rPr sz="1800" dirty="0">
                <a:latin typeface="Carlito"/>
                <a:cs typeface="Carlito"/>
              </a:rPr>
              <a:t>their </a:t>
            </a:r>
            <a:r>
              <a:rPr sz="1800" spc="-10" dirty="0">
                <a:latin typeface="Carlito"/>
                <a:cs typeface="Carlito"/>
              </a:rPr>
              <a:t>information into </a:t>
            </a:r>
            <a:r>
              <a:rPr sz="1800" dirty="0">
                <a:latin typeface="Carlito"/>
                <a:cs typeface="Carlito"/>
              </a:rPr>
              <a:t>the  </a:t>
            </a:r>
            <a:r>
              <a:rPr sz="1800" spc="-10" dirty="0">
                <a:latin typeface="Carlito"/>
                <a:cs typeface="Carlito"/>
              </a:rPr>
              <a:t>appropriate </a:t>
            </a:r>
            <a:r>
              <a:rPr sz="1800" dirty="0">
                <a:latin typeface="Carlito"/>
                <a:cs typeface="Carlito"/>
              </a:rPr>
              <a:t>mount </a:t>
            </a:r>
            <a:r>
              <a:rPr sz="1800" spc="-10" dirty="0">
                <a:latin typeface="Carlito"/>
                <a:cs typeface="Carlito"/>
              </a:rPr>
              <a:t>table</a:t>
            </a:r>
            <a:r>
              <a:rPr sz="1800" spc="20" dirty="0">
                <a:latin typeface="Carlito"/>
                <a:cs typeface="Carlito"/>
              </a:rPr>
              <a:t> </a:t>
            </a:r>
            <a:r>
              <a:rPr sz="1800" spc="-10" dirty="0">
                <a:latin typeface="Carlito"/>
                <a:cs typeface="Carlito"/>
              </a:rPr>
              <a:t>structure.</a:t>
            </a:r>
            <a:endParaRPr sz="1800" dirty="0">
              <a:latin typeface="Carlito"/>
              <a:cs typeface="Carlito"/>
            </a:endParaRPr>
          </a:p>
          <a:p>
            <a:pPr marL="241300" indent="-229235">
              <a:lnSpc>
                <a:spcPts val="1835"/>
              </a:lnSpc>
              <a:spcBef>
                <a:spcPts val="350"/>
              </a:spcBef>
              <a:buFont typeface="Arial"/>
              <a:buChar char="•"/>
              <a:tabLst>
                <a:tab pos="241300" algn="l"/>
                <a:tab pos="241935" algn="l"/>
              </a:tabLst>
            </a:pPr>
            <a:r>
              <a:rPr sz="1800" spc="-5" dirty="0">
                <a:latin typeface="Carlito"/>
                <a:cs typeface="Carlito"/>
              </a:rPr>
              <a:t>The </a:t>
            </a:r>
            <a:r>
              <a:rPr sz="1800" spc="-10" dirty="0">
                <a:latin typeface="Carlito"/>
                <a:cs typeface="Carlito"/>
              </a:rPr>
              <a:t>file </a:t>
            </a:r>
            <a:r>
              <a:rPr sz="1800" spc="-15" dirty="0">
                <a:latin typeface="Carlito"/>
                <a:cs typeface="Carlito"/>
              </a:rPr>
              <a:t>systems may </a:t>
            </a:r>
            <a:r>
              <a:rPr sz="1800" spc="-5" dirty="0">
                <a:latin typeface="Carlito"/>
                <a:cs typeface="Carlito"/>
              </a:rPr>
              <a:t>be </a:t>
            </a:r>
            <a:r>
              <a:rPr sz="1800" spc="-10" dirty="0">
                <a:latin typeface="Carlito"/>
                <a:cs typeface="Carlito"/>
              </a:rPr>
              <a:t>checked </a:t>
            </a:r>
            <a:r>
              <a:rPr sz="1800" spc="-15" dirty="0">
                <a:latin typeface="Carlito"/>
                <a:cs typeface="Carlito"/>
              </a:rPr>
              <a:t>for errors </a:t>
            </a:r>
            <a:r>
              <a:rPr sz="1800" spc="-5" dirty="0">
                <a:latin typeface="Carlito"/>
                <a:cs typeface="Carlito"/>
              </a:rPr>
              <a:t>or </a:t>
            </a:r>
            <a:r>
              <a:rPr sz="1800" spc="-10" dirty="0">
                <a:latin typeface="Carlito"/>
                <a:cs typeface="Carlito"/>
              </a:rPr>
              <a:t>inconsistencies, </a:t>
            </a:r>
            <a:r>
              <a:rPr sz="1800" spc="-5" dirty="0">
                <a:latin typeface="Carlito"/>
                <a:cs typeface="Carlito"/>
              </a:rPr>
              <a:t>either because they </a:t>
            </a:r>
            <a:r>
              <a:rPr sz="1800" spc="-10" dirty="0">
                <a:latin typeface="Carlito"/>
                <a:cs typeface="Carlito"/>
              </a:rPr>
              <a:t>are </a:t>
            </a:r>
            <a:r>
              <a:rPr sz="1800" spc="-5" dirty="0">
                <a:latin typeface="Carlito"/>
                <a:cs typeface="Carlito"/>
              </a:rPr>
              <a:t>flagged </a:t>
            </a:r>
            <a:r>
              <a:rPr sz="1800" dirty="0">
                <a:latin typeface="Carlito"/>
                <a:cs typeface="Carlito"/>
              </a:rPr>
              <a:t>as </a:t>
            </a:r>
            <a:r>
              <a:rPr sz="1800" spc="-5" dirty="0">
                <a:latin typeface="Carlito"/>
                <a:cs typeface="Carlito"/>
              </a:rPr>
              <a:t>not having</a:t>
            </a:r>
            <a:r>
              <a:rPr sz="1800" spc="330" dirty="0">
                <a:latin typeface="Carlito"/>
                <a:cs typeface="Carlito"/>
              </a:rPr>
              <a:t> </a:t>
            </a:r>
            <a:r>
              <a:rPr sz="1800" spc="-5" dirty="0">
                <a:latin typeface="Carlito"/>
                <a:cs typeface="Carlito"/>
              </a:rPr>
              <a:t>been</a:t>
            </a:r>
            <a:endParaRPr sz="1800" dirty="0">
              <a:latin typeface="Carlito"/>
              <a:cs typeface="Carlito"/>
            </a:endParaRPr>
          </a:p>
          <a:p>
            <a:pPr marL="241300">
              <a:lnSpc>
                <a:spcPts val="1835"/>
              </a:lnSpc>
            </a:pPr>
            <a:r>
              <a:rPr sz="1800" spc="-5" dirty="0">
                <a:latin typeface="Carlito"/>
                <a:cs typeface="Carlito"/>
              </a:rPr>
              <a:t>closed </a:t>
            </a:r>
            <a:r>
              <a:rPr sz="1800" spc="-10" dirty="0">
                <a:latin typeface="Carlito"/>
                <a:cs typeface="Carlito"/>
              </a:rPr>
              <a:t>properly </a:t>
            </a:r>
            <a:r>
              <a:rPr sz="1800" dirty="0">
                <a:latin typeface="Carlito"/>
                <a:cs typeface="Carlito"/>
              </a:rPr>
              <a:t>the </a:t>
            </a:r>
            <a:r>
              <a:rPr sz="1800" spc="-5" dirty="0">
                <a:latin typeface="Carlito"/>
                <a:cs typeface="Carlito"/>
              </a:rPr>
              <a:t>last time they </a:t>
            </a:r>
            <a:r>
              <a:rPr sz="1800" spc="-10" dirty="0">
                <a:latin typeface="Carlito"/>
                <a:cs typeface="Carlito"/>
              </a:rPr>
              <a:t>were </a:t>
            </a:r>
            <a:r>
              <a:rPr sz="1800" dirty="0">
                <a:latin typeface="Carlito"/>
                <a:cs typeface="Carlito"/>
              </a:rPr>
              <a:t>used, </a:t>
            </a:r>
            <a:r>
              <a:rPr sz="1800" spc="-5" dirty="0">
                <a:latin typeface="Carlito"/>
                <a:cs typeface="Carlito"/>
              </a:rPr>
              <a:t>or </a:t>
            </a:r>
            <a:r>
              <a:rPr sz="1800" spc="-10" dirty="0">
                <a:latin typeface="Carlito"/>
                <a:cs typeface="Carlito"/>
              </a:rPr>
              <a:t>just </a:t>
            </a:r>
            <a:r>
              <a:rPr sz="1800" spc="-15" dirty="0">
                <a:latin typeface="Carlito"/>
                <a:cs typeface="Carlito"/>
              </a:rPr>
              <a:t>for </a:t>
            </a:r>
            <a:r>
              <a:rPr sz="1800" spc="-10" dirty="0">
                <a:latin typeface="Carlito"/>
                <a:cs typeface="Carlito"/>
              </a:rPr>
              <a:t>general</a:t>
            </a:r>
            <a:r>
              <a:rPr sz="1800" spc="105" dirty="0">
                <a:latin typeface="Carlito"/>
                <a:cs typeface="Carlito"/>
              </a:rPr>
              <a:t> </a:t>
            </a:r>
            <a:r>
              <a:rPr sz="1800" spc="-10" dirty="0">
                <a:latin typeface="Carlito"/>
                <a:cs typeface="Carlito"/>
              </a:rPr>
              <a:t>principals.</a:t>
            </a:r>
            <a:endParaRPr sz="1800" dirty="0">
              <a:latin typeface="Carlito"/>
              <a:cs typeface="Carlito"/>
            </a:endParaRPr>
          </a:p>
          <a:p>
            <a:pPr marL="241300" indent="-229235">
              <a:lnSpc>
                <a:spcPct val="100000"/>
              </a:lnSpc>
              <a:spcBef>
                <a:spcPts val="345"/>
              </a:spcBef>
              <a:buFont typeface="Arial"/>
              <a:buChar char="•"/>
              <a:tabLst>
                <a:tab pos="241300" algn="l"/>
                <a:tab pos="241935" algn="l"/>
              </a:tabLst>
            </a:pPr>
            <a:r>
              <a:rPr sz="1800" spc="-15" dirty="0">
                <a:latin typeface="Carlito"/>
                <a:cs typeface="Carlito"/>
              </a:rPr>
              <a:t>Filesystems may </a:t>
            </a:r>
            <a:r>
              <a:rPr sz="1800" spc="-5" dirty="0">
                <a:latin typeface="Carlito"/>
                <a:cs typeface="Carlito"/>
              </a:rPr>
              <a:t>be mounted </a:t>
            </a:r>
            <a:r>
              <a:rPr sz="1800" dirty="0">
                <a:latin typeface="Carlito"/>
                <a:cs typeface="Carlito"/>
              </a:rPr>
              <a:t>either </a:t>
            </a:r>
            <a:r>
              <a:rPr sz="1800" spc="-10" dirty="0">
                <a:latin typeface="Carlito"/>
                <a:cs typeface="Carlito"/>
              </a:rPr>
              <a:t>automatically </a:t>
            </a:r>
            <a:r>
              <a:rPr sz="1800" spc="-5" dirty="0">
                <a:latin typeface="Carlito"/>
                <a:cs typeface="Carlito"/>
              </a:rPr>
              <a:t>or</a:t>
            </a:r>
            <a:r>
              <a:rPr sz="1800" spc="95" dirty="0">
                <a:latin typeface="Carlito"/>
                <a:cs typeface="Carlito"/>
              </a:rPr>
              <a:t> </a:t>
            </a:r>
            <a:r>
              <a:rPr sz="1800" spc="-20" dirty="0">
                <a:latin typeface="Carlito"/>
                <a:cs typeface="Carlito"/>
              </a:rPr>
              <a:t>manually.</a:t>
            </a:r>
            <a:endParaRPr sz="1800" dirty="0">
              <a:latin typeface="Carlito"/>
              <a:cs typeface="Carlito"/>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5231" y="522960"/>
            <a:ext cx="4293969" cy="320601"/>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panose="02020603050405020304" pitchFamily="18" charset="0"/>
                <a:cs typeface="Times New Roman" panose="02020603050405020304" pitchFamily="18" charset="0"/>
              </a:rPr>
              <a:t>3. File </a:t>
            </a:r>
            <a:r>
              <a:rPr sz="2000" b="1" spc="-15" dirty="0">
                <a:latin typeface="Times New Roman" panose="02020603050405020304" pitchFamily="18" charset="0"/>
                <a:cs typeface="Times New Roman" panose="02020603050405020304" pitchFamily="18" charset="0"/>
              </a:rPr>
              <a:t>system </a:t>
            </a:r>
            <a:r>
              <a:rPr sz="2000" b="1" spc="-5" dirty="0">
                <a:latin typeface="Times New Roman" panose="02020603050405020304" pitchFamily="18" charset="0"/>
                <a:cs typeface="Times New Roman" panose="02020603050405020304" pitchFamily="18" charset="0"/>
              </a:rPr>
              <a:t>allocation allocation </a:t>
            </a:r>
            <a:r>
              <a:rPr sz="2000" b="1" spc="-10" dirty="0">
                <a:latin typeface="Times New Roman" panose="02020603050405020304" pitchFamily="18" charset="0"/>
                <a:cs typeface="Times New Roman" panose="02020603050405020304" pitchFamily="18" charset="0"/>
              </a:rPr>
              <a:t>are</a:t>
            </a:r>
            <a:r>
              <a:rPr sz="2000" b="1" spc="-145"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715302" y="1066800"/>
            <a:ext cx="11031855" cy="4372992"/>
          </a:xfrm>
          <a:prstGeom prst="rect">
            <a:avLst/>
          </a:prstGeom>
        </p:spPr>
        <p:txBody>
          <a:bodyPr vert="horz" wrap="square" lIns="0" tIns="12700" rIns="0" bIns="0" rtlCol="0">
            <a:spAutoFit/>
          </a:bodyPr>
          <a:lstStyle/>
          <a:p>
            <a:pPr marL="698500" indent="-228600">
              <a:spcBef>
                <a:spcPts val="100"/>
              </a:spcBef>
              <a:buFont typeface="Arial"/>
              <a:buChar char="•"/>
              <a:tabLst>
                <a:tab pos="697865" algn="l"/>
                <a:tab pos="698500" algn="l"/>
              </a:tabLst>
            </a:pPr>
            <a:r>
              <a:rPr sz="2000" spc="-5" dirty="0">
                <a:latin typeface="Times New Roman" panose="02020603050405020304" pitchFamily="18" charset="0"/>
                <a:cs typeface="Times New Roman" panose="02020603050405020304" pitchFamily="18" charset="0"/>
              </a:rPr>
              <a:t>Contiguous</a:t>
            </a:r>
            <a:r>
              <a:rPr sz="2000" spc="-4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allocation</a:t>
            </a:r>
            <a:endParaRPr sz="2000" dirty="0">
              <a:latin typeface="Times New Roman" panose="02020603050405020304" pitchFamily="18" charset="0"/>
              <a:cs typeface="Times New Roman" panose="02020603050405020304" pitchFamily="18" charset="0"/>
            </a:endParaRPr>
          </a:p>
          <a:p>
            <a:pPr marL="698500" indent="-228600">
              <a:buFont typeface="Arial"/>
              <a:buChar char="•"/>
              <a:tabLst>
                <a:tab pos="697865" algn="l"/>
                <a:tab pos="698500" algn="l"/>
              </a:tabLst>
            </a:pPr>
            <a:r>
              <a:rPr sz="2000" spc="-10" dirty="0">
                <a:latin typeface="Times New Roman" panose="02020603050405020304" pitchFamily="18" charset="0"/>
                <a:cs typeface="Times New Roman" panose="02020603050405020304" pitchFamily="18" charset="0"/>
              </a:rPr>
              <a:t>Linked </a:t>
            </a:r>
            <a:r>
              <a:rPr sz="2000" spc="-5" dirty="0">
                <a:latin typeface="Times New Roman" panose="02020603050405020304" pitchFamily="18" charset="0"/>
                <a:cs typeface="Times New Roman" panose="02020603050405020304" pitchFamily="18" charset="0"/>
              </a:rPr>
              <a:t>List</a:t>
            </a:r>
            <a:r>
              <a:rPr sz="2000" spc="-2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allocation</a:t>
            </a:r>
            <a:endParaRPr sz="2000" dirty="0">
              <a:latin typeface="Times New Roman" panose="02020603050405020304" pitchFamily="18" charset="0"/>
              <a:cs typeface="Times New Roman" panose="02020603050405020304" pitchFamily="18" charset="0"/>
            </a:endParaRPr>
          </a:p>
          <a:p>
            <a:pPr marL="698500" indent="-228600">
              <a:buFont typeface="Arial"/>
              <a:buChar char="•"/>
              <a:tabLst>
                <a:tab pos="697865" algn="l"/>
                <a:tab pos="698500" algn="l"/>
              </a:tabLst>
            </a:pPr>
            <a:r>
              <a:rPr sz="2000" spc="-10" dirty="0">
                <a:latin typeface="Times New Roman" panose="02020603050405020304" pitchFamily="18" charset="0"/>
                <a:cs typeface="Times New Roman" panose="02020603050405020304" pitchFamily="18" charset="0"/>
              </a:rPr>
              <a:t>Linked </a:t>
            </a:r>
            <a:r>
              <a:rPr sz="2000" spc="-5" dirty="0">
                <a:latin typeface="Times New Roman" panose="02020603050405020304" pitchFamily="18" charset="0"/>
                <a:cs typeface="Times New Roman" panose="02020603050405020304" pitchFamily="18" charset="0"/>
              </a:rPr>
              <a:t>List Allocation using </a:t>
            </a:r>
            <a:r>
              <a:rPr sz="2000" dirty="0">
                <a:latin typeface="Times New Roman" panose="02020603050405020304" pitchFamily="18" charset="0"/>
                <a:cs typeface="Times New Roman" panose="02020603050405020304" pitchFamily="18" charset="0"/>
              </a:rPr>
              <a:t>an</a:t>
            </a:r>
            <a:r>
              <a:rPr sz="2000" spc="-6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Index</a:t>
            </a:r>
            <a:endParaRPr sz="2000" dirty="0">
              <a:latin typeface="Times New Roman" panose="02020603050405020304" pitchFamily="18" charset="0"/>
              <a:cs typeface="Times New Roman" panose="02020603050405020304" pitchFamily="18" charset="0"/>
            </a:endParaRPr>
          </a:p>
          <a:p>
            <a:pPr marL="698500" indent="-228600">
              <a:buFont typeface="Arial"/>
              <a:buChar char="•"/>
              <a:tabLst>
                <a:tab pos="697865" algn="l"/>
                <a:tab pos="698500" algn="l"/>
              </a:tabLst>
            </a:pPr>
            <a:r>
              <a:rPr sz="2000" spc="-5" dirty="0">
                <a:latin typeface="Times New Roman" panose="02020603050405020304" pitchFamily="18" charset="0"/>
                <a:cs typeface="Times New Roman" panose="02020603050405020304" pitchFamily="18" charset="0"/>
              </a:rPr>
              <a:t>I-nodes</a:t>
            </a:r>
            <a:endParaRPr sz="2000" dirty="0">
              <a:latin typeface="Times New Roman" panose="02020603050405020304" pitchFamily="18" charset="0"/>
              <a:cs typeface="Times New Roman" panose="02020603050405020304" pitchFamily="18" charset="0"/>
            </a:endParaRPr>
          </a:p>
          <a:p>
            <a:pPr marL="12700">
              <a:spcBef>
                <a:spcPts val="360"/>
              </a:spcBef>
            </a:pPr>
            <a:r>
              <a:rPr sz="2000" b="1" spc="-5" dirty="0">
                <a:latin typeface="Times New Roman" panose="02020603050405020304" pitchFamily="18" charset="0"/>
                <a:cs typeface="Times New Roman" panose="02020603050405020304" pitchFamily="18" charset="0"/>
              </a:rPr>
              <a:t>Contiguous</a:t>
            </a:r>
            <a:r>
              <a:rPr sz="2000" b="1" spc="-40"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Allocation</a:t>
            </a:r>
            <a:endParaRPr sz="2000" dirty="0">
              <a:latin typeface="Times New Roman" panose="02020603050405020304" pitchFamily="18" charset="0"/>
              <a:cs typeface="Times New Roman" panose="02020603050405020304" pitchFamily="18" charset="0"/>
            </a:endParaRPr>
          </a:p>
          <a:p>
            <a:pPr marL="241300" marR="1467485" indent="-228600">
              <a:spcBef>
                <a:spcPts val="994"/>
              </a:spcBef>
              <a:buFont typeface="Arial"/>
              <a:buChar char="•"/>
              <a:tabLst>
                <a:tab pos="240665" algn="l"/>
                <a:tab pos="241300" algn="l"/>
              </a:tabLst>
            </a:pPr>
            <a:r>
              <a:rPr sz="2000" spc="-5"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simplest allocation </a:t>
            </a:r>
            <a:r>
              <a:rPr sz="2000" spc="-5" dirty="0">
                <a:latin typeface="Times New Roman" panose="02020603050405020304" pitchFamily="18" charset="0"/>
                <a:cs typeface="Times New Roman" panose="02020603050405020304" pitchFamily="18" charset="0"/>
              </a:rPr>
              <a:t>scheme; </a:t>
            </a:r>
            <a:r>
              <a:rPr sz="2000" spc="-15" dirty="0">
                <a:latin typeface="Times New Roman" panose="02020603050405020304" pitchFamily="18" charset="0"/>
                <a:cs typeface="Times New Roman" panose="02020603050405020304" pitchFamily="18" charset="0"/>
              </a:rPr>
              <a:t>store </a:t>
            </a:r>
            <a:r>
              <a:rPr sz="2000" dirty="0">
                <a:latin typeface="Times New Roman" panose="02020603050405020304" pitchFamily="18" charset="0"/>
                <a:cs typeface="Times New Roman" panose="02020603050405020304" pitchFamily="18" charset="0"/>
              </a:rPr>
              <a:t>each </a:t>
            </a:r>
            <a:r>
              <a:rPr sz="2000" spc="-5" dirty="0">
                <a:latin typeface="Times New Roman" panose="02020603050405020304" pitchFamily="18" charset="0"/>
                <a:cs typeface="Times New Roman" panose="02020603050405020304" pitchFamily="18" charset="0"/>
              </a:rPr>
              <a:t>file </a:t>
            </a:r>
            <a:r>
              <a:rPr sz="2000" dirty="0">
                <a:latin typeface="Times New Roman" panose="02020603050405020304" pitchFamily="18" charset="0"/>
                <a:cs typeface="Times New Roman" panose="02020603050405020304" pitchFamily="18" charset="0"/>
              </a:rPr>
              <a:t>as a </a:t>
            </a:r>
            <a:r>
              <a:rPr sz="2000" spc="-5" dirty="0">
                <a:latin typeface="Times New Roman" panose="02020603050405020304" pitchFamily="18" charset="0"/>
                <a:cs typeface="Times New Roman" panose="02020603050405020304" pitchFamily="18" charset="0"/>
              </a:rPr>
              <a:t>contiguous block of </a:t>
            </a:r>
            <a:r>
              <a:rPr sz="2000" spc="-15" dirty="0">
                <a:latin typeface="Times New Roman" panose="02020603050405020304" pitchFamily="18" charset="0"/>
                <a:cs typeface="Times New Roman" panose="02020603050405020304" pitchFamily="18" charset="0"/>
              </a:rPr>
              <a:t>data </a:t>
            </a:r>
            <a:r>
              <a:rPr sz="2000" spc="-5" dirty="0">
                <a:latin typeface="Times New Roman" panose="02020603050405020304" pitchFamily="18" charset="0"/>
                <a:cs typeface="Times New Roman" panose="02020603050405020304" pitchFamily="18" charset="0"/>
              </a:rPr>
              <a:t>on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disk. </a:t>
            </a:r>
            <a:r>
              <a:rPr sz="2000" b="1" i="1" spc="-5" dirty="0">
                <a:latin typeface="Times New Roman" panose="02020603050405020304" pitchFamily="18" charset="0"/>
                <a:cs typeface="Times New Roman" panose="02020603050405020304" pitchFamily="18" charset="0"/>
              </a:rPr>
              <a:t>Contiguous  Allocation </a:t>
            </a:r>
            <a:r>
              <a:rPr sz="2000" spc="-10" dirty="0">
                <a:latin typeface="Times New Roman" panose="02020603050405020304" pitchFamily="18" charset="0"/>
                <a:cs typeface="Times New Roman" panose="02020603050405020304" pitchFamily="18" charset="0"/>
              </a:rPr>
              <a:t>requires </a:t>
            </a:r>
            <a:r>
              <a:rPr sz="2000" spc="-5" dirty="0">
                <a:latin typeface="Times New Roman" panose="02020603050405020304" pitchFamily="18" charset="0"/>
                <a:cs typeface="Times New Roman" panose="02020603050405020304" pitchFamily="18" charset="0"/>
              </a:rPr>
              <a:t>that all </a:t>
            </a:r>
            <a:r>
              <a:rPr sz="2000" spc="-10" dirty="0">
                <a:latin typeface="Times New Roman" panose="02020603050405020304" pitchFamily="18" charset="0"/>
                <a:cs typeface="Times New Roman" panose="02020603050405020304" pitchFamily="18" charset="0"/>
              </a:rPr>
              <a:t>blocks </a:t>
            </a:r>
            <a:r>
              <a:rPr sz="2000" spc="-5" dirty="0">
                <a:latin typeface="Times New Roman" panose="02020603050405020304" pitchFamily="18" charset="0"/>
                <a:cs typeface="Times New Roman" panose="02020603050405020304" pitchFamily="18" charset="0"/>
              </a:rPr>
              <a:t>of </a:t>
            </a:r>
            <a:r>
              <a:rPr sz="2000" dirty="0">
                <a:latin typeface="Times New Roman" panose="02020603050405020304" pitchFamily="18" charset="0"/>
                <a:cs typeface="Times New Roman" panose="02020603050405020304" pitchFamily="18" charset="0"/>
              </a:rPr>
              <a:t>a </a:t>
            </a:r>
            <a:r>
              <a:rPr sz="2000" spc="-5" dirty="0">
                <a:latin typeface="Times New Roman" panose="02020603050405020304" pitchFamily="18" charset="0"/>
                <a:cs typeface="Times New Roman" panose="02020603050405020304" pitchFamily="18" charset="0"/>
              </a:rPr>
              <a:t>file be </a:t>
            </a:r>
            <a:r>
              <a:rPr sz="2000" spc="-20" dirty="0">
                <a:latin typeface="Times New Roman" panose="02020603050405020304" pitchFamily="18" charset="0"/>
                <a:cs typeface="Times New Roman" panose="02020603050405020304" pitchFamily="18" charset="0"/>
              </a:rPr>
              <a:t>kept </a:t>
            </a:r>
            <a:r>
              <a:rPr sz="2000" spc="-10" dirty="0">
                <a:latin typeface="Times New Roman" panose="02020603050405020304" pitchFamily="18" charset="0"/>
                <a:cs typeface="Times New Roman" panose="02020603050405020304" pitchFamily="18" charset="0"/>
              </a:rPr>
              <a:t>together</a:t>
            </a:r>
            <a:r>
              <a:rPr sz="2000" spc="11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contiguously.</a:t>
            </a:r>
            <a:endParaRPr sz="2000" dirty="0">
              <a:latin typeface="Times New Roman" panose="02020603050405020304" pitchFamily="18" charset="0"/>
              <a:cs typeface="Times New Roman" panose="02020603050405020304" pitchFamily="18" charset="0"/>
            </a:endParaRPr>
          </a:p>
          <a:p>
            <a:pPr marL="241300" indent="-228600">
              <a:spcBef>
                <a:spcPts val="350"/>
              </a:spcBef>
              <a:buFont typeface="Arial"/>
              <a:buChar char="•"/>
              <a:tabLst>
                <a:tab pos="240665" algn="l"/>
                <a:tab pos="241300" algn="l"/>
              </a:tabLst>
            </a:pPr>
            <a:r>
              <a:rPr sz="2000" spc="-10" dirty="0">
                <a:latin typeface="Times New Roman" panose="02020603050405020304" pitchFamily="18" charset="0"/>
                <a:cs typeface="Times New Roman" panose="02020603050405020304" pitchFamily="18" charset="0"/>
              </a:rPr>
              <a:t>Performance </a:t>
            </a:r>
            <a:r>
              <a:rPr sz="2000" spc="-5" dirty="0">
                <a:latin typeface="Times New Roman" panose="02020603050405020304" pitchFamily="18" charset="0"/>
                <a:cs typeface="Times New Roman" panose="02020603050405020304" pitchFamily="18" charset="0"/>
              </a:rPr>
              <a:t>is </a:t>
            </a:r>
            <a:r>
              <a:rPr sz="2000" b="1" spc="-5" dirty="0">
                <a:latin typeface="Times New Roman" panose="02020603050405020304" pitchFamily="18" charset="0"/>
                <a:cs typeface="Times New Roman" panose="02020603050405020304" pitchFamily="18" charset="0"/>
              </a:rPr>
              <a:t>very </a:t>
            </a:r>
            <a:r>
              <a:rPr sz="2000" b="1" spc="-15" dirty="0">
                <a:latin typeface="Times New Roman" panose="02020603050405020304" pitchFamily="18" charset="0"/>
                <a:cs typeface="Times New Roman" panose="02020603050405020304" pitchFamily="18" charset="0"/>
              </a:rPr>
              <a:t>fast</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because reading successive </a:t>
            </a:r>
            <a:r>
              <a:rPr sz="2000" spc="-10" dirty="0">
                <a:latin typeface="Times New Roman" panose="02020603050405020304" pitchFamily="18" charset="0"/>
                <a:cs typeface="Times New Roman" panose="02020603050405020304" pitchFamily="18" charset="0"/>
              </a:rPr>
              <a:t>blocks </a:t>
            </a:r>
            <a:r>
              <a:rPr sz="2000" spc="-5" dirty="0">
                <a:latin typeface="Times New Roman" panose="02020603050405020304" pitchFamily="18" charset="0"/>
                <a:cs typeface="Times New Roman" panose="02020603050405020304" pitchFamily="18" charset="0"/>
              </a:rPr>
              <a:t>of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same </a:t>
            </a:r>
            <a:r>
              <a:rPr sz="2000" spc="-10" dirty="0">
                <a:latin typeface="Times New Roman" panose="02020603050405020304" pitchFamily="18" charset="0"/>
                <a:cs typeface="Times New Roman" panose="02020603050405020304" pitchFamily="18" charset="0"/>
              </a:rPr>
              <a:t>file generally requires </a:t>
            </a:r>
            <a:r>
              <a:rPr sz="2000" spc="-5" dirty="0">
                <a:latin typeface="Times New Roman" panose="02020603050405020304" pitchFamily="18" charset="0"/>
                <a:cs typeface="Times New Roman" panose="02020603050405020304" pitchFamily="18" charset="0"/>
              </a:rPr>
              <a:t>no movement of</a:t>
            </a:r>
            <a:r>
              <a:rPr sz="2000" spc="26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the</a:t>
            </a:r>
            <a:r>
              <a:rPr lang="en-US"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disk </a:t>
            </a:r>
            <a:r>
              <a:rPr sz="2000" dirty="0">
                <a:latin typeface="Times New Roman" panose="02020603050405020304" pitchFamily="18" charset="0"/>
                <a:cs typeface="Times New Roman" panose="02020603050405020304" pitchFamily="18" charset="0"/>
              </a:rPr>
              <a:t>heads, </a:t>
            </a:r>
            <a:r>
              <a:rPr sz="2000" spc="-5" dirty="0">
                <a:latin typeface="Times New Roman" panose="02020603050405020304" pitchFamily="18" charset="0"/>
                <a:cs typeface="Times New Roman" panose="02020603050405020304" pitchFamily="18" charset="0"/>
              </a:rPr>
              <a:t>or </a:t>
            </a:r>
            <a:r>
              <a:rPr sz="2000" spc="-10" dirty="0">
                <a:latin typeface="Times New Roman" panose="02020603050405020304" pitchFamily="18" charset="0"/>
                <a:cs typeface="Times New Roman" panose="02020603050405020304" pitchFamily="18" charset="0"/>
              </a:rPr>
              <a:t>at </a:t>
            </a:r>
            <a:r>
              <a:rPr sz="2000" spc="-5" dirty="0">
                <a:latin typeface="Times New Roman" panose="02020603050405020304" pitchFamily="18" charset="0"/>
                <a:cs typeface="Times New Roman" panose="02020603050405020304" pitchFamily="18" charset="0"/>
              </a:rPr>
              <a:t>most one small </a:t>
            </a:r>
            <a:r>
              <a:rPr sz="2000" spc="-15" dirty="0">
                <a:latin typeface="Times New Roman" panose="02020603050405020304" pitchFamily="18" charset="0"/>
                <a:cs typeface="Times New Roman" panose="02020603050405020304" pitchFamily="18" charset="0"/>
              </a:rPr>
              <a:t>step </a:t>
            </a:r>
            <a:r>
              <a:rPr sz="2000" spc="-10" dirty="0">
                <a:latin typeface="Times New Roman" panose="02020603050405020304" pitchFamily="18" charset="0"/>
                <a:cs typeface="Times New Roman" panose="02020603050405020304" pitchFamily="18" charset="0"/>
              </a:rPr>
              <a:t>to </a:t>
            </a:r>
            <a:r>
              <a:rPr sz="2000"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next </a:t>
            </a:r>
            <a:r>
              <a:rPr sz="2000" spc="-5" dirty="0">
                <a:latin typeface="Times New Roman" panose="02020603050405020304" pitchFamily="18" charset="0"/>
                <a:cs typeface="Times New Roman" panose="02020603050405020304" pitchFamily="18" charset="0"/>
              </a:rPr>
              <a:t>adjacent</a:t>
            </a:r>
            <a:r>
              <a:rPr sz="2000" spc="7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cylinder.</a:t>
            </a:r>
            <a:endParaRPr sz="2000" dirty="0">
              <a:latin typeface="Times New Roman" panose="02020603050405020304" pitchFamily="18" charset="0"/>
              <a:cs typeface="Times New Roman" panose="02020603050405020304" pitchFamily="18" charset="0"/>
            </a:endParaRPr>
          </a:p>
          <a:p>
            <a:pPr marL="241300" marR="5080" indent="-228600">
              <a:spcBef>
                <a:spcPts val="1005"/>
              </a:spcBef>
              <a:buFont typeface="Arial"/>
              <a:buChar char="•"/>
              <a:tabLst>
                <a:tab pos="240665" algn="l"/>
                <a:tab pos="241300" algn="l"/>
              </a:tabLst>
            </a:pPr>
            <a:r>
              <a:rPr sz="2000" spc="-15" dirty="0">
                <a:latin typeface="Times New Roman" panose="02020603050405020304" pitchFamily="18" charset="0"/>
                <a:cs typeface="Times New Roman" panose="02020603050405020304" pitchFamily="18" charset="0"/>
              </a:rPr>
              <a:t>Storage </a:t>
            </a:r>
            <a:r>
              <a:rPr sz="2000" spc="-10" dirty="0">
                <a:latin typeface="Times New Roman" panose="02020603050405020304" pitchFamily="18" charset="0"/>
                <a:cs typeface="Times New Roman" panose="02020603050405020304" pitchFamily="18" charset="0"/>
              </a:rPr>
              <a:t>allocation involves </a:t>
            </a:r>
            <a:r>
              <a:rPr sz="2000" dirty="0">
                <a:latin typeface="Times New Roman" panose="02020603050405020304" pitchFamily="18" charset="0"/>
                <a:cs typeface="Times New Roman" panose="02020603050405020304" pitchFamily="18" charset="0"/>
              </a:rPr>
              <a:t>the same issues </a:t>
            </a:r>
            <a:r>
              <a:rPr sz="2000" spc="-5" dirty="0">
                <a:latin typeface="Times New Roman" panose="02020603050405020304" pitchFamily="18" charset="0"/>
                <a:cs typeface="Times New Roman" panose="02020603050405020304" pitchFamily="18" charset="0"/>
              </a:rPr>
              <a:t>discussed earlier </a:t>
            </a:r>
            <a:r>
              <a:rPr sz="2000" spc="-15" dirty="0">
                <a:latin typeface="Times New Roman" panose="02020603050405020304" pitchFamily="18" charset="0"/>
                <a:cs typeface="Times New Roman" panose="02020603050405020304" pitchFamily="18" charset="0"/>
              </a:rPr>
              <a:t>for </a:t>
            </a:r>
            <a:r>
              <a:rPr sz="2000" spc="-5"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allocation </a:t>
            </a:r>
            <a:r>
              <a:rPr sz="2000" spc="-5" dirty="0">
                <a:latin typeface="Times New Roman" panose="02020603050405020304" pitchFamily="18" charset="0"/>
                <a:cs typeface="Times New Roman" panose="02020603050405020304" pitchFamily="18" charset="0"/>
              </a:rPr>
              <a:t>of contiguous </a:t>
            </a:r>
            <a:r>
              <a:rPr sz="2000" spc="-10" dirty="0">
                <a:latin typeface="Times New Roman" panose="02020603050405020304" pitchFamily="18" charset="0"/>
                <a:cs typeface="Times New Roman" panose="02020603050405020304" pitchFamily="18" charset="0"/>
              </a:rPr>
              <a:t>blocks </a:t>
            </a:r>
            <a:r>
              <a:rPr sz="2000" spc="-5" dirty="0">
                <a:latin typeface="Times New Roman" panose="02020603050405020304" pitchFamily="18" charset="0"/>
                <a:cs typeface="Times New Roman" panose="02020603050405020304" pitchFamily="18" charset="0"/>
              </a:rPr>
              <a:t>of </a:t>
            </a:r>
            <a:r>
              <a:rPr sz="2000" dirty="0">
                <a:latin typeface="Times New Roman" panose="02020603050405020304" pitchFamily="18" charset="0"/>
                <a:cs typeface="Times New Roman" panose="02020603050405020304" pitchFamily="18" charset="0"/>
              </a:rPr>
              <a:t>memory ( </a:t>
            </a:r>
            <a:r>
              <a:rPr sz="2000" spc="-15" dirty="0">
                <a:latin typeface="Times New Roman" panose="02020603050405020304" pitchFamily="18" charset="0"/>
                <a:cs typeface="Times New Roman" panose="02020603050405020304" pitchFamily="18" charset="0"/>
              </a:rPr>
              <a:t>first  </a:t>
            </a:r>
            <a:r>
              <a:rPr sz="2000" spc="-5" dirty="0">
                <a:latin typeface="Times New Roman" panose="02020603050405020304" pitchFamily="18" charset="0"/>
                <a:cs typeface="Times New Roman" panose="02020603050405020304" pitchFamily="18" charset="0"/>
              </a:rPr>
              <a:t>fit, </a:t>
            </a:r>
            <a:r>
              <a:rPr sz="2000" spc="-10" dirty="0">
                <a:latin typeface="Times New Roman" panose="02020603050405020304" pitchFamily="18" charset="0"/>
                <a:cs typeface="Times New Roman" panose="02020603050405020304" pitchFamily="18" charset="0"/>
              </a:rPr>
              <a:t>best </a:t>
            </a:r>
            <a:r>
              <a:rPr sz="2000" spc="-5" dirty="0">
                <a:latin typeface="Times New Roman" panose="02020603050405020304" pitchFamily="18" charset="0"/>
                <a:cs typeface="Times New Roman" panose="02020603050405020304" pitchFamily="18" charset="0"/>
              </a:rPr>
              <a:t>fit, </a:t>
            </a:r>
            <a:r>
              <a:rPr sz="2000" spc="-10" dirty="0">
                <a:latin typeface="Times New Roman" panose="02020603050405020304" pitchFamily="18" charset="0"/>
                <a:cs typeface="Times New Roman" panose="02020603050405020304" pitchFamily="18" charset="0"/>
              </a:rPr>
              <a:t>fragmentation problems, </a:t>
            </a:r>
            <a:r>
              <a:rPr sz="2000" spc="-15" dirty="0">
                <a:latin typeface="Times New Roman" panose="02020603050405020304" pitchFamily="18" charset="0"/>
                <a:cs typeface="Times New Roman" panose="02020603050405020304" pitchFamily="18" charset="0"/>
              </a:rPr>
              <a:t>etc. </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distinction </a:t>
            </a:r>
            <a:r>
              <a:rPr sz="2000" spc="-5" dirty="0">
                <a:latin typeface="Times New Roman" panose="02020603050405020304" pitchFamily="18" charset="0"/>
                <a:cs typeface="Times New Roman" panose="02020603050405020304" pitchFamily="18" charset="0"/>
              </a:rPr>
              <a:t>is that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high time penalty </a:t>
            </a:r>
            <a:r>
              <a:rPr sz="2000" spc="-10" dirty="0">
                <a:latin typeface="Times New Roman" panose="02020603050405020304" pitchFamily="18" charset="0"/>
                <a:cs typeface="Times New Roman" panose="02020603050405020304" pitchFamily="18" charset="0"/>
              </a:rPr>
              <a:t>required </a:t>
            </a:r>
            <a:r>
              <a:rPr sz="2000" spc="-15" dirty="0">
                <a:latin typeface="Times New Roman" panose="02020603050405020304" pitchFamily="18" charset="0"/>
                <a:cs typeface="Times New Roman" panose="02020603050405020304" pitchFamily="18" charset="0"/>
              </a:rPr>
              <a:t>for </a:t>
            </a:r>
            <a:r>
              <a:rPr sz="2000" spc="-5" dirty="0">
                <a:latin typeface="Times New Roman" panose="02020603050405020304" pitchFamily="18" charset="0"/>
                <a:cs typeface="Times New Roman" panose="02020603050405020304" pitchFamily="18" charset="0"/>
              </a:rPr>
              <a:t>moving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disk  heads </a:t>
            </a:r>
            <a:r>
              <a:rPr sz="2000" spc="-10" dirty="0">
                <a:latin typeface="Times New Roman" panose="02020603050405020304" pitchFamily="18" charset="0"/>
                <a:cs typeface="Times New Roman" panose="02020603050405020304" pitchFamily="18" charset="0"/>
              </a:rPr>
              <a:t>from </a:t>
            </a:r>
            <a:r>
              <a:rPr sz="2000" spc="-5" dirty="0">
                <a:latin typeface="Times New Roman" panose="02020603050405020304" pitchFamily="18" charset="0"/>
                <a:cs typeface="Times New Roman" panose="02020603050405020304" pitchFamily="18" charset="0"/>
              </a:rPr>
              <a:t>spot </a:t>
            </a:r>
            <a:r>
              <a:rPr sz="2000" spc="-10" dirty="0">
                <a:latin typeface="Times New Roman" panose="02020603050405020304" pitchFamily="18" charset="0"/>
                <a:cs typeface="Times New Roman" panose="02020603050405020304" pitchFamily="18" charset="0"/>
              </a:rPr>
              <a:t>to </a:t>
            </a:r>
            <a:r>
              <a:rPr sz="2000" spc="-5" dirty="0">
                <a:latin typeface="Times New Roman" panose="02020603050405020304" pitchFamily="18" charset="0"/>
                <a:cs typeface="Times New Roman" panose="02020603050405020304" pitchFamily="18" charset="0"/>
              </a:rPr>
              <a:t>spot </a:t>
            </a:r>
            <a:r>
              <a:rPr sz="2000" spc="-15" dirty="0">
                <a:latin typeface="Times New Roman" panose="02020603050405020304" pitchFamily="18" charset="0"/>
                <a:cs typeface="Times New Roman" panose="02020603050405020304" pitchFamily="18" charset="0"/>
              </a:rPr>
              <a:t>may </a:t>
            </a:r>
            <a:r>
              <a:rPr sz="2000" spc="-5" dirty="0">
                <a:latin typeface="Times New Roman" panose="02020603050405020304" pitchFamily="18" charset="0"/>
                <a:cs typeface="Times New Roman" panose="02020603050405020304" pitchFamily="18" charset="0"/>
              </a:rPr>
              <a:t>now justify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benefits of </a:t>
            </a:r>
            <a:r>
              <a:rPr sz="2000" spc="-10" dirty="0">
                <a:latin typeface="Times New Roman" panose="02020603050405020304" pitchFamily="18" charset="0"/>
                <a:cs typeface="Times New Roman" panose="02020603050405020304" pitchFamily="18" charset="0"/>
              </a:rPr>
              <a:t>keeping </a:t>
            </a:r>
            <a:r>
              <a:rPr sz="2000" spc="-5" dirty="0">
                <a:latin typeface="Times New Roman" panose="02020603050405020304" pitchFamily="18" charset="0"/>
                <a:cs typeface="Times New Roman" panose="02020603050405020304" pitchFamily="18" charset="0"/>
              </a:rPr>
              <a:t>files contiguously </a:t>
            </a:r>
            <a:r>
              <a:rPr sz="2000" dirty="0">
                <a:latin typeface="Times New Roman" panose="02020603050405020304" pitchFamily="18" charset="0"/>
                <a:cs typeface="Times New Roman" panose="02020603050405020304" pitchFamily="18" charset="0"/>
              </a:rPr>
              <a:t>when</a:t>
            </a:r>
            <a:r>
              <a:rPr sz="2000" spc="114"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possible.</a:t>
            </a:r>
            <a:endParaRPr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BF21C6-D331-4209-8EE2-CBDFF87A23DC}"/>
              </a:ext>
            </a:extLst>
          </p:cNvPr>
          <p:cNvSpPr>
            <a:spLocks noGrp="1"/>
          </p:cNvSpPr>
          <p:nvPr>
            <p:ph idx="1"/>
          </p:nvPr>
        </p:nvSpPr>
        <p:spPr/>
        <p:txBody>
          <a:bodyPr>
            <a:normAutofit/>
          </a:bodyPr>
          <a:lstStyle/>
          <a:p>
            <a:pPr marL="241300" indent="-228600">
              <a:lnSpc>
                <a:spcPct val="100000"/>
              </a:lnSpc>
              <a:spcBef>
                <a:spcPts val="350"/>
              </a:spcBef>
              <a:buFont typeface="Arial"/>
              <a:buChar char="•"/>
              <a:tabLst>
                <a:tab pos="240665" algn="l"/>
                <a:tab pos="241300" algn="l"/>
              </a:tabLst>
            </a:pPr>
            <a:r>
              <a:rPr lang="en-US" sz="2000" spc="-10" dirty="0">
                <a:latin typeface="Times New Roman" panose="02020603050405020304" pitchFamily="18" charset="0"/>
                <a:cs typeface="Times New Roman" panose="02020603050405020304" pitchFamily="18" charset="0"/>
              </a:rPr>
              <a:t>Problems can </a:t>
            </a:r>
            <a:r>
              <a:rPr lang="en-US" sz="2000" spc="-5" dirty="0">
                <a:latin typeface="Times New Roman" panose="02020603050405020304" pitchFamily="18" charset="0"/>
                <a:cs typeface="Times New Roman" panose="02020603050405020304" pitchFamily="18" charset="0"/>
              </a:rPr>
              <a:t>arise </a:t>
            </a:r>
            <a:r>
              <a:rPr lang="en-US" sz="2000" dirty="0">
                <a:latin typeface="Times New Roman" panose="02020603050405020304" pitchFamily="18" charset="0"/>
                <a:cs typeface="Times New Roman" panose="02020603050405020304" pitchFamily="18" charset="0"/>
              </a:rPr>
              <a:t>when </a:t>
            </a:r>
            <a:r>
              <a:rPr lang="en-US" sz="2000" spc="-5" dirty="0">
                <a:latin typeface="Times New Roman" panose="02020603050405020304" pitchFamily="18" charset="0"/>
                <a:cs typeface="Times New Roman" panose="02020603050405020304" pitchFamily="18" charset="0"/>
              </a:rPr>
              <a:t>files </a:t>
            </a:r>
            <a:r>
              <a:rPr lang="en-US" sz="2000" spc="-40" dirty="0">
                <a:latin typeface="Times New Roman" panose="02020603050405020304" pitchFamily="18" charset="0"/>
                <a:cs typeface="Times New Roman" panose="02020603050405020304" pitchFamily="18" charset="0"/>
              </a:rPr>
              <a:t>grow, </a:t>
            </a:r>
            <a:r>
              <a:rPr lang="en-US" sz="2000" spc="-5" dirty="0">
                <a:latin typeface="Times New Roman" panose="02020603050405020304" pitchFamily="18" charset="0"/>
                <a:cs typeface="Times New Roman" panose="02020603050405020304" pitchFamily="18" charset="0"/>
              </a:rPr>
              <a:t>or if </a:t>
            </a:r>
            <a:r>
              <a:rPr lang="en-US" sz="2000" dirty="0">
                <a:latin typeface="Times New Roman" panose="02020603050405020304" pitchFamily="18" charset="0"/>
                <a:cs typeface="Times New Roman" panose="02020603050405020304" pitchFamily="18" charset="0"/>
              </a:rPr>
              <a:t>the </a:t>
            </a:r>
            <a:r>
              <a:rPr lang="en-US" sz="2000" spc="-15" dirty="0">
                <a:latin typeface="Times New Roman" panose="02020603050405020304" pitchFamily="18" charset="0"/>
                <a:cs typeface="Times New Roman" panose="02020603050405020304" pitchFamily="18" charset="0"/>
              </a:rPr>
              <a:t>exact size </a:t>
            </a:r>
            <a:r>
              <a:rPr lang="en-US" sz="2000" spc="-5" dirty="0">
                <a:latin typeface="Times New Roman" panose="02020603050405020304" pitchFamily="18" charset="0"/>
                <a:cs typeface="Times New Roman" panose="02020603050405020304" pitchFamily="18" charset="0"/>
              </a:rPr>
              <a:t>of </a:t>
            </a:r>
            <a:r>
              <a:rPr lang="en-US" sz="2000" dirty="0">
                <a:latin typeface="Times New Roman" panose="02020603050405020304" pitchFamily="18" charset="0"/>
                <a:cs typeface="Times New Roman" panose="02020603050405020304" pitchFamily="18" charset="0"/>
              </a:rPr>
              <a:t>a </a:t>
            </a:r>
            <a:r>
              <a:rPr lang="en-US" sz="2000" spc="-5" dirty="0">
                <a:latin typeface="Times New Roman" panose="02020603050405020304" pitchFamily="18" charset="0"/>
                <a:cs typeface="Times New Roman" panose="02020603050405020304" pitchFamily="18" charset="0"/>
              </a:rPr>
              <a:t>file is unknown </a:t>
            </a:r>
            <a:r>
              <a:rPr lang="en-US" sz="2000" spc="-10" dirty="0">
                <a:latin typeface="Times New Roman" panose="02020603050405020304" pitchFamily="18" charset="0"/>
                <a:cs typeface="Times New Roman" panose="02020603050405020304" pitchFamily="18" charset="0"/>
              </a:rPr>
              <a:t>at creation</a:t>
            </a:r>
            <a:r>
              <a:rPr lang="en-US" sz="2000" spc="26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time:</a:t>
            </a:r>
            <a:endParaRPr lang="en-US" sz="2000" dirty="0">
              <a:latin typeface="Times New Roman" panose="02020603050405020304" pitchFamily="18" charset="0"/>
              <a:cs typeface="Times New Roman" panose="02020603050405020304" pitchFamily="18" charset="0"/>
            </a:endParaRPr>
          </a:p>
          <a:p>
            <a:pPr marL="241300" indent="-228600">
              <a:lnSpc>
                <a:spcPct val="100000"/>
              </a:lnSpc>
              <a:spcBef>
                <a:spcPts val="345"/>
              </a:spcBef>
              <a:buFont typeface="Arial"/>
              <a:buChar char="•"/>
              <a:tabLst>
                <a:tab pos="240665" algn="l"/>
                <a:tab pos="241300" algn="l"/>
              </a:tabLst>
            </a:pPr>
            <a:r>
              <a:rPr lang="en-US" sz="2000" dirty="0">
                <a:latin typeface="Times New Roman" panose="02020603050405020304" pitchFamily="18" charset="0"/>
                <a:cs typeface="Times New Roman" panose="02020603050405020304" pitchFamily="18" charset="0"/>
              </a:rPr>
              <a:t>A </a:t>
            </a:r>
            <a:r>
              <a:rPr lang="en-US" sz="2000" spc="-10" dirty="0">
                <a:latin typeface="Times New Roman" panose="02020603050405020304" pitchFamily="18" charset="0"/>
                <a:cs typeface="Times New Roman" panose="02020603050405020304" pitchFamily="18" charset="0"/>
              </a:rPr>
              <a:t>variation </a:t>
            </a:r>
            <a:r>
              <a:rPr lang="en-US" sz="2000" spc="-5" dirty="0">
                <a:latin typeface="Times New Roman" panose="02020603050405020304" pitchFamily="18" charset="0"/>
                <a:cs typeface="Times New Roman" panose="02020603050405020304" pitchFamily="18" charset="0"/>
              </a:rPr>
              <a:t>is </a:t>
            </a:r>
            <a:r>
              <a:rPr lang="en-US" sz="2000" spc="-10" dirty="0">
                <a:latin typeface="Times New Roman" panose="02020603050405020304" pitchFamily="18" charset="0"/>
                <a:cs typeface="Times New Roman" panose="02020603050405020304" pitchFamily="18" charset="0"/>
              </a:rPr>
              <a:t>to </a:t>
            </a:r>
            <a:r>
              <a:rPr lang="en-US" sz="2000" spc="-15" dirty="0">
                <a:latin typeface="Times New Roman" panose="02020603050405020304" pitchFamily="18" charset="0"/>
                <a:cs typeface="Times New Roman" panose="02020603050405020304" pitchFamily="18" charset="0"/>
              </a:rPr>
              <a:t>allocate </a:t>
            </a:r>
            <a:r>
              <a:rPr lang="en-US" sz="2000" spc="-10" dirty="0">
                <a:latin typeface="Times New Roman" panose="02020603050405020304" pitchFamily="18" charset="0"/>
                <a:cs typeface="Times New Roman" panose="02020603050405020304" pitchFamily="18" charset="0"/>
              </a:rPr>
              <a:t>file </a:t>
            </a:r>
            <a:r>
              <a:rPr lang="en-US" sz="2000" spc="-5" dirty="0">
                <a:latin typeface="Times New Roman" panose="02020603050405020304" pitchFamily="18" charset="0"/>
                <a:cs typeface="Times New Roman" panose="02020603050405020304" pitchFamily="18" charset="0"/>
              </a:rPr>
              <a:t>space </a:t>
            </a:r>
            <a:r>
              <a:rPr lang="en-US" sz="2000" dirty="0">
                <a:latin typeface="Times New Roman" panose="02020603050405020304" pitchFamily="18" charset="0"/>
                <a:cs typeface="Times New Roman" panose="02020603050405020304" pitchFamily="18" charset="0"/>
              </a:rPr>
              <a:t>in </a:t>
            </a:r>
            <a:r>
              <a:rPr lang="en-US" sz="2000" spc="-10" dirty="0">
                <a:latin typeface="Times New Roman" panose="02020603050405020304" pitchFamily="18" charset="0"/>
                <a:cs typeface="Times New Roman" panose="02020603050405020304" pitchFamily="18" charset="0"/>
              </a:rPr>
              <a:t>large </a:t>
            </a:r>
            <a:r>
              <a:rPr lang="en-US" sz="2000" spc="-5" dirty="0">
                <a:latin typeface="Times New Roman" panose="02020603050405020304" pitchFamily="18" charset="0"/>
                <a:cs typeface="Times New Roman" panose="02020603050405020304" pitchFamily="18" charset="0"/>
              </a:rPr>
              <a:t>contiguous </a:t>
            </a:r>
            <a:r>
              <a:rPr lang="en-US" sz="2000" spc="-10" dirty="0">
                <a:latin typeface="Times New Roman" panose="02020603050405020304" pitchFamily="18" charset="0"/>
                <a:cs typeface="Times New Roman" panose="02020603050405020304" pitchFamily="18" charset="0"/>
              </a:rPr>
              <a:t>chunks, called </a:t>
            </a:r>
            <a:r>
              <a:rPr lang="en-US" sz="2000" b="1" i="1" spc="-10" dirty="0">
                <a:latin typeface="Times New Roman" panose="02020603050405020304" pitchFamily="18" charset="0"/>
                <a:cs typeface="Times New Roman" panose="02020603050405020304" pitchFamily="18" charset="0"/>
              </a:rPr>
              <a:t>extents. </a:t>
            </a:r>
            <a:r>
              <a:rPr lang="en-US" sz="2000" spc="-5" dirty="0">
                <a:latin typeface="Times New Roman" panose="02020603050405020304" pitchFamily="18" charset="0"/>
                <a:cs typeface="Times New Roman" panose="02020603050405020304" pitchFamily="18" charset="0"/>
              </a:rPr>
              <a:t>When </a:t>
            </a:r>
            <a:r>
              <a:rPr lang="en-US" sz="2000" dirty="0">
                <a:latin typeface="Times New Roman" panose="02020603050405020304" pitchFamily="18" charset="0"/>
                <a:cs typeface="Times New Roman" panose="02020603050405020304" pitchFamily="18" charset="0"/>
              </a:rPr>
              <a:t>a </a:t>
            </a:r>
            <a:r>
              <a:rPr lang="en-US" sz="2000" spc="-5" dirty="0">
                <a:latin typeface="Times New Roman" panose="02020603050405020304" pitchFamily="18" charset="0"/>
                <a:cs typeface="Times New Roman" panose="02020603050405020304" pitchFamily="18" charset="0"/>
              </a:rPr>
              <a:t>file </a:t>
            </a:r>
            <a:r>
              <a:rPr lang="en-US" sz="2000" spc="-15" dirty="0">
                <a:latin typeface="Times New Roman" panose="02020603050405020304" pitchFamily="18" charset="0"/>
                <a:cs typeface="Times New Roman" panose="02020603050405020304" pitchFamily="18" charset="0"/>
              </a:rPr>
              <a:t>outgrows </a:t>
            </a:r>
            <a:r>
              <a:rPr lang="en-US" sz="2000" spc="-5" dirty="0">
                <a:latin typeface="Times New Roman" panose="02020603050405020304" pitchFamily="18" charset="0"/>
                <a:cs typeface="Times New Roman" panose="02020603050405020304" pitchFamily="18" charset="0"/>
              </a:rPr>
              <a:t>its</a:t>
            </a:r>
            <a:r>
              <a:rPr lang="en-US" sz="2000" spc="3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original</a:t>
            </a:r>
            <a:r>
              <a:rPr lang="en-US" sz="2000"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extent, </a:t>
            </a:r>
            <a:r>
              <a:rPr lang="en-US" sz="2000" dirty="0">
                <a:latin typeface="Times New Roman" panose="02020603050405020304" pitchFamily="18" charset="0"/>
                <a:cs typeface="Times New Roman" panose="02020603050405020304" pitchFamily="18" charset="0"/>
              </a:rPr>
              <a:t>then an </a:t>
            </a:r>
            <a:r>
              <a:rPr lang="en-US" sz="2000" spc="-5" dirty="0">
                <a:latin typeface="Times New Roman" panose="02020603050405020304" pitchFamily="18" charset="0"/>
                <a:cs typeface="Times New Roman" panose="02020603050405020304" pitchFamily="18" charset="0"/>
              </a:rPr>
              <a:t>additional one is</a:t>
            </a:r>
            <a:r>
              <a:rPr lang="en-US" sz="2000" spc="60"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allocated.</a:t>
            </a:r>
            <a:endParaRPr lang="en-US" sz="2000" dirty="0">
              <a:latin typeface="Times New Roman" panose="02020603050405020304" pitchFamily="18" charset="0"/>
              <a:cs typeface="Times New Roman" panose="02020603050405020304" pitchFamily="18" charset="0"/>
            </a:endParaRPr>
          </a:p>
          <a:p>
            <a:pPr marL="292735" indent="-280670">
              <a:lnSpc>
                <a:spcPct val="100000"/>
              </a:lnSpc>
              <a:spcBef>
                <a:spcPts val="360"/>
              </a:spcBef>
              <a:buFont typeface="Arial"/>
              <a:buChar char="•"/>
              <a:tabLst>
                <a:tab pos="292735" algn="l"/>
                <a:tab pos="293370" algn="l"/>
              </a:tabLst>
            </a:pPr>
            <a:r>
              <a:rPr lang="en-US" sz="2000" spc="-5" dirty="0">
                <a:latin typeface="Times New Roman" panose="02020603050405020304" pitchFamily="18" charset="0"/>
                <a:cs typeface="Times New Roman" panose="02020603050405020304" pitchFamily="18" charset="0"/>
              </a:rPr>
              <a:t>The high-performance files </a:t>
            </a:r>
            <a:r>
              <a:rPr lang="en-US" sz="2000" spc="-20" dirty="0">
                <a:latin typeface="Times New Roman" panose="02020603050405020304" pitchFamily="18" charset="0"/>
                <a:cs typeface="Times New Roman" panose="02020603050405020304" pitchFamily="18" charset="0"/>
              </a:rPr>
              <a:t>system Veritas </a:t>
            </a:r>
            <a:r>
              <a:rPr lang="en-US" sz="2000" dirty="0">
                <a:latin typeface="Times New Roman" panose="02020603050405020304" pitchFamily="18" charset="0"/>
                <a:cs typeface="Times New Roman" panose="02020603050405020304" pitchFamily="18" charset="0"/>
              </a:rPr>
              <a:t>uses </a:t>
            </a:r>
            <a:r>
              <a:rPr lang="en-US" sz="2000" spc="-10" dirty="0">
                <a:latin typeface="Times New Roman" panose="02020603050405020304" pitchFamily="18" charset="0"/>
                <a:cs typeface="Times New Roman" panose="02020603050405020304" pitchFamily="18" charset="0"/>
              </a:rPr>
              <a:t>extents to optimize</a:t>
            </a:r>
            <a:r>
              <a:rPr lang="en-US" sz="2000" spc="130"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performance</a:t>
            </a:r>
            <a:endParaRPr lang="en-US" sz="2000" dirty="0">
              <a:latin typeface="Times New Roman" panose="02020603050405020304" pitchFamily="18" charset="0"/>
              <a:cs typeface="Times New Roman" panose="02020603050405020304" pitchFamily="18" charset="0"/>
            </a:endParaRPr>
          </a:p>
          <a:p>
            <a:pPr marL="241300" indent="-228600">
              <a:lnSpc>
                <a:spcPct val="100000"/>
              </a:lnSpc>
              <a:spcBef>
                <a:spcPts val="350"/>
              </a:spcBef>
              <a:buFont typeface="Arial"/>
              <a:buChar char="•"/>
              <a:tabLst>
                <a:tab pos="240665" algn="l"/>
                <a:tab pos="241300" algn="l"/>
              </a:tabLst>
            </a:pPr>
            <a:r>
              <a:rPr lang="en-US" sz="2000" b="1" spc="-10" dirty="0">
                <a:latin typeface="Times New Roman" panose="02020603050405020304" pitchFamily="18" charset="0"/>
                <a:cs typeface="Times New Roman" panose="02020603050405020304" pitchFamily="18" charset="0"/>
              </a:rPr>
              <a:t>Advantages</a:t>
            </a:r>
            <a:endParaRPr lang="en-US" sz="2000" dirty="0">
              <a:latin typeface="Times New Roman" panose="02020603050405020304" pitchFamily="18" charset="0"/>
              <a:cs typeface="Times New Roman" panose="02020603050405020304" pitchFamily="18" charset="0"/>
            </a:endParaRPr>
          </a:p>
          <a:p>
            <a:pPr marL="698500" lvl="1" indent="-228600">
              <a:lnSpc>
                <a:spcPct val="100000"/>
              </a:lnSpc>
              <a:buFont typeface="Arial"/>
              <a:buChar char="•"/>
              <a:tabLst>
                <a:tab pos="697865" algn="l"/>
                <a:tab pos="698500" algn="l"/>
              </a:tabLst>
            </a:pPr>
            <a:r>
              <a:rPr lang="en-US" sz="2000" spc="-5" dirty="0">
                <a:latin typeface="Times New Roman" panose="02020603050405020304" pitchFamily="18" charset="0"/>
                <a:cs typeface="Times New Roman" panose="02020603050405020304" pitchFamily="18" charset="0"/>
              </a:rPr>
              <a:t>simple </a:t>
            </a:r>
            <a:r>
              <a:rPr lang="en-US" sz="2000" spc="-10" dirty="0">
                <a:latin typeface="Times New Roman" panose="02020603050405020304" pitchFamily="18" charset="0"/>
                <a:cs typeface="Times New Roman" panose="02020603050405020304" pitchFamily="18" charset="0"/>
              </a:rPr>
              <a:t>to </a:t>
            </a:r>
            <a:r>
              <a:rPr lang="en-US" sz="2000" spc="-5" dirty="0">
                <a:latin typeface="Times New Roman" panose="02020603050405020304" pitchFamily="18" charset="0"/>
                <a:cs typeface="Times New Roman" panose="02020603050405020304" pitchFamily="18" charset="0"/>
              </a:rPr>
              <a:t>implement; </a:t>
            </a:r>
            <a:r>
              <a:rPr lang="en-US" sz="2000" spc="-10" dirty="0">
                <a:latin typeface="Times New Roman" panose="02020603050405020304" pitchFamily="18" charset="0"/>
                <a:cs typeface="Times New Roman" panose="02020603050405020304" pitchFamily="18" charset="0"/>
              </a:rPr>
              <a:t>keeping track </a:t>
            </a:r>
            <a:r>
              <a:rPr lang="en-US" sz="2000" spc="-5" dirty="0">
                <a:latin typeface="Times New Roman" panose="02020603050405020304" pitchFamily="18" charset="0"/>
                <a:cs typeface="Times New Roman" panose="02020603050405020304" pitchFamily="18" charset="0"/>
              </a:rPr>
              <a:t>of file </a:t>
            </a:r>
            <a:r>
              <a:rPr lang="en-US" sz="2000" dirty="0">
                <a:latin typeface="Times New Roman" panose="02020603050405020304" pitchFamily="18" charset="0"/>
                <a:cs typeface="Times New Roman" panose="02020603050405020304" pitchFamily="18" charset="0"/>
              </a:rPr>
              <a:t>is </a:t>
            </a:r>
            <a:r>
              <a:rPr lang="en-US" sz="2000" spc="-5" dirty="0">
                <a:latin typeface="Times New Roman" panose="02020603050405020304" pitchFamily="18" charset="0"/>
                <a:cs typeface="Times New Roman" panose="02020603050405020304" pitchFamily="18" charset="0"/>
              </a:rPr>
              <a:t>just one </a:t>
            </a:r>
            <a:r>
              <a:rPr lang="en-US" sz="2000" dirty="0">
                <a:latin typeface="Times New Roman" panose="02020603050405020304" pitchFamily="18" charset="0"/>
                <a:cs typeface="Times New Roman" panose="02020603050405020304" pitchFamily="18" charset="0"/>
              </a:rPr>
              <a:t>number</a:t>
            </a:r>
            <a:r>
              <a:rPr lang="en-US" sz="2000" spc="6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remembrance</a:t>
            </a:r>
            <a:endParaRPr lang="en-US" sz="2000" dirty="0">
              <a:latin typeface="Times New Roman" panose="02020603050405020304" pitchFamily="18" charset="0"/>
              <a:cs typeface="Times New Roman" panose="02020603050405020304" pitchFamily="18" charset="0"/>
            </a:endParaRPr>
          </a:p>
          <a:p>
            <a:pPr marL="698500" lvl="1" indent="-228600">
              <a:lnSpc>
                <a:spcPct val="100000"/>
              </a:lnSpc>
              <a:buFont typeface="Arial"/>
              <a:buChar char="•"/>
              <a:tabLst>
                <a:tab pos="697865" algn="l"/>
                <a:tab pos="698500" algn="l"/>
              </a:tabLst>
            </a:pPr>
            <a:r>
              <a:rPr lang="en-US" sz="2000" spc="-5" dirty="0">
                <a:latin typeface="Times New Roman" panose="02020603050405020304" pitchFamily="18" charset="0"/>
                <a:cs typeface="Times New Roman" panose="02020603050405020304" pitchFamily="18" charset="0"/>
              </a:rPr>
              <a:t>This is extremely fast since the number of seeks are minimal because of contiguous allocation of file blocks.</a:t>
            </a:r>
            <a:endParaRPr lang="en-US" sz="2000" dirty="0">
              <a:latin typeface="Times New Roman" panose="02020603050405020304" pitchFamily="18" charset="0"/>
              <a:cs typeface="Times New Roman" panose="02020603050405020304" pitchFamily="18" charset="0"/>
            </a:endParaRPr>
          </a:p>
          <a:p>
            <a:pPr marL="241300" indent="-228600">
              <a:lnSpc>
                <a:spcPct val="100000"/>
              </a:lnSpc>
              <a:spcBef>
                <a:spcPts val="360"/>
              </a:spcBef>
              <a:buFont typeface="Arial"/>
              <a:buChar char="•"/>
              <a:tabLst>
                <a:tab pos="240665" algn="l"/>
                <a:tab pos="241300" algn="l"/>
              </a:tabLst>
            </a:pPr>
            <a:r>
              <a:rPr lang="en-US" sz="2000" b="1" spc="-10" dirty="0">
                <a:latin typeface="Times New Roman" panose="02020603050405020304" pitchFamily="18" charset="0"/>
                <a:cs typeface="Times New Roman" panose="02020603050405020304" pitchFamily="18" charset="0"/>
              </a:rPr>
              <a:t>Disadvantages</a:t>
            </a:r>
            <a:endParaRPr lang="en-US" sz="2000" dirty="0">
              <a:latin typeface="Times New Roman" panose="02020603050405020304" pitchFamily="18" charset="0"/>
              <a:cs typeface="Times New Roman" panose="02020603050405020304" pitchFamily="18" charset="0"/>
            </a:endParaRPr>
          </a:p>
          <a:p>
            <a:pPr marL="698500" lvl="1" indent="-228600">
              <a:lnSpc>
                <a:spcPct val="100000"/>
              </a:lnSpc>
              <a:buFont typeface="Arial"/>
              <a:buChar char="•"/>
              <a:tabLst>
                <a:tab pos="697865" algn="l"/>
                <a:tab pos="698500" algn="l"/>
              </a:tabLst>
            </a:pPr>
            <a:r>
              <a:rPr lang="en-US" sz="2000" spc="-5" dirty="0">
                <a:latin typeface="Times New Roman" panose="02020603050405020304" pitchFamily="18" charset="0"/>
                <a:cs typeface="Times New Roman" panose="02020603050405020304" pitchFamily="18" charset="0"/>
              </a:rPr>
              <a:t>not feasible </a:t>
            </a:r>
            <a:r>
              <a:rPr lang="en-US" sz="2000" dirty="0">
                <a:latin typeface="Times New Roman" panose="02020603050405020304" pitchFamily="18" charset="0"/>
                <a:cs typeface="Times New Roman" panose="02020603050405020304" pitchFamily="18" charset="0"/>
              </a:rPr>
              <a:t>unless </a:t>
            </a:r>
            <a:r>
              <a:rPr lang="en-US" sz="2000" spc="-5" dirty="0">
                <a:latin typeface="Times New Roman" panose="02020603050405020304" pitchFamily="18" charset="0"/>
                <a:cs typeface="Times New Roman" panose="02020603050405020304" pitchFamily="18" charset="0"/>
              </a:rPr>
              <a:t>maximum file </a:t>
            </a:r>
            <a:r>
              <a:rPr lang="en-US" sz="2000" spc="-15" dirty="0">
                <a:latin typeface="Times New Roman" panose="02020603050405020304" pitchFamily="18" charset="0"/>
                <a:cs typeface="Times New Roman" panose="02020603050405020304" pitchFamily="18" charset="0"/>
              </a:rPr>
              <a:t>size </a:t>
            </a:r>
            <a:r>
              <a:rPr lang="en-US" sz="2000" spc="-5" dirty="0">
                <a:latin typeface="Times New Roman" panose="02020603050405020304" pitchFamily="18" charset="0"/>
                <a:cs typeface="Times New Roman" panose="02020603050405020304" pitchFamily="18" charset="0"/>
              </a:rPr>
              <a:t>known </a:t>
            </a:r>
            <a:r>
              <a:rPr lang="en-US" sz="2000" spc="-10" dirty="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the time </a:t>
            </a:r>
            <a:r>
              <a:rPr lang="en-US" sz="2000" spc="-5" dirty="0">
                <a:latin typeface="Times New Roman" panose="02020603050405020304" pitchFamily="18" charset="0"/>
                <a:cs typeface="Times New Roman" panose="02020603050405020304" pitchFamily="18" charset="0"/>
              </a:rPr>
              <a:t>of file</a:t>
            </a:r>
            <a:r>
              <a:rPr lang="en-US" sz="2000" spc="30"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creation</a:t>
            </a:r>
            <a:endParaRPr lang="en-US" sz="2000" dirty="0">
              <a:latin typeface="Times New Roman" panose="02020603050405020304" pitchFamily="18" charset="0"/>
              <a:cs typeface="Times New Roman" panose="02020603050405020304" pitchFamily="18" charset="0"/>
            </a:endParaRPr>
          </a:p>
          <a:p>
            <a:pPr marL="698500" lvl="1" indent="-228600">
              <a:lnSpc>
                <a:spcPct val="100000"/>
              </a:lnSpc>
              <a:buFont typeface="Arial"/>
              <a:buChar char="•"/>
              <a:tabLst>
                <a:tab pos="697865" algn="l"/>
                <a:tab pos="698500" algn="l"/>
              </a:tabLst>
            </a:pPr>
            <a:r>
              <a:rPr lang="en-US" sz="2000" spc="-10" dirty="0">
                <a:latin typeface="Times New Roman" panose="02020603050405020304" pitchFamily="18" charset="0"/>
                <a:cs typeface="Times New Roman" panose="02020603050405020304" pitchFamily="18" charset="0"/>
              </a:rPr>
              <a:t>wastage </a:t>
            </a:r>
            <a:r>
              <a:rPr lang="en-US" sz="2000" spc="-5" dirty="0">
                <a:latin typeface="Times New Roman" panose="02020603050405020304" pitchFamily="18" charset="0"/>
                <a:cs typeface="Times New Roman" panose="02020603050405020304" pitchFamily="18" charset="0"/>
              </a:rPr>
              <a:t>of </a:t>
            </a:r>
            <a:r>
              <a:rPr lang="en-US" sz="2000" dirty="0">
                <a:latin typeface="Times New Roman" panose="02020603050405020304" pitchFamily="18" charset="0"/>
                <a:cs typeface="Times New Roman" panose="02020603050405020304" pitchFamily="18" charset="0"/>
              </a:rPr>
              <a:t>memory </a:t>
            </a:r>
            <a:r>
              <a:rPr lang="en-US" sz="2000" spc="-5" dirty="0">
                <a:latin typeface="Times New Roman" panose="02020603050405020304" pitchFamily="18" charset="0"/>
                <a:cs typeface="Times New Roman" panose="02020603050405020304" pitchFamily="18" charset="0"/>
              </a:rPr>
              <a:t>space </a:t>
            </a:r>
            <a:r>
              <a:rPr lang="en-US" sz="2000" dirty="0">
                <a:latin typeface="Times New Roman" panose="02020603050405020304" pitchFamily="18" charset="0"/>
                <a:cs typeface="Times New Roman" panose="02020603050405020304" pitchFamily="18" charset="0"/>
              </a:rPr>
              <a:t>due </a:t>
            </a:r>
            <a:r>
              <a:rPr lang="en-US" sz="2000" spc="-10" dirty="0">
                <a:latin typeface="Times New Roman" panose="02020603050405020304" pitchFamily="18" charset="0"/>
                <a:cs typeface="Times New Roman" panose="02020603050405020304" pitchFamily="18" charset="0"/>
              </a:rPr>
              <a:t>to</a:t>
            </a:r>
            <a:r>
              <a:rPr lang="en-US" sz="2000" spc="-60"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fragmentation.</a:t>
            </a:r>
            <a:endParaRPr lang="en-US" sz="2000" dirty="0">
              <a:latin typeface="Times New Roman" panose="02020603050405020304" pitchFamily="18" charset="0"/>
              <a:cs typeface="Times New Roman" panose="02020603050405020304" pitchFamily="18" charset="0"/>
            </a:endParaRPr>
          </a:p>
          <a:p>
            <a:pPr>
              <a:lnSpc>
                <a:spcPct val="10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8897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4631690" cy="697230"/>
          </a:xfrm>
          <a:prstGeom prst="rect">
            <a:avLst/>
          </a:prstGeom>
        </p:spPr>
        <p:txBody>
          <a:bodyPr vert="horz" wrap="square" lIns="0" tIns="13335" rIns="0" bIns="0" rtlCol="0">
            <a:spAutoFit/>
          </a:bodyPr>
          <a:lstStyle/>
          <a:p>
            <a:pPr marL="12700">
              <a:lnSpc>
                <a:spcPct val="100000"/>
              </a:lnSpc>
              <a:spcBef>
                <a:spcPts val="105"/>
              </a:spcBef>
            </a:pPr>
            <a:r>
              <a:rPr sz="4400" spc="-295" dirty="0"/>
              <a:t>Linked </a:t>
            </a:r>
            <a:r>
              <a:rPr sz="4400" spc="-250" dirty="0"/>
              <a:t>List</a:t>
            </a:r>
            <a:r>
              <a:rPr sz="4400" spc="-405" dirty="0"/>
              <a:t> </a:t>
            </a:r>
            <a:r>
              <a:rPr sz="4400" spc="-175" dirty="0"/>
              <a:t>Allocation</a:t>
            </a:r>
            <a:endParaRPr sz="4400"/>
          </a:p>
        </p:txBody>
      </p:sp>
      <p:sp>
        <p:nvSpPr>
          <p:cNvPr id="3" name="object 3"/>
          <p:cNvSpPr txBox="1"/>
          <p:nvPr/>
        </p:nvSpPr>
        <p:spPr>
          <a:xfrm>
            <a:off x="891539" y="2118105"/>
            <a:ext cx="10285730" cy="4048125"/>
          </a:xfrm>
          <a:prstGeom prst="rect">
            <a:avLst/>
          </a:prstGeom>
        </p:spPr>
        <p:txBody>
          <a:bodyPr vert="horz" wrap="square" lIns="0" tIns="12065" rIns="0" bIns="0" rtlCol="0">
            <a:spAutoFit/>
          </a:bodyPr>
          <a:lstStyle/>
          <a:p>
            <a:pPr marL="266700" indent="-229235">
              <a:lnSpc>
                <a:spcPts val="2245"/>
              </a:lnSpc>
              <a:spcBef>
                <a:spcPts val="95"/>
              </a:spcBef>
              <a:buFont typeface="Arial"/>
              <a:buChar char="•"/>
              <a:tabLst>
                <a:tab pos="266700" algn="l"/>
                <a:tab pos="267335" algn="l"/>
              </a:tabLst>
            </a:pPr>
            <a:r>
              <a:rPr sz="2200" spc="-10" dirty="0">
                <a:latin typeface="Carlito"/>
                <a:cs typeface="Carlito"/>
              </a:rPr>
              <a:t>The </a:t>
            </a:r>
            <a:r>
              <a:rPr sz="2200" spc="-15" dirty="0">
                <a:latin typeface="Carlito"/>
                <a:cs typeface="Carlito"/>
              </a:rPr>
              <a:t>first word </a:t>
            </a:r>
            <a:r>
              <a:rPr sz="2200" spc="-5" dirty="0">
                <a:latin typeface="Carlito"/>
                <a:cs typeface="Carlito"/>
              </a:rPr>
              <a:t>of each block is </a:t>
            </a:r>
            <a:r>
              <a:rPr sz="2200" spc="-10" dirty="0">
                <a:latin typeface="Carlito"/>
                <a:cs typeface="Carlito"/>
              </a:rPr>
              <a:t>used </a:t>
            </a:r>
            <a:r>
              <a:rPr sz="2200" dirty="0">
                <a:latin typeface="Carlito"/>
                <a:cs typeface="Carlito"/>
              </a:rPr>
              <a:t>as </a:t>
            </a:r>
            <a:r>
              <a:rPr sz="2200" spc="-5" dirty="0">
                <a:latin typeface="Carlito"/>
                <a:cs typeface="Carlito"/>
              </a:rPr>
              <a:t>a </a:t>
            </a:r>
            <a:r>
              <a:rPr sz="2200" spc="-15" dirty="0">
                <a:latin typeface="Carlito"/>
                <a:cs typeface="Carlito"/>
              </a:rPr>
              <a:t>pointer </a:t>
            </a:r>
            <a:r>
              <a:rPr sz="2200" spc="-20" dirty="0">
                <a:latin typeface="Carlito"/>
                <a:cs typeface="Carlito"/>
              </a:rPr>
              <a:t>to </a:t>
            </a:r>
            <a:r>
              <a:rPr sz="2200" spc="-5" dirty="0">
                <a:latin typeface="Carlito"/>
                <a:cs typeface="Carlito"/>
              </a:rPr>
              <a:t>the </a:t>
            </a:r>
            <a:r>
              <a:rPr sz="2200" spc="-15" dirty="0">
                <a:latin typeface="Carlito"/>
                <a:cs typeface="Carlito"/>
              </a:rPr>
              <a:t>next </a:t>
            </a:r>
            <a:r>
              <a:rPr sz="2200" spc="-5" dirty="0">
                <a:latin typeface="Carlito"/>
                <a:cs typeface="Carlito"/>
              </a:rPr>
              <a:t>one, and </a:t>
            </a:r>
            <a:r>
              <a:rPr sz="2200" spc="-15" dirty="0">
                <a:latin typeface="Carlito"/>
                <a:cs typeface="Carlito"/>
              </a:rPr>
              <a:t>rest </a:t>
            </a:r>
            <a:r>
              <a:rPr sz="2200" dirty="0">
                <a:latin typeface="Carlito"/>
                <a:cs typeface="Carlito"/>
              </a:rPr>
              <a:t>of </a:t>
            </a:r>
            <a:r>
              <a:rPr sz="2200" spc="-5" dirty="0">
                <a:latin typeface="Carlito"/>
                <a:cs typeface="Carlito"/>
              </a:rPr>
              <a:t>the </a:t>
            </a:r>
            <a:r>
              <a:rPr sz="2200" spc="-10" dirty="0">
                <a:latin typeface="Carlito"/>
                <a:cs typeface="Carlito"/>
              </a:rPr>
              <a:t>block</a:t>
            </a:r>
            <a:r>
              <a:rPr sz="2200" spc="220" dirty="0">
                <a:latin typeface="Carlito"/>
                <a:cs typeface="Carlito"/>
              </a:rPr>
              <a:t> </a:t>
            </a:r>
            <a:r>
              <a:rPr sz="2200" spc="-5" dirty="0">
                <a:latin typeface="Carlito"/>
                <a:cs typeface="Carlito"/>
              </a:rPr>
              <a:t>is</a:t>
            </a:r>
            <a:endParaRPr sz="2200" dirty="0">
              <a:latin typeface="Carlito"/>
              <a:cs typeface="Carlito"/>
            </a:endParaRPr>
          </a:p>
          <a:p>
            <a:pPr marL="266700">
              <a:lnSpc>
                <a:spcPts val="2245"/>
              </a:lnSpc>
            </a:pPr>
            <a:r>
              <a:rPr sz="2200" spc="-20" dirty="0">
                <a:latin typeface="Carlito"/>
                <a:cs typeface="Carlito"/>
              </a:rPr>
              <a:t>for</a:t>
            </a:r>
            <a:r>
              <a:rPr sz="2200" spc="-10" dirty="0">
                <a:latin typeface="Carlito"/>
                <a:cs typeface="Carlito"/>
              </a:rPr>
              <a:t> </a:t>
            </a:r>
            <a:r>
              <a:rPr sz="2200" spc="-20" dirty="0">
                <a:latin typeface="Carlito"/>
                <a:cs typeface="Carlito"/>
              </a:rPr>
              <a:t>data</a:t>
            </a:r>
            <a:endParaRPr sz="2200" dirty="0">
              <a:latin typeface="Carlito"/>
              <a:cs typeface="Carlito"/>
            </a:endParaRPr>
          </a:p>
          <a:p>
            <a:pPr marL="266700" marR="167005" indent="-229235">
              <a:lnSpc>
                <a:spcPct val="70000"/>
              </a:lnSpc>
              <a:spcBef>
                <a:spcPts val="1000"/>
              </a:spcBef>
              <a:buFont typeface="Arial"/>
              <a:buChar char="•"/>
              <a:tabLst>
                <a:tab pos="266700" algn="l"/>
                <a:tab pos="267335" algn="l"/>
              </a:tabLst>
            </a:pPr>
            <a:r>
              <a:rPr sz="2200" spc="-20" dirty="0">
                <a:latin typeface="Carlito"/>
                <a:cs typeface="Carlito"/>
              </a:rPr>
              <a:t>Every </a:t>
            </a:r>
            <a:r>
              <a:rPr sz="2200" spc="-10" dirty="0">
                <a:latin typeface="Carlito"/>
                <a:cs typeface="Carlito"/>
              </a:rPr>
              <a:t>disk block </a:t>
            </a:r>
            <a:r>
              <a:rPr sz="2200" spc="-15" dirty="0">
                <a:latin typeface="Carlito"/>
                <a:cs typeface="Carlito"/>
              </a:rPr>
              <a:t>can </a:t>
            </a:r>
            <a:r>
              <a:rPr sz="2200" spc="-5" dirty="0">
                <a:latin typeface="Carlito"/>
                <a:cs typeface="Carlito"/>
              </a:rPr>
              <a:t>be used; </a:t>
            </a:r>
            <a:r>
              <a:rPr sz="2200" b="1" spc="-5" dirty="0">
                <a:latin typeface="Carlito"/>
                <a:cs typeface="Carlito"/>
              </a:rPr>
              <a:t>no </a:t>
            </a:r>
            <a:r>
              <a:rPr sz="2200" b="1" spc="-15" dirty="0">
                <a:latin typeface="Carlito"/>
                <a:cs typeface="Carlito"/>
              </a:rPr>
              <a:t>fragmentation </a:t>
            </a:r>
            <a:r>
              <a:rPr sz="2200" b="1" spc="-10" dirty="0">
                <a:latin typeface="Carlito"/>
                <a:cs typeface="Carlito"/>
              </a:rPr>
              <a:t>problem</a:t>
            </a:r>
            <a:r>
              <a:rPr sz="2200" spc="-10" dirty="0">
                <a:latin typeface="Carlito"/>
                <a:cs typeface="Carlito"/>
              </a:rPr>
              <a:t>; </a:t>
            </a:r>
            <a:r>
              <a:rPr sz="2200" spc="-15" dirty="0">
                <a:latin typeface="Carlito"/>
                <a:cs typeface="Carlito"/>
              </a:rPr>
              <a:t>first </a:t>
            </a:r>
            <a:r>
              <a:rPr sz="2200" spc="-5" dirty="0">
                <a:latin typeface="Carlito"/>
                <a:cs typeface="Carlito"/>
              </a:rPr>
              <a:t>block </a:t>
            </a:r>
            <a:r>
              <a:rPr sz="2200" spc="-20" dirty="0">
                <a:latin typeface="Carlito"/>
                <a:cs typeface="Carlito"/>
              </a:rPr>
              <a:t>store </a:t>
            </a:r>
            <a:r>
              <a:rPr sz="2200" spc="-5" dirty="0">
                <a:latin typeface="Carlito"/>
                <a:cs typeface="Carlito"/>
              </a:rPr>
              <a:t>is </a:t>
            </a:r>
            <a:r>
              <a:rPr sz="2200" spc="-10" dirty="0">
                <a:latin typeface="Carlito"/>
                <a:cs typeface="Carlito"/>
              </a:rPr>
              <a:t>enough </a:t>
            </a:r>
            <a:r>
              <a:rPr sz="2200" spc="-20" dirty="0">
                <a:latin typeface="Carlito"/>
                <a:cs typeface="Carlito"/>
              </a:rPr>
              <a:t>for  </a:t>
            </a:r>
            <a:r>
              <a:rPr sz="2200" spc="-10" dirty="0">
                <a:latin typeface="Carlito"/>
                <a:cs typeface="Carlito"/>
              </a:rPr>
              <a:t>directory </a:t>
            </a:r>
            <a:r>
              <a:rPr sz="2200" spc="-30" dirty="0">
                <a:latin typeface="Carlito"/>
                <a:cs typeface="Carlito"/>
              </a:rPr>
              <a:t>entry. </a:t>
            </a:r>
            <a:r>
              <a:rPr sz="2200" spc="-20" dirty="0">
                <a:latin typeface="Carlito"/>
                <a:cs typeface="Carlito"/>
              </a:rPr>
              <a:t>Linked </a:t>
            </a:r>
            <a:r>
              <a:rPr sz="2200" spc="-10" dirty="0">
                <a:latin typeface="Carlito"/>
                <a:cs typeface="Carlito"/>
              </a:rPr>
              <a:t>allocation </a:t>
            </a:r>
            <a:r>
              <a:rPr sz="2200" spc="-15" dirty="0">
                <a:latin typeface="Carlito"/>
                <a:cs typeface="Carlito"/>
              </a:rPr>
              <a:t>involves </a:t>
            </a:r>
            <a:r>
              <a:rPr sz="2200" spc="-5" dirty="0">
                <a:latin typeface="Carlito"/>
                <a:cs typeface="Carlito"/>
              </a:rPr>
              <a:t>no </a:t>
            </a:r>
            <a:r>
              <a:rPr sz="2200" spc="-10" dirty="0">
                <a:latin typeface="Carlito"/>
                <a:cs typeface="Carlito"/>
              </a:rPr>
              <a:t>external </a:t>
            </a:r>
            <a:r>
              <a:rPr sz="2200" spc="-15" dirty="0">
                <a:latin typeface="Carlito"/>
                <a:cs typeface="Carlito"/>
              </a:rPr>
              <a:t>fragmentation, </a:t>
            </a:r>
            <a:r>
              <a:rPr sz="2200" spc="-10" dirty="0">
                <a:latin typeface="Carlito"/>
                <a:cs typeface="Carlito"/>
              </a:rPr>
              <a:t>does not require  pre-known </a:t>
            </a:r>
            <a:r>
              <a:rPr sz="2200" spc="-5" dirty="0">
                <a:latin typeface="Carlito"/>
                <a:cs typeface="Carlito"/>
              </a:rPr>
              <a:t>file </a:t>
            </a:r>
            <a:r>
              <a:rPr sz="2200" spc="-10" dirty="0">
                <a:latin typeface="Carlito"/>
                <a:cs typeface="Carlito"/>
              </a:rPr>
              <a:t>sizes, </a:t>
            </a:r>
            <a:r>
              <a:rPr sz="2200" spc="-5" dirty="0">
                <a:latin typeface="Carlito"/>
                <a:cs typeface="Carlito"/>
              </a:rPr>
              <a:t>and </a:t>
            </a:r>
            <a:r>
              <a:rPr sz="2200" spc="-10" dirty="0">
                <a:latin typeface="Carlito"/>
                <a:cs typeface="Carlito"/>
              </a:rPr>
              <a:t>allows files </a:t>
            </a:r>
            <a:r>
              <a:rPr sz="2200" spc="-20" dirty="0">
                <a:latin typeface="Carlito"/>
                <a:cs typeface="Carlito"/>
              </a:rPr>
              <a:t>to </a:t>
            </a:r>
            <a:r>
              <a:rPr sz="2200" spc="-15" dirty="0">
                <a:latin typeface="Carlito"/>
                <a:cs typeface="Carlito"/>
              </a:rPr>
              <a:t>grow </a:t>
            </a:r>
            <a:r>
              <a:rPr sz="2200" spc="-10" dirty="0">
                <a:latin typeface="Carlito"/>
                <a:cs typeface="Carlito"/>
              </a:rPr>
              <a:t>dynamically </a:t>
            </a:r>
            <a:r>
              <a:rPr sz="2200" spc="-15" dirty="0">
                <a:latin typeface="Carlito"/>
                <a:cs typeface="Carlito"/>
              </a:rPr>
              <a:t>at any</a:t>
            </a:r>
            <a:r>
              <a:rPr sz="2200" spc="160" dirty="0">
                <a:latin typeface="Carlito"/>
                <a:cs typeface="Carlito"/>
              </a:rPr>
              <a:t> </a:t>
            </a:r>
            <a:r>
              <a:rPr sz="2200" spc="-5" dirty="0">
                <a:latin typeface="Carlito"/>
                <a:cs typeface="Carlito"/>
              </a:rPr>
              <a:t>time.</a:t>
            </a:r>
            <a:endParaRPr sz="2200" dirty="0">
              <a:latin typeface="Carlito"/>
              <a:cs typeface="Carlito"/>
            </a:endParaRPr>
          </a:p>
          <a:p>
            <a:pPr marL="266700" indent="-229235">
              <a:lnSpc>
                <a:spcPts val="2245"/>
              </a:lnSpc>
              <a:spcBef>
                <a:spcPts val="215"/>
              </a:spcBef>
              <a:buFont typeface="Arial"/>
              <a:buChar char="•"/>
              <a:tabLst>
                <a:tab pos="266700" algn="l"/>
                <a:tab pos="267335" algn="l"/>
              </a:tabLst>
            </a:pPr>
            <a:r>
              <a:rPr sz="2200" b="1" spc="-10" dirty="0">
                <a:latin typeface="Carlito"/>
                <a:cs typeface="Carlito"/>
              </a:rPr>
              <a:t>Random </a:t>
            </a:r>
            <a:r>
              <a:rPr sz="2200" b="1" spc="-5" dirty="0">
                <a:latin typeface="Carlito"/>
                <a:cs typeface="Carlito"/>
              </a:rPr>
              <a:t>access is </a:t>
            </a:r>
            <a:r>
              <a:rPr sz="2200" b="1" spc="-10" dirty="0">
                <a:latin typeface="Carlito"/>
                <a:cs typeface="Carlito"/>
              </a:rPr>
              <a:t>very </a:t>
            </a:r>
            <a:r>
              <a:rPr sz="2200" b="1" dirty="0">
                <a:latin typeface="Carlito"/>
                <a:cs typeface="Carlito"/>
              </a:rPr>
              <a:t>slow</a:t>
            </a:r>
            <a:r>
              <a:rPr sz="2200" dirty="0">
                <a:latin typeface="Carlito"/>
                <a:cs typeface="Carlito"/>
              </a:rPr>
              <a:t>; </a:t>
            </a:r>
            <a:r>
              <a:rPr sz="2200" spc="-5" dirty="0">
                <a:latin typeface="Carlito"/>
                <a:cs typeface="Carlito"/>
              </a:rPr>
              <a:t>as </a:t>
            </a:r>
            <a:r>
              <a:rPr sz="2200" spc="-10" dirty="0">
                <a:latin typeface="Carlito"/>
                <a:cs typeface="Carlito"/>
              </a:rPr>
              <a:t>the amount </a:t>
            </a:r>
            <a:r>
              <a:rPr sz="2200" dirty="0">
                <a:latin typeface="Carlito"/>
                <a:cs typeface="Carlito"/>
              </a:rPr>
              <a:t>of </a:t>
            </a:r>
            <a:r>
              <a:rPr sz="2200" spc="-20" dirty="0">
                <a:latin typeface="Carlito"/>
                <a:cs typeface="Carlito"/>
              </a:rPr>
              <a:t>data storage </a:t>
            </a:r>
            <a:r>
              <a:rPr sz="2200" spc="-5" dirty="0">
                <a:latin typeface="Carlito"/>
                <a:cs typeface="Carlito"/>
              </a:rPr>
              <a:t>is </a:t>
            </a:r>
            <a:r>
              <a:rPr sz="2200" spc="-10" dirty="0">
                <a:latin typeface="Carlito"/>
                <a:cs typeface="Carlito"/>
              </a:rPr>
              <a:t>not </a:t>
            </a:r>
            <a:r>
              <a:rPr sz="2200" spc="-5" dirty="0">
                <a:latin typeface="Carlito"/>
                <a:cs typeface="Carlito"/>
              </a:rPr>
              <a:t>in </a:t>
            </a:r>
            <a:r>
              <a:rPr sz="2200" spc="10" dirty="0">
                <a:latin typeface="Carlito"/>
                <a:cs typeface="Carlito"/>
              </a:rPr>
              <a:t>2</a:t>
            </a:r>
            <a:r>
              <a:rPr sz="2175" spc="15" baseline="24904" dirty="0">
                <a:latin typeface="Carlito"/>
                <a:cs typeface="Carlito"/>
              </a:rPr>
              <a:t>n </a:t>
            </a:r>
            <a:r>
              <a:rPr sz="2200" spc="-25" dirty="0">
                <a:latin typeface="Carlito"/>
                <a:cs typeface="Carlito"/>
              </a:rPr>
              <a:t>system</a:t>
            </a:r>
            <a:r>
              <a:rPr sz="2200" spc="135" dirty="0">
                <a:latin typeface="Carlito"/>
                <a:cs typeface="Carlito"/>
              </a:rPr>
              <a:t> </a:t>
            </a:r>
            <a:r>
              <a:rPr sz="2200" spc="-15" dirty="0">
                <a:latin typeface="Carlito"/>
                <a:cs typeface="Carlito"/>
              </a:rPr>
              <a:t>efficiency</a:t>
            </a:r>
            <a:endParaRPr sz="2200" dirty="0">
              <a:latin typeface="Carlito"/>
              <a:cs typeface="Carlito"/>
            </a:endParaRPr>
          </a:p>
          <a:p>
            <a:pPr marL="266700">
              <a:lnSpc>
                <a:spcPts val="2245"/>
              </a:lnSpc>
            </a:pPr>
            <a:r>
              <a:rPr sz="2200" spc="-5" dirty="0">
                <a:latin typeface="Carlito"/>
                <a:cs typeface="Carlito"/>
              </a:rPr>
              <a:t>is not</a:t>
            </a:r>
            <a:r>
              <a:rPr sz="2200" dirty="0">
                <a:latin typeface="Carlito"/>
                <a:cs typeface="Carlito"/>
              </a:rPr>
              <a:t> </a:t>
            </a:r>
            <a:r>
              <a:rPr sz="2200" spc="-5" dirty="0">
                <a:latin typeface="Carlito"/>
                <a:cs typeface="Carlito"/>
              </a:rPr>
              <a:t>optimal.</a:t>
            </a:r>
            <a:endParaRPr sz="2200" dirty="0">
              <a:latin typeface="Carlito"/>
              <a:cs typeface="Carlito"/>
            </a:endParaRPr>
          </a:p>
          <a:p>
            <a:pPr marL="266700" marR="210185" indent="-229235">
              <a:lnSpc>
                <a:spcPct val="70000"/>
              </a:lnSpc>
              <a:spcBef>
                <a:spcPts val="1000"/>
              </a:spcBef>
              <a:buFont typeface="Arial"/>
              <a:buChar char="•"/>
              <a:tabLst>
                <a:tab pos="266700" algn="l"/>
                <a:tab pos="267335" algn="l"/>
              </a:tabLst>
            </a:pPr>
            <a:r>
              <a:rPr sz="2200" spc="-5" dirty="0">
                <a:latin typeface="Carlito"/>
                <a:cs typeface="Carlito"/>
              </a:rPr>
              <a:t>Disk </a:t>
            </a:r>
            <a:r>
              <a:rPr sz="2200" spc="-10" dirty="0">
                <a:latin typeface="Carlito"/>
                <a:cs typeface="Carlito"/>
              </a:rPr>
              <a:t>files </a:t>
            </a:r>
            <a:r>
              <a:rPr sz="2200" spc="-15" dirty="0">
                <a:latin typeface="Carlito"/>
                <a:cs typeface="Carlito"/>
              </a:rPr>
              <a:t>can </a:t>
            </a:r>
            <a:r>
              <a:rPr sz="2200" spc="-5" dirty="0">
                <a:latin typeface="Carlito"/>
                <a:cs typeface="Carlito"/>
              </a:rPr>
              <a:t>be </a:t>
            </a:r>
            <a:r>
              <a:rPr sz="2200" spc="-15" dirty="0">
                <a:latin typeface="Carlito"/>
                <a:cs typeface="Carlito"/>
              </a:rPr>
              <a:t>stored </a:t>
            </a:r>
            <a:r>
              <a:rPr sz="2200" spc="-5" dirty="0">
                <a:latin typeface="Carlito"/>
                <a:cs typeface="Carlito"/>
              </a:rPr>
              <a:t>as </a:t>
            </a:r>
            <a:r>
              <a:rPr sz="2200" spc="-20" dirty="0">
                <a:latin typeface="Carlito"/>
                <a:cs typeface="Carlito"/>
              </a:rPr>
              <a:t>linked </a:t>
            </a:r>
            <a:r>
              <a:rPr sz="2200" spc="-5" dirty="0">
                <a:latin typeface="Carlito"/>
                <a:cs typeface="Carlito"/>
              </a:rPr>
              <a:t>lists, with the </a:t>
            </a:r>
            <a:r>
              <a:rPr sz="2200" spc="-15" dirty="0">
                <a:latin typeface="Carlito"/>
                <a:cs typeface="Carlito"/>
              </a:rPr>
              <a:t>expense </a:t>
            </a:r>
            <a:r>
              <a:rPr sz="2200" spc="-5" dirty="0">
                <a:latin typeface="Carlito"/>
                <a:cs typeface="Carlito"/>
              </a:rPr>
              <a:t>of the </a:t>
            </a:r>
            <a:r>
              <a:rPr sz="2200" spc="-20" dirty="0">
                <a:latin typeface="Carlito"/>
                <a:cs typeface="Carlito"/>
              </a:rPr>
              <a:t>storage </a:t>
            </a:r>
            <a:r>
              <a:rPr sz="2200" spc="-5" dirty="0">
                <a:latin typeface="Carlito"/>
                <a:cs typeface="Carlito"/>
              </a:rPr>
              <a:t>space </a:t>
            </a:r>
            <a:r>
              <a:rPr sz="2200" spc="-10" dirty="0">
                <a:latin typeface="Carlito"/>
                <a:cs typeface="Carlito"/>
              </a:rPr>
              <a:t>consumed  by </a:t>
            </a:r>
            <a:r>
              <a:rPr sz="2200" spc="-5" dirty="0">
                <a:latin typeface="Carlito"/>
                <a:cs typeface="Carlito"/>
              </a:rPr>
              <a:t>each link. ( </a:t>
            </a:r>
            <a:r>
              <a:rPr sz="2200" dirty="0">
                <a:latin typeface="Carlito"/>
                <a:cs typeface="Carlito"/>
              </a:rPr>
              <a:t>E.g. </a:t>
            </a:r>
            <a:r>
              <a:rPr sz="2200" spc="-5" dirty="0">
                <a:latin typeface="Carlito"/>
                <a:cs typeface="Carlito"/>
              </a:rPr>
              <a:t>a </a:t>
            </a:r>
            <a:r>
              <a:rPr sz="2200" spc="-10" dirty="0">
                <a:latin typeface="Carlito"/>
                <a:cs typeface="Carlito"/>
              </a:rPr>
              <a:t>block </a:t>
            </a:r>
            <a:r>
              <a:rPr sz="2200" spc="-15" dirty="0">
                <a:latin typeface="Carlito"/>
                <a:cs typeface="Carlito"/>
              </a:rPr>
              <a:t>may </a:t>
            </a:r>
            <a:r>
              <a:rPr sz="2200" spc="-5" dirty="0">
                <a:latin typeface="Carlito"/>
                <a:cs typeface="Carlito"/>
              </a:rPr>
              <a:t>be 508 </a:t>
            </a:r>
            <a:r>
              <a:rPr sz="2200" spc="-10" dirty="0">
                <a:latin typeface="Carlito"/>
                <a:cs typeface="Carlito"/>
              </a:rPr>
              <a:t>bytes instead </a:t>
            </a:r>
            <a:r>
              <a:rPr sz="2200" spc="-5" dirty="0">
                <a:latin typeface="Carlito"/>
                <a:cs typeface="Carlito"/>
              </a:rPr>
              <a:t>of 512.</a:t>
            </a:r>
            <a:r>
              <a:rPr sz="2200" spc="75" dirty="0">
                <a:latin typeface="Carlito"/>
                <a:cs typeface="Carlito"/>
              </a:rPr>
              <a:t> </a:t>
            </a:r>
            <a:r>
              <a:rPr sz="2200" spc="-5" dirty="0">
                <a:latin typeface="Carlito"/>
                <a:cs typeface="Carlito"/>
              </a:rPr>
              <a:t>)</a:t>
            </a:r>
            <a:endParaRPr sz="2200" dirty="0">
              <a:latin typeface="Carlito"/>
              <a:cs typeface="Carlito"/>
            </a:endParaRPr>
          </a:p>
          <a:p>
            <a:pPr marL="266700" marR="470534" indent="-229235">
              <a:lnSpc>
                <a:spcPct val="70000"/>
              </a:lnSpc>
              <a:spcBef>
                <a:spcPts val="994"/>
              </a:spcBef>
              <a:buFont typeface="Arial"/>
              <a:buChar char="•"/>
              <a:tabLst>
                <a:tab pos="266700" algn="l"/>
                <a:tab pos="267335" algn="l"/>
              </a:tabLst>
            </a:pPr>
            <a:r>
              <a:rPr sz="2200" spc="-15" dirty="0">
                <a:latin typeface="Carlito"/>
                <a:cs typeface="Carlito"/>
              </a:rPr>
              <a:t>Unfortunately linked </a:t>
            </a:r>
            <a:r>
              <a:rPr sz="2200" spc="-10" dirty="0">
                <a:latin typeface="Carlito"/>
                <a:cs typeface="Carlito"/>
              </a:rPr>
              <a:t>allocation </a:t>
            </a:r>
            <a:r>
              <a:rPr sz="2200" spc="-5" dirty="0">
                <a:latin typeface="Carlito"/>
                <a:cs typeface="Carlito"/>
              </a:rPr>
              <a:t>is only </a:t>
            </a:r>
            <a:r>
              <a:rPr sz="2200" spc="-15" dirty="0">
                <a:latin typeface="Carlito"/>
                <a:cs typeface="Carlito"/>
              </a:rPr>
              <a:t>efficient </a:t>
            </a:r>
            <a:r>
              <a:rPr sz="2200" spc="-20" dirty="0">
                <a:latin typeface="Carlito"/>
                <a:cs typeface="Carlito"/>
              </a:rPr>
              <a:t>for </a:t>
            </a:r>
            <a:r>
              <a:rPr sz="2200" spc="-10" dirty="0">
                <a:latin typeface="Carlito"/>
                <a:cs typeface="Carlito"/>
              </a:rPr>
              <a:t>sequential </a:t>
            </a:r>
            <a:r>
              <a:rPr sz="2200" spc="-5" dirty="0">
                <a:latin typeface="Carlito"/>
                <a:cs typeface="Carlito"/>
              </a:rPr>
              <a:t>access </a:t>
            </a:r>
            <a:r>
              <a:rPr sz="2200" spc="-10" dirty="0">
                <a:latin typeface="Carlito"/>
                <a:cs typeface="Carlito"/>
              </a:rPr>
              <a:t>files, </a:t>
            </a:r>
            <a:r>
              <a:rPr sz="2200" spc="-5" dirty="0">
                <a:latin typeface="Carlito"/>
                <a:cs typeface="Carlito"/>
              </a:rPr>
              <a:t>as </a:t>
            </a:r>
            <a:r>
              <a:rPr sz="2200" spc="-10" dirty="0">
                <a:latin typeface="Carlito"/>
                <a:cs typeface="Carlito"/>
              </a:rPr>
              <a:t>random  </a:t>
            </a:r>
            <a:r>
              <a:rPr sz="2200" spc="-5" dirty="0">
                <a:latin typeface="Carlito"/>
                <a:cs typeface="Carlito"/>
              </a:rPr>
              <a:t>access </a:t>
            </a:r>
            <a:r>
              <a:rPr sz="2200" spc="-10" dirty="0">
                <a:latin typeface="Carlito"/>
                <a:cs typeface="Carlito"/>
              </a:rPr>
              <a:t>requires starting </a:t>
            </a:r>
            <a:r>
              <a:rPr sz="2200" spc="-20" dirty="0">
                <a:latin typeface="Carlito"/>
                <a:cs typeface="Carlito"/>
              </a:rPr>
              <a:t>at </a:t>
            </a:r>
            <a:r>
              <a:rPr sz="2200" spc="-5" dirty="0">
                <a:latin typeface="Carlito"/>
                <a:cs typeface="Carlito"/>
              </a:rPr>
              <a:t>the </a:t>
            </a:r>
            <a:r>
              <a:rPr sz="2200" spc="-10" dirty="0">
                <a:latin typeface="Carlito"/>
                <a:cs typeface="Carlito"/>
              </a:rPr>
              <a:t>beginning </a:t>
            </a:r>
            <a:r>
              <a:rPr sz="2200" dirty="0">
                <a:latin typeface="Carlito"/>
                <a:cs typeface="Carlito"/>
              </a:rPr>
              <a:t>of </a:t>
            </a:r>
            <a:r>
              <a:rPr sz="2200" spc="-5" dirty="0">
                <a:latin typeface="Carlito"/>
                <a:cs typeface="Carlito"/>
              </a:rPr>
              <a:t>the </a:t>
            </a:r>
            <a:r>
              <a:rPr sz="2200" spc="-10" dirty="0">
                <a:latin typeface="Carlito"/>
                <a:cs typeface="Carlito"/>
              </a:rPr>
              <a:t>list </a:t>
            </a:r>
            <a:r>
              <a:rPr sz="2200" spc="-20" dirty="0">
                <a:latin typeface="Carlito"/>
                <a:cs typeface="Carlito"/>
              </a:rPr>
              <a:t>for </a:t>
            </a:r>
            <a:r>
              <a:rPr sz="2200" spc="-5" dirty="0">
                <a:latin typeface="Carlito"/>
                <a:cs typeface="Carlito"/>
              </a:rPr>
              <a:t>each </a:t>
            </a:r>
            <a:r>
              <a:rPr sz="2200" spc="-10" dirty="0">
                <a:latin typeface="Carlito"/>
                <a:cs typeface="Carlito"/>
              </a:rPr>
              <a:t>new location</a:t>
            </a:r>
            <a:r>
              <a:rPr sz="2200" spc="145" dirty="0">
                <a:latin typeface="Carlito"/>
                <a:cs typeface="Carlito"/>
              </a:rPr>
              <a:t> </a:t>
            </a:r>
            <a:r>
              <a:rPr sz="2200" spc="-5" dirty="0">
                <a:latin typeface="Carlito"/>
                <a:cs typeface="Carlito"/>
              </a:rPr>
              <a:t>access.</a:t>
            </a:r>
            <a:endParaRPr sz="2200" dirty="0">
              <a:latin typeface="Carlito"/>
              <a:cs typeface="Carlito"/>
            </a:endParaRPr>
          </a:p>
          <a:p>
            <a:pPr marL="266700" marR="321945" indent="-229235">
              <a:lnSpc>
                <a:spcPct val="70000"/>
              </a:lnSpc>
              <a:spcBef>
                <a:spcPts val="1005"/>
              </a:spcBef>
              <a:buFont typeface="Arial"/>
              <a:buChar char="•"/>
              <a:tabLst>
                <a:tab pos="266700" algn="l"/>
                <a:tab pos="267335" algn="l"/>
              </a:tabLst>
            </a:pPr>
            <a:r>
              <a:rPr sz="2200" spc="-5" dirty="0">
                <a:latin typeface="Carlito"/>
                <a:cs typeface="Carlito"/>
              </a:rPr>
              <a:t>Another big </a:t>
            </a:r>
            <a:r>
              <a:rPr sz="2200" spc="-15" dirty="0">
                <a:latin typeface="Carlito"/>
                <a:cs typeface="Carlito"/>
              </a:rPr>
              <a:t>problem </a:t>
            </a:r>
            <a:r>
              <a:rPr sz="2200" spc="-5" dirty="0">
                <a:latin typeface="Carlito"/>
                <a:cs typeface="Carlito"/>
              </a:rPr>
              <a:t>with </a:t>
            </a:r>
            <a:r>
              <a:rPr sz="2200" spc="-15" dirty="0">
                <a:latin typeface="Carlito"/>
                <a:cs typeface="Carlito"/>
              </a:rPr>
              <a:t>linked </a:t>
            </a:r>
            <a:r>
              <a:rPr sz="2200" spc="-10" dirty="0">
                <a:latin typeface="Carlito"/>
                <a:cs typeface="Carlito"/>
              </a:rPr>
              <a:t>allocation </a:t>
            </a:r>
            <a:r>
              <a:rPr sz="2200" spc="-5" dirty="0">
                <a:latin typeface="Carlito"/>
                <a:cs typeface="Carlito"/>
              </a:rPr>
              <a:t>is </a:t>
            </a:r>
            <a:r>
              <a:rPr sz="2200" spc="-10" dirty="0">
                <a:latin typeface="Carlito"/>
                <a:cs typeface="Carlito"/>
              </a:rPr>
              <a:t>reliability </a:t>
            </a:r>
            <a:r>
              <a:rPr sz="2200" spc="-5" dirty="0">
                <a:latin typeface="Carlito"/>
                <a:cs typeface="Carlito"/>
              </a:rPr>
              <a:t>if a </a:t>
            </a:r>
            <a:r>
              <a:rPr sz="2200" spc="-15" dirty="0">
                <a:latin typeface="Carlito"/>
                <a:cs typeface="Carlito"/>
              </a:rPr>
              <a:t>pointer </a:t>
            </a:r>
            <a:r>
              <a:rPr sz="2200" spc="-5" dirty="0">
                <a:latin typeface="Carlito"/>
                <a:cs typeface="Carlito"/>
              </a:rPr>
              <a:t>is </a:t>
            </a:r>
            <a:r>
              <a:rPr sz="2200" spc="-10" dirty="0">
                <a:latin typeface="Carlito"/>
                <a:cs typeface="Carlito"/>
              </a:rPr>
              <a:t>lost </a:t>
            </a:r>
            <a:r>
              <a:rPr sz="2200" spc="-5" dirty="0">
                <a:latin typeface="Carlito"/>
                <a:cs typeface="Carlito"/>
              </a:rPr>
              <a:t>or </a:t>
            </a:r>
            <a:r>
              <a:rPr sz="2200" spc="-10" dirty="0">
                <a:latin typeface="Carlito"/>
                <a:cs typeface="Carlito"/>
              </a:rPr>
              <a:t>damaged.  </a:t>
            </a:r>
            <a:r>
              <a:rPr sz="2200" spc="-5" dirty="0">
                <a:latin typeface="Carlito"/>
                <a:cs typeface="Carlito"/>
              </a:rPr>
              <a:t>Doubly </a:t>
            </a:r>
            <a:r>
              <a:rPr sz="2200" spc="-20" dirty="0">
                <a:latin typeface="Carlito"/>
                <a:cs typeface="Carlito"/>
              </a:rPr>
              <a:t>linked </a:t>
            </a:r>
            <a:r>
              <a:rPr sz="2200" spc="-10" dirty="0">
                <a:latin typeface="Carlito"/>
                <a:cs typeface="Carlito"/>
              </a:rPr>
              <a:t>lists </a:t>
            </a:r>
            <a:r>
              <a:rPr sz="2200" spc="-15" dirty="0">
                <a:latin typeface="Carlito"/>
                <a:cs typeface="Carlito"/>
              </a:rPr>
              <a:t>provide </a:t>
            </a:r>
            <a:r>
              <a:rPr sz="2200" spc="-5" dirty="0">
                <a:latin typeface="Carlito"/>
                <a:cs typeface="Carlito"/>
              </a:rPr>
              <a:t>some </a:t>
            </a:r>
            <a:r>
              <a:rPr sz="2200" spc="-10" dirty="0">
                <a:latin typeface="Carlito"/>
                <a:cs typeface="Carlito"/>
              </a:rPr>
              <a:t>protection, </a:t>
            </a:r>
            <a:r>
              <a:rPr sz="2200" spc="-15" dirty="0">
                <a:latin typeface="Carlito"/>
                <a:cs typeface="Carlito"/>
              </a:rPr>
              <a:t>at </a:t>
            </a:r>
            <a:r>
              <a:rPr sz="2200" spc="-5" dirty="0">
                <a:latin typeface="Carlito"/>
                <a:cs typeface="Carlito"/>
              </a:rPr>
              <a:t>the </a:t>
            </a:r>
            <a:r>
              <a:rPr sz="2200" spc="-15" dirty="0">
                <a:latin typeface="Carlito"/>
                <a:cs typeface="Carlito"/>
              </a:rPr>
              <a:t>cost </a:t>
            </a:r>
            <a:r>
              <a:rPr sz="2200" dirty="0">
                <a:latin typeface="Carlito"/>
                <a:cs typeface="Carlito"/>
              </a:rPr>
              <a:t>of </a:t>
            </a:r>
            <a:r>
              <a:rPr sz="2200" spc="-5" dirty="0">
                <a:latin typeface="Carlito"/>
                <a:cs typeface="Carlito"/>
              </a:rPr>
              <a:t>additional </a:t>
            </a:r>
            <a:r>
              <a:rPr sz="2200" spc="-10" dirty="0">
                <a:latin typeface="Carlito"/>
                <a:cs typeface="Carlito"/>
              </a:rPr>
              <a:t>overhead </a:t>
            </a:r>
            <a:r>
              <a:rPr sz="2200" spc="-5" dirty="0">
                <a:latin typeface="Carlito"/>
                <a:cs typeface="Carlito"/>
              </a:rPr>
              <a:t>and  </a:t>
            </a:r>
            <a:r>
              <a:rPr sz="2200" spc="-15" dirty="0">
                <a:latin typeface="Carlito"/>
                <a:cs typeface="Carlito"/>
              </a:rPr>
              <a:t>wasted</a:t>
            </a:r>
            <a:r>
              <a:rPr sz="2200" spc="-5" dirty="0">
                <a:latin typeface="Carlito"/>
                <a:cs typeface="Carlito"/>
              </a:rPr>
              <a:t> space.</a:t>
            </a:r>
            <a:endParaRPr sz="2200" dirty="0">
              <a:latin typeface="Carlito"/>
              <a:cs typeface="Carlito"/>
            </a:endParaRPr>
          </a:p>
        </p:txBody>
      </p:sp>
      <p:sp>
        <p:nvSpPr>
          <p:cNvPr id="4" name="object 4"/>
          <p:cNvSpPr/>
          <p:nvPr/>
        </p:nvSpPr>
        <p:spPr>
          <a:xfrm>
            <a:off x="5858993" y="473201"/>
            <a:ext cx="5952007" cy="143941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7902575" cy="697230"/>
          </a:xfrm>
          <a:prstGeom prst="rect">
            <a:avLst/>
          </a:prstGeom>
        </p:spPr>
        <p:txBody>
          <a:bodyPr vert="horz" wrap="square" lIns="0" tIns="13335" rIns="0" bIns="0" rtlCol="0">
            <a:spAutoFit/>
          </a:bodyPr>
          <a:lstStyle/>
          <a:p>
            <a:pPr marL="12700">
              <a:lnSpc>
                <a:spcPct val="100000"/>
              </a:lnSpc>
              <a:spcBef>
                <a:spcPts val="105"/>
              </a:spcBef>
            </a:pPr>
            <a:r>
              <a:rPr sz="4400" spc="-295" dirty="0"/>
              <a:t>Linked </a:t>
            </a:r>
            <a:r>
              <a:rPr sz="4400" spc="-250" dirty="0"/>
              <a:t>List </a:t>
            </a:r>
            <a:r>
              <a:rPr sz="4400" spc="-175" dirty="0"/>
              <a:t>Allocation </a:t>
            </a:r>
            <a:r>
              <a:rPr sz="4400" spc="-265" dirty="0"/>
              <a:t>using </a:t>
            </a:r>
            <a:r>
              <a:rPr sz="4400" spc="-285" dirty="0"/>
              <a:t>an</a:t>
            </a:r>
            <a:r>
              <a:rPr sz="4400" spc="-640" dirty="0"/>
              <a:t> </a:t>
            </a:r>
            <a:r>
              <a:rPr sz="4400" spc="-260" dirty="0"/>
              <a:t>Index</a:t>
            </a:r>
            <a:endParaRPr sz="4400"/>
          </a:p>
        </p:txBody>
      </p:sp>
      <p:sp>
        <p:nvSpPr>
          <p:cNvPr id="3" name="object 3"/>
          <p:cNvSpPr txBox="1"/>
          <p:nvPr/>
        </p:nvSpPr>
        <p:spPr>
          <a:xfrm>
            <a:off x="779475" y="1759966"/>
            <a:ext cx="6643370" cy="4373880"/>
          </a:xfrm>
          <a:prstGeom prst="rect">
            <a:avLst/>
          </a:prstGeom>
        </p:spPr>
        <p:txBody>
          <a:bodyPr vert="horz" wrap="square" lIns="0" tIns="93980" rIns="0" bIns="0" rtlCol="0">
            <a:spAutoFit/>
          </a:bodyPr>
          <a:lstStyle/>
          <a:p>
            <a:pPr marL="241300" marR="555625" indent="-228600">
              <a:lnSpc>
                <a:spcPts val="2690"/>
              </a:lnSpc>
              <a:spcBef>
                <a:spcPts val="740"/>
              </a:spcBef>
              <a:buFont typeface="Arial"/>
              <a:buChar char="•"/>
              <a:tabLst>
                <a:tab pos="241300" algn="l"/>
              </a:tabLst>
            </a:pPr>
            <a:r>
              <a:rPr sz="2800" spc="-10" dirty="0">
                <a:latin typeface="Carlito"/>
                <a:cs typeface="Carlito"/>
              </a:rPr>
              <a:t>The </a:t>
            </a:r>
            <a:r>
              <a:rPr sz="2800" spc="-15" dirty="0">
                <a:latin typeface="Carlito"/>
                <a:cs typeface="Carlito"/>
              </a:rPr>
              <a:t>pointer </a:t>
            </a:r>
            <a:r>
              <a:rPr sz="2800" spc="-20" dirty="0">
                <a:latin typeface="Carlito"/>
                <a:cs typeface="Carlito"/>
              </a:rPr>
              <a:t>word from </a:t>
            </a:r>
            <a:r>
              <a:rPr sz="2800" spc="-5" dirty="0">
                <a:latin typeface="Carlito"/>
                <a:cs typeface="Carlito"/>
              </a:rPr>
              <a:t>each </a:t>
            </a:r>
            <a:r>
              <a:rPr sz="2800" spc="-10" dirty="0">
                <a:latin typeface="Carlito"/>
                <a:cs typeface="Carlito"/>
              </a:rPr>
              <a:t>disk block </a:t>
            </a:r>
            <a:r>
              <a:rPr sz="2800" spc="-5" dirty="0">
                <a:latin typeface="Carlito"/>
                <a:cs typeface="Carlito"/>
              </a:rPr>
              <a:t>is  </a:t>
            </a:r>
            <a:r>
              <a:rPr sz="2800" spc="-30" dirty="0">
                <a:latin typeface="Carlito"/>
                <a:cs typeface="Carlito"/>
              </a:rPr>
              <a:t>kept </a:t>
            </a:r>
            <a:r>
              <a:rPr sz="2800" spc="-5" dirty="0">
                <a:latin typeface="Carlito"/>
                <a:cs typeface="Carlito"/>
              </a:rPr>
              <a:t>in a </a:t>
            </a:r>
            <a:r>
              <a:rPr sz="2800" spc="-15" dirty="0">
                <a:latin typeface="Carlito"/>
                <a:cs typeface="Carlito"/>
              </a:rPr>
              <a:t>table </a:t>
            </a:r>
            <a:r>
              <a:rPr sz="2800" spc="-5" dirty="0">
                <a:latin typeface="Carlito"/>
                <a:cs typeface="Carlito"/>
              </a:rPr>
              <a:t>as </a:t>
            </a:r>
            <a:r>
              <a:rPr sz="2800" dirty="0">
                <a:latin typeface="Carlito"/>
                <a:cs typeface="Carlito"/>
              </a:rPr>
              <a:t>an </a:t>
            </a:r>
            <a:r>
              <a:rPr sz="2800" b="1" spc="-15" dirty="0">
                <a:latin typeface="Carlito"/>
                <a:cs typeface="Carlito"/>
              </a:rPr>
              <a:t>index </a:t>
            </a:r>
            <a:r>
              <a:rPr sz="2800" b="1" spc="-5" dirty="0">
                <a:latin typeface="Carlito"/>
                <a:cs typeface="Carlito"/>
              </a:rPr>
              <a:t>in</a:t>
            </a:r>
            <a:r>
              <a:rPr sz="2800" b="1" spc="80" dirty="0">
                <a:latin typeface="Carlito"/>
                <a:cs typeface="Carlito"/>
              </a:rPr>
              <a:t> </a:t>
            </a:r>
            <a:r>
              <a:rPr sz="2800" b="1" spc="-5" dirty="0">
                <a:latin typeface="Carlito"/>
                <a:cs typeface="Carlito"/>
              </a:rPr>
              <a:t>memory</a:t>
            </a:r>
            <a:endParaRPr sz="2800">
              <a:latin typeface="Carlito"/>
              <a:cs typeface="Carlito"/>
            </a:endParaRPr>
          </a:p>
          <a:p>
            <a:pPr marL="241300" marR="262255" indent="-228600">
              <a:lnSpc>
                <a:spcPts val="2690"/>
              </a:lnSpc>
              <a:spcBef>
                <a:spcPts val="1000"/>
              </a:spcBef>
              <a:buFont typeface="Arial"/>
              <a:buChar char="•"/>
              <a:tabLst>
                <a:tab pos="241300" algn="l"/>
              </a:tabLst>
            </a:pPr>
            <a:r>
              <a:rPr sz="2800" spc="-10" dirty="0">
                <a:latin typeface="Carlito"/>
                <a:cs typeface="Carlito"/>
              </a:rPr>
              <a:t>With this scheme, </a:t>
            </a:r>
            <a:r>
              <a:rPr sz="2800" b="1" spc="-15" dirty="0">
                <a:latin typeface="Carlito"/>
                <a:cs typeface="Carlito"/>
              </a:rPr>
              <a:t>entire </a:t>
            </a:r>
            <a:r>
              <a:rPr sz="2800" b="1" spc="-5" dirty="0">
                <a:latin typeface="Carlito"/>
                <a:cs typeface="Carlito"/>
              </a:rPr>
              <a:t>block is </a:t>
            </a:r>
            <a:r>
              <a:rPr sz="2800" b="1" spc="-15" dirty="0">
                <a:latin typeface="Carlito"/>
                <a:cs typeface="Carlito"/>
              </a:rPr>
              <a:t>available  </a:t>
            </a:r>
            <a:r>
              <a:rPr sz="2800" b="1" spc="-20" dirty="0">
                <a:latin typeface="Carlito"/>
                <a:cs typeface="Carlito"/>
              </a:rPr>
              <a:t>for data </a:t>
            </a:r>
            <a:r>
              <a:rPr sz="2800" spc="-5" dirty="0">
                <a:latin typeface="Carlito"/>
                <a:cs typeface="Carlito"/>
              </a:rPr>
              <a:t>; </a:t>
            </a:r>
            <a:r>
              <a:rPr sz="2800" b="1" spc="-15" dirty="0">
                <a:latin typeface="Carlito"/>
                <a:cs typeface="Carlito"/>
              </a:rPr>
              <a:t>random </a:t>
            </a:r>
            <a:r>
              <a:rPr sz="2800" b="1" spc="-5" dirty="0">
                <a:latin typeface="Carlito"/>
                <a:cs typeface="Carlito"/>
              </a:rPr>
              <a:t>access is much</a:t>
            </a:r>
            <a:r>
              <a:rPr sz="2800" b="1" spc="110" dirty="0">
                <a:latin typeface="Carlito"/>
                <a:cs typeface="Carlito"/>
              </a:rPr>
              <a:t> </a:t>
            </a:r>
            <a:r>
              <a:rPr sz="2800" b="1" spc="-10" dirty="0">
                <a:latin typeface="Carlito"/>
                <a:cs typeface="Carlito"/>
              </a:rPr>
              <a:t>easier</a:t>
            </a:r>
            <a:endParaRPr sz="2800">
              <a:latin typeface="Carlito"/>
              <a:cs typeface="Carlito"/>
            </a:endParaRPr>
          </a:p>
          <a:p>
            <a:pPr marL="241300" marR="473075" indent="-228600">
              <a:lnSpc>
                <a:spcPct val="80000"/>
              </a:lnSpc>
              <a:spcBef>
                <a:spcPts val="1025"/>
              </a:spcBef>
              <a:buFont typeface="Arial"/>
              <a:buChar char="•"/>
              <a:tabLst>
                <a:tab pos="241300" algn="l"/>
              </a:tabLst>
            </a:pPr>
            <a:r>
              <a:rPr sz="2800" spc="-10" dirty="0">
                <a:latin typeface="Carlito"/>
                <a:cs typeface="Carlito"/>
              </a:rPr>
              <a:t>The </a:t>
            </a:r>
            <a:r>
              <a:rPr sz="2800" spc="-5" dirty="0">
                <a:latin typeface="Carlito"/>
                <a:cs typeface="Carlito"/>
              </a:rPr>
              <a:t>chain </a:t>
            </a:r>
            <a:r>
              <a:rPr sz="2800" spc="-15" dirty="0">
                <a:latin typeface="Carlito"/>
                <a:cs typeface="Carlito"/>
              </a:rPr>
              <a:t>must still </a:t>
            </a:r>
            <a:r>
              <a:rPr sz="2800" spc="-5" dirty="0">
                <a:latin typeface="Carlito"/>
                <a:cs typeface="Carlito"/>
              </a:rPr>
              <a:t>be </a:t>
            </a:r>
            <a:r>
              <a:rPr sz="2800" spc="-20" dirty="0">
                <a:latin typeface="Carlito"/>
                <a:cs typeface="Carlito"/>
              </a:rPr>
              <a:t>followed </a:t>
            </a:r>
            <a:r>
              <a:rPr sz="2800" spc="-10" dirty="0">
                <a:latin typeface="Carlito"/>
                <a:cs typeface="Carlito"/>
              </a:rPr>
              <a:t>but </a:t>
            </a:r>
            <a:r>
              <a:rPr sz="2800" spc="-5" dirty="0">
                <a:latin typeface="Carlito"/>
                <a:cs typeface="Carlito"/>
              </a:rPr>
              <a:t>the  </a:t>
            </a:r>
            <a:r>
              <a:rPr sz="2800" spc="-25" dirty="0">
                <a:latin typeface="Carlito"/>
                <a:cs typeface="Carlito"/>
              </a:rPr>
              <a:t>reference </a:t>
            </a:r>
            <a:r>
              <a:rPr sz="2800" spc="-5" dirty="0">
                <a:latin typeface="Carlito"/>
                <a:cs typeface="Carlito"/>
              </a:rPr>
              <a:t>is not </a:t>
            </a:r>
            <a:r>
              <a:rPr sz="2800" spc="-15" dirty="0">
                <a:latin typeface="Carlito"/>
                <a:cs typeface="Carlito"/>
              </a:rPr>
              <a:t>at </a:t>
            </a:r>
            <a:r>
              <a:rPr sz="2800" spc="-10" dirty="0">
                <a:latin typeface="Carlito"/>
                <a:cs typeface="Carlito"/>
              </a:rPr>
              <a:t>disk </a:t>
            </a:r>
            <a:r>
              <a:rPr sz="2800" spc="-15" dirty="0">
                <a:latin typeface="Carlito"/>
                <a:cs typeface="Carlito"/>
              </a:rPr>
              <a:t>level rather at </a:t>
            </a:r>
            <a:r>
              <a:rPr sz="2800" spc="-5" dirty="0">
                <a:latin typeface="Carlito"/>
                <a:cs typeface="Carlito"/>
              </a:rPr>
              <a:t>the  memory</a:t>
            </a:r>
            <a:r>
              <a:rPr sz="2800" spc="5" dirty="0">
                <a:latin typeface="Carlito"/>
                <a:cs typeface="Carlito"/>
              </a:rPr>
              <a:t> </a:t>
            </a:r>
            <a:r>
              <a:rPr sz="2800" spc="-15" dirty="0">
                <a:latin typeface="Carlito"/>
                <a:cs typeface="Carlito"/>
              </a:rPr>
              <a:t>level</a:t>
            </a:r>
            <a:endParaRPr sz="2800">
              <a:latin typeface="Carlito"/>
              <a:cs typeface="Carlito"/>
            </a:endParaRPr>
          </a:p>
          <a:p>
            <a:pPr marL="241300" indent="-228600">
              <a:lnSpc>
                <a:spcPct val="100000"/>
              </a:lnSpc>
              <a:spcBef>
                <a:spcPts val="325"/>
              </a:spcBef>
              <a:buFont typeface="Arial"/>
              <a:buChar char="•"/>
              <a:tabLst>
                <a:tab pos="241300" algn="l"/>
              </a:tabLst>
            </a:pPr>
            <a:r>
              <a:rPr sz="2800" spc="-10" dirty="0">
                <a:latin typeface="Carlito"/>
                <a:cs typeface="Carlito"/>
              </a:rPr>
              <a:t>MS-DOS uses </a:t>
            </a:r>
            <a:r>
              <a:rPr sz="2800" spc="-5" dirty="0">
                <a:latin typeface="Carlito"/>
                <a:cs typeface="Carlito"/>
              </a:rPr>
              <a:t>this</a:t>
            </a:r>
            <a:r>
              <a:rPr sz="2800" spc="95" dirty="0">
                <a:latin typeface="Carlito"/>
                <a:cs typeface="Carlito"/>
              </a:rPr>
              <a:t> </a:t>
            </a:r>
            <a:r>
              <a:rPr sz="2800" spc="-10" dirty="0">
                <a:latin typeface="Carlito"/>
                <a:cs typeface="Carlito"/>
              </a:rPr>
              <a:t>technique</a:t>
            </a:r>
            <a:endParaRPr sz="2800">
              <a:latin typeface="Carlito"/>
              <a:cs typeface="Carlito"/>
            </a:endParaRPr>
          </a:p>
          <a:p>
            <a:pPr marL="241300" marR="5080" indent="-228600">
              <a:lnSpc>
                <a:spcPct val="80000"/>
              </a:lnSpc>
              <a:spcBef>
                <a:spcPts val="994"/>
              </a:spcBef>
              <a:buFont typeface="Arial"/>
              <a:buChar char="•"/>
              <a:tabLst>
                <a:tab pos="241300" algn="l"/>
              </a:tabLst>
            </a:pPr>
            <a:r>
              <a:rPr sz="2800" spc="-5" dirty="0">
                <a:latin typeface="Carlito"/>
                <a:cs typeface="Carlito"/>
              </a:rPr>
              <a:t>Memory space occupancy is </a:t>
            </a:r>
            <a:r>
              <a:rPr sz="2800" spc="-15" dirty="0">
                <a:latin typeface="Carlito"/>
                <a:cs typeface="Carlito"/>
              </a:rPr>
              <a:t>disadvantage; </a:t>
            </a:r>
            <a:r>
              <a:rPr sz="2800" spc="-5" dirty="0">
                <a:latin typeface="Carlito"/>
                <a:cs typeface="Carlito"/>
              </a:rPr>
              <a:t>4  </a:t>
            </a:r>
            <a:r>
              <a:rPr sz="2800" spc="-10" dirty="0">
                <a:latin typeface="Carlito"/>
                <a:cs typeface="Carlito"/>
              </a:rPr>
              <a:t>bytes </a:t>
            </a:r>
            <a:r>
              <a:rPr sz="2800" spc="-5" dirty="0">
                <a:latin typeface="Carlito"/>
                <a:cs typeface="Carlito"/>
              </a:rPr>
              <a:t>500,000 </a:t>
            </a:r>
            <a:r>
              <a:rPr sz="2800" spc="-10" dirty="0">
                <a:latin typeface="Carlito"/>
                <a:cs typeface="Carlito"/>
              </a:rPr>
              <a:t>entry </a:t>
            </a:r>
            <a:r>
              <a:rPr sz="2800" spc="-25" dirty="0">
                <a:latin typeface="Carlito"/>
                <a:cs typeface="Carlito"/>
              </a:rPr>
              <a:t>for </a:t>
            </a:r>
            <a:r>
              <a:rPr sz="2800" spc="-5" dirty="0">
                <a:latin typeface="Carlito"/>
                <a:cs typeface="Carlito"/>
              </a:rPr>
              <a:t>1K </a:t>
            </a:r>
            <a:r>
              <a:rPr sz="2800" spc="-10" dirty="0">
                <a:latin typeface="Carlito"/>
                <a:cs typeface="Carlito"/>
              </a:rPr>
              <a:t>blocks </a:t>
            </a:r>
            <a:r>
              <a:rPr sz="2800" spc="-5" dirty="0">
                <a:latin typeface="Carlito"/>
                <a:cs typeface="Carlito"/>
              </a:rPr>
              <a:t>of 500M  will </a:t>
            </a:r>
            <a:r>
              <a:rPr sz="2800" spc="-35" dirty="0">
                <a:latin typeface="Carlito"/>
                <a:cs typeface="Carlito"/>
              </a:rPr>
              <a:t>take </a:t>
            </a:r>
            <a:r>
              <a:rPr sz="2800" spc="-10" dirty="0">
                <a:latin typeface="Carlito"/>
                <a:cs typeface="Carlito"/>
              </a:rPr>
              <a:t>up</a:t>
            </a:r>
            <a:r>
              <a:rPr sz="2800" spc="50" dirty="0">
                <a:latin typeface="Carlito"/>
                <a:cs typeface="Carlito"/>
              </a:rPr>
              <a:t> </a:t>
            </a:r>
            <a:r>
              <a:rPr sz="2800" spc="-5" dirty="0">
                <a:latin typeface="Carlito"/>
                <a:cs typeface="Carlito"/>
              </a:rPr>
              <a:t>2MB</a:t>
            </a:r>
            <a:endParaRPr sz="2800">
              <a:latin typeface="Carlito"/>
              <a:cs typeface="Carlito"/>
            </a:endParaRPr>
          </a:p>
        </p:txBody>
      </p:sp>
      <p:sp>
        <p:nvSpPr>
          <p:cNvPr id="4" name="object 4"/>
          <p:cNvSpPr/>
          <p:nvPr/>
        </p:nvSpPr>
        <p:spPr>
          <a:xfrm>
            <a:off x="7715052" y="1631746"/>
            <a:ext cx="4403456" cy="439000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C312-7B67-4FE8-8479-8D134333D26D}"/>
              </a:ext>
            </a:extLst>
          </p:cNvPr>
          <p:cNvSpPr>
            <a:spLocks noGrp="1"/>
          </p:cNvSpPr>
          <p:nvPr>
            <p:ph type="title"/>
          </p:nvPr>
        </p:nvSpPr>
        <p:spPr/>
        <p:txBody>
          <a:bodyPr/>
          <a:lstStyle/>
          <a:p>
            <a:r>
              <a:rPr lang="en-US" dirty="0"/>
              <a:t>Advantages and disadvantages </a:t>
            </a:r>
          </a:p>
        </p:txBody>
      </p:sp>
      <p:sp>
        <p:nvSpPr>
          <p:cNvPr id="3" name="Content Placeholder 2">
            <a:extLst>
              <a:ext uri="{FF2B5EF4-FFF2-40B4-BE49-F238E27FC236}">
                <a16:creationId xmlns:a16="http://schemas.microsoft.com/office/drawing/2014/main" id="{80670BDA-6D8A-42C8-A529-D4D2784603B1}"/>
              </a:ext>
            </a:extLst>
          </p:cNvPr>
          <p:cNvSpPr>
            <a:spLocks noGrp="1"/>
          </p:cNvSpPr>
          <p:nvPr>
            <p:ph idx="1"/>
          </p:nvPr>
        </p:nvSpPr>
        <p:spPr/>
        <p:txBody>
          <a:bodyPr>
            <a:normAutofit fontScale="92500"/>
          </a:bodyPr>
          <a:lstStyle/>
          <a:p>
            <a:pPr marL="0" indent="0">
              <a:buNone/>
            </a:pPr>
            <a:r>
              <a:rPr lang="en-US" b="1" dirty="0"/>
              <a:t>Advantages</a:t>
            </a:r>
          </a:p>
          <a:p>
            <a:r>
              <a:rPr lang="en-US" dirty="0"/>
              <a:t>This is very flexible in terms of file size. File size can be increased easily since the system does not have to look for a contiguous chunk of memory.</a:t>
            </a:r>
          </a:p>
          <a:p>
            <a:r>
              <a:rPr lang="en-US" dirty="0"/>
              <a:t>This method does not suffer from external fragmentation. This makes it relatively better in terms of memory utilization.</a:t>
            </a:r>
          </a:p>
          <a:p>
            <a:pPr marL="0" indent="0">
              <a:buNone/>
            </a:pPr>
            <a:r>
              <a:rPr lang="en-US" b="1" dirty="0"/>
              <a:t>Disadvantages</a:t>
            </a:r>
          </a:p>
          <a:p>
            <a:r>
              <a:rPr lang="en-US" dirty="0"/>
              <a:t>Because the file blocks are distributed randomly on the disk, a large number of seeks are needed to access every block individually. This makes linked allocation slower.</a:t>
            </a:r>
          </a:p>
          <a:p>
            <a:r>
              <a:rPr lang="en-US" dirty="0"/>
              <a:t>Pointer required in the linked allocation incur some extra overhead.</a:t>
            </a:r>
          </a:p>
        </p:txBody>
      </p:sp>
    </p:spTree>
    <p:extLst>
      <p:ext uri="{BB962C8B-B14F-4D97-AF65-F5344CB8AC3E}">
        <p14:creationId xmlns:p14="http://schemas.microsoft.com/office/powerpoint/2010/main" val="28510684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613004"/>
            <a:ext cx="4645661" cy="690574"/>
          </a:xfrm>
          <a:prstGeom prst="rect">
            <a:avLst/>
          </a:prstGeom>
        </p:spPr>
        <p:txBody>
          <a:bodyPr vert="horz" wrap="square" lIns="0" tIns="13335" rIns="0" bIns="0" rtlCol="0">
            <a:spAutoFit/>
          </a:bodyPr>
          <a:lstStyle/>
          <a:p>
            <a:pPr marL="12700">
              <a:lnSpc>
                <a:spcPct val="100000"/>
              </a:lnSpc>
              <a:spcBef>
                <a:spcPts val="105"/>
              </a:spcBef>
            </a:pPr>
            <a:r>
              <a:rPr sz="4400" spc="-250" dirty="0"/>
              <a:t>I-nodes</a:t>
            </a:r>
            <a:r>
              <a:rPr lang="en-US" sz="4400" spc="-250" dirty="0"/>
              <a:t> (Inde</a:t>
            </a:r>
            <a:r>
              <a:rPr lang="en-US" spc="-250" dirty="0"/>
              <a:t>x-node)</a:t>
            </a:r>
            <a:endParaRPr sz="4400" dirty="0"/>
          </a:p>
        </p:txBody>
      </p:sp>
      <p:sp>
        <p:nvSpPr>
          <p:cNvPr id="3" name="object 3"/>
          <p:cNvSpPr txBox="1"/>
          <p:nvPr/>
        </p:nvSpPr>
        <p:spPr>
          <a:xfrm>
            <a:off x="427126" y="1445513"/>
            <a:ext cx="6497955" cy="4168140"/>
          </a:xfrm>
          <a:prstGeom prst="rect">
            <a:avLst/>
          </a:prstGeom>
        </p:spPr>
        <p:txBody>
          <a:bodyPr vert="horz" wrap="square" lIns="0" tIns="104775" rIns="0" bIns="0" rtlCol="0">
            <a:spAutoFit/>
          </a:bodyPr>
          <a:lstStyle/>
          <a:p>
            <a:pPr marL="241300" marR="9525" indent="-228600">
              <a:lnSpc>
                <a:spcPct val="70000"/>
              </a:lnSpc>
              <a:spcBef>
                <a:spcPts val="825"/>
              </a:spcBef>
              <a:buFont typeface="Arial"/>
              <a:buChar char="•"/>
              <a:tabLst>
                <a:tab pos="240665" algn="l"/>
                <a:tab pos="241300" algn="l"/>
              </a:tabLst>
            </a:pPr>
            <a:r>
              <a:rPr sz="2000" b="1" dirty="0">
                <a:latin typeface="Carlito"/>
                <a:cs typeface="Carlito"/>
              </a:rPr>
              <a:t>I-node </a:t>
            </a:r>
            <a:r>
              <a:rPr sz="2000" b="1" spc="-5" dirty="0">
                <a:latin typeface="Carlito"/>
                <a:cs typeface="Carlito"/>
              </a:rPr>
              <a:t>is </a:t>
            </a:r>
            <a:r>
              <a:rPr sz="2000" b="1" dirty="0">
                <a:latin typeface="Carlito"/>
                <a:cs typeface="Carlito"/>
              </a:rPr>
              <a:t>a </a:t>
            </a:r>
            <a:r>
              <a:rPr sz="2000" b="1" spc="-15" dirty="0">
                <a:latin typeface="Carlito"/>
                <a:cs typeface="Carlito"/>
              </a:rPr>
              <a:t>data </a:t>
            </a:r>
            <a:r>
              <a:rPr sz="2000" b="1" spc="-10" dirty="0">
                <a:latin typeface="Carlito"/>
                <a:cs typeface="Carlito"/>
              </a:rPr>
              <a:t>structure </a:t>
            </a:r>
            <a:r>
              <a:rPr sz="2000" b="1" spc="-5" dirty="0">
                <a:latin typeface="Carlito"/>
                <a:cs typeface="Carlito"/>
              </a:rPr>
              <a:t>which </a:t>
            </a:r>
            <a:r>
              <a:rPr sz="2000" b="1" spc="-10" dirty="0">
                <a:latin typeface="Carlito"/>
                <a:cs typeface="Carlito"/>
              </a:rPr>
              <a:t>is </a:t>
            </a:r>
            <a:r>
              <a:rPr sz="2000" b="1" dirty="0">
                <a:latin typeface="Carlito"/>
                <a:cs typeface="Carlito"/>
              </a:rPr>
              <a:t>used </a:t>
            </a:r>
            <a:r>
              <a:rPr sz="2000" b="1" spc="-20" dirty="0">
                <a:latin typeface="Carlito"/>
                <a:cs typeface="Carlito"/>
              </a:rPr>
              <a:t>to </a:t>
            </a:r>
            <a:r>
              <a:rPr sz="2000" b="1" spc="-5" dirty="0">
                <a:latin typeface="Carlito"/>
                <a:cs typeface="Carlito"/>
              </a:rPr>
              <a:t>identify </a:t>
            </a:r>
            <a:r>
              <a:rPr sz="2000" b="1" spc="-10" dirty="0">
                <a:latin typeface="Carlito"/>
                <a:cs typeface="Carlito"/>
              </a:rPr>
              <a:t>which  </a:t>
            </a:r>
            <a:r>
              <a:rPr sz="2000" b="1" dirty="0">
                <a:latin typeface="Carlito"/>
                <a:cs typeface="Carlito"/>
              </a:rPr>
              <a:t>block </a:t>
            </a:r>
            <a:r>
              <a:rPr sz="2000" b="1" spc="-5" dirty="0">
                <a:latin typeface="Carlito"/>
                <a:cs typeface="Carlito"/>
              </a:rPr>
              <a:t>belongs </a:t>
            </a:r>
            <a:r>
              <a:rPr sz="2000" b="1" spc="-15" dirty="0">
                <a:latin typeface="Carlito"/>
                <a:cs typeface="Carlito"/>
              </a:rPr>
              <a:t>to </a:t>
            </a:r>
            <a:r>
              <a:rPr sz="2000" b="1" spc="-5" dirty="0">
                <a:latin typeface="Carlito"/>
                <a:cs typeface="Carlito"/>
              </a:rPr>
              <a:t>which</a:t>
            </a:r>
            <a:r>
              <a:rPr sz="2000" b="1" spc="-55" dirty="0">
                <a:latin typeface="Carlito"/>
                <a:cs typeface="Carlito"/>
              </a:rPr>
              <a:t> </a:t>
            </a:r>
            <a:r>
              <a:rPr sz="2000" b="1" spc="-5" dirty="0">
                <a:latin typeface="Carlito"/>
                <a:cs typeface="Carlito"/>
              </a:rPr>
              <a:t>file</a:t>
            </a:r>
            <a:r>
              <a:rPr sz="2000" spc="-5" dirty="0">
                <a:latin typeface="Carlito"/>
                <a:cs typeface="Carlito"/>
              </a:rPr>
              <a:t>.</a:t>
            </a:r>
            <a:endParaRPr sz="2000" dirty="0">
              <a:latin typeface="Carlito"/>
              <a:cs typeface="Carlito"/>
            </a:endParaRPr>
          </a:p>
          <a:p>
            <a:pPr marL="241300" indent="-228600">
              <a:lnSpc>
                <a:spcPts val="2039"/>
              </a:lnSpc>
              <a:spcBef>
                <a:spcPts val="275"/>
              </a:spcBef>
              <a:buFont typeface="Arial"/>
              <a:buChar char="•"/>
              <a:tabLst>
                <a:tab pos="240665" algn="l"/>
                <a:tab pos="241300" algn="l"/>
              </a:tabLst>
            </a:pPr>
            <a:r>
              <a:rPr sz="2000" b="1" dirty="0">
                <a:latin typeface="Carlito"/>
                <a:cs typeface="Carlito"/>
              </a:rPr>
              <a:t>It </a:t>
            </a:r>
            <a:r>
              <a:rPr sz="2000" b="1" spc="-10" dirty="0">
                <a:latin typeface="Carlito"/>
                <a:cs typeface="Carlito"/>
              </a:rPr>
              <a:t>contains </a:t>
            </a:r>
            <a:r>
              <a:rPr sz="2000" b="1" spc="-5" dirty="0">
                <a:latin typeface="Carlito"/>
                <a:cs typeface="Carlito"/>
              </a:rPr>
              <a:t>the </a:t>
            </a:r>
            <a:r>
              <a:rPr sz="2000" b="1" spc="-10" dirty="0">
                <a:latin typeface="Carlito"/>
                <a:cs typeface="Carlito"/>
              </a:rPr>
              <a:t>attributes </a:t>
            </a:r>
            <a:r>
              <a:rPr sz="2000" b="1" dirty="0">
                <a:latin typeface="Carlito"/>
                <a:cs typeface="Carlito"/>
              </a:rPr>
              <a:t>and disk </a:t>
            </a:r>
            <a:r>
              <a:rPr sz="2000" b="1" spc="-5" dirty="0">
                <a:latin typeface="Carlito"/>
                <a:cs typeface="Carlito"/>
              </a:rPr>
              <a:t>addresses </a:t>
            </a:r>
            <a:r>
              <a:rPr sz="2000" b="1" dirty="0">
                <a:latin typeface="Carlito"/>
                <a:cs typeface="Carlito"/>
              </a:rPr>
              <a:t>of </a:t>
            </a:r>
            <a:r>
              <a:rPr sz="2000" b="1" spc="-5" dirty="0">
                <a:latin typeface="Carlito"/>
                <a:cs typeface="Carlito"/>
              </a:rPr>
              <a:t>the</a:t>
            </a:r>
            <a:r>
              <a:rPr sz="2000" b="1" spc="204" dirty="0">
                <a:latin typeface="Carlito"/>
                <a:cs typeface="Carlito"/>
              </a:rPr>
              <a:t> </a:t>
            </a:r>
            <a:r>
              <a:rPr sz="2000" b="1" spc="-10" dirty="0">
                <a:latin typeface="Carlito"/>
                <a:cs typeface="Carlito"/>
              </a:rPr>
              <a:t>file's</a:t>
            </a:r>
            <a:endParaRPr sz="2000" dirty="0">
              <a:latin typeface="Carlito"/>
              <a:cs typeface="Carlito"/>
            </a:endParaRPr>
          </a:p>
          <a:p>
            <a:pPr marL="241300" marR="8890">
              <a:lnSpc>
                <a:spcPct val="70000"/>
              </a:lnSpc>
              <a:spcBef>
                <a:spcPts val="360"/>
              </a:spcBef>
            </a:pPr>
            <a:r>
              <a:rPr sz="2000" b="1" spc="-5" dirty="0">
                <a:latin typeface="Carlito"/>
                <a:cs typeface="Carlito"/>
              </a:rPr>
              <a:t>blocks</a:t>
            </a:r>
            <a:r>
              <a:rPr sz="2000" spc="-5" dirty="0">
                <a:latin typeface="Carlito"/>
                <a:cs typeface="Carlito"/>
              </a:rPr>
              <a:t>. </a:t>
            </a:r>
            <a:r>
              <a:rPr sz="2000" spc="-15" dirty="0">
                <a:latin typeface="Carlito"/>
                <a:cs typeface="Carlito"/>
              </a:rPr>
              <a:t>Unlike </a:t>
            </a:r>
            <a:r>
              <a:rPr sz="2000" dirty="0">
                <a:latin typeface="Carlito"/>
                <a:cs typeface="Carlito"/>
              </a:rPr>
              <a:t>the </a:t>
            </a:r>
            <a:r>
              <a:rPr sz="2000" spc="-5" dirty="0">
                <a:latin typeface="Carlito"/>
                <a:cs typeface="Carlito"/>
              </a:rPr>
              <a:t>in-memory table </a:t>
            </a:r>
            <a:r>
              <a:rPr sz="2000" dirty="0">
                <a:latin typeface="Carlito"/>
                <a:cs typeface="Carlito"/>
              </a:rPr>
              <a:t>the </a:t>
            </a:r>
            <a:r>
              <a:rPr sz="2000" spc="-5" dirty="0">
                <a:latin typeface="Carlito"/>
                <a:cs typeface="Carlito"/>
              </a:rPr>
              <a:t>i-node need </a:t>
            </a:r>
            <a:r>
              <a:rPr sz="2000" spc="-15" dirty="0">
                <a:latin typeface="Carlito"/>
                <a:cs typeface="Carlito"/>
              </a:rPr>
              <a:t>to </a:t>
            </a:r>
            <a:r>
              <a:rPr sz="2000" dirty="0">
                <a:latin typeface="Carlito"/>
                <a:cs typeface="Carlito"/>
              </a:rPr>
              <a:t>be </a:t>
            </a:r>
            <a:r>
              <a:rPr sz="2000" spc="-5" dirty="0">
                <a:latin typeface="Carlito"/>
                <a:cs typeface="Carlito"/>
              </a:rPr>
              <a:t>in  </a:t>
            </a:r>
            <a:r>
              <a:rPr sz="2000" dirty="0">
                <a:latin typeface="Carlito"/>
                <a:cs typeface="Carlito"/>
              </a:rPr>
              <a:t>memory </a:t>
            </a:r>
            <a:r>
              <a:rPr sz="2000" spc="-5" dirty="0">
                <a:latin typeface="Carlito"/>
                <a:cs typeface="Carlito"/>
              </a:rPr>
              <a:t>only </a:t>
            </a:r>
            <a:r>
              <a:rPr sz="2000" dirty="0">
                <a:latin typeface="Carlito"/>
                <a:cs typeface="Carlito"/>
              </a:rPr>
              <a:t>when the </a:t>
            </a:r>
            <a:r>
              <a:rPr sz="2000" spc="-5" dirty="0">
                <a:latin typeface="Carlito"/>
                <a:cs typeface="Carlito"/>
              </a:rPr>
              <a:t>corresponding file is</a:t>
            </a:r>
            <a:r>
              <a:rPr sz="2000" spc="-35" dirty="0">
                <a:latin typeface="Carlito"/>
                <a:cs typeface="Carlito"/>
              </a:rPr>
              <a:t> </a:t>
            </a:r>
            <a:r>
              <a:rPr sz="2000" spc="-5" dirty="0">
                <a:latin typeface="Carlito"/>
                <a:cs typeface="Carlito"/>
              </a:rPr>
              <a:t>open.</a:t>
            </a:r>
            <a:endParaRPr sz="2000" dirty="0">
              <a:latin typeface="Carlito"/>
              <a:cs typeface="Carlito"/>
            </a:endParaRPr>
          </a:p>
          <a:p>
            <a:pPr marL="241300" indent="-228600">
              <a:lnSpc>
                <a:spcPts val="2039"/>
              </a:lnSpc>
              <a:spcBef>
                <a:spcPts val="290"/>
              </a:spcBef>
              <a:buFont typeface="Arial"/>
              <a:buChar char="•"/>
              <a:tabLst>
                <a:tab pos="240665" algn="l"/>
                <a:tab pos="241300" algn="l"/>
              </a:tabLst>
            </a:pPr>
            <a:r>
              <a:rPr sz="2000" i="1" spc="-90" dirty="0">
                <a:latin typeface="Carlito"/>
                <a:cs typeface="Carlito"/>
              </a:rPr>
              <a:t>To</a:t>
            </a:r>
            <a:r>
              <a:rPr sz="2000" i="1" spc="160" dirty="0">
                <a:latin typeface="Carlito"/>
                <a:cs typeface="Carlito"/>
              </a:rPr>
              <a:t> </a:t>
            </a:r>
            <a:r>
              <a:rPr sz="2000" i="1" spc="-25" dirty="0">
                <a:latin typeface="Carlito"/>
                <a:cs typeface="Carlito"/>
              </a:rPr>
              <a:t>keep</a:t>
            </a:r>
            <a:r>
              <a:rPr sz="2000" i="1" spc="85" dirty="0">
                <a:latin typeface="Carlito"/>
                <a:cs typeface="Carlito"/>
              </a:rPr>
              <a:t> </a:t>
            </a:r>
            <a:r>
              <a:rPr sz="2000" i="1" spc="-5" dirty="0">
                <a:latin typeface="Carlito"/>
                <a:cs typeface="Carlito"/>
              </a:rPr>
              <a:t>track</a:t>
            </a:r>
            <a:r>
              <a:rPr sz="2000" i="1" spc="75" dirty="0">
                <a:latin typeface="Carlito"/>
                <a:cs typeface="Carlito"/>
              </a:rPr>
              <a:t> </a:t>
            </a:r>
            <a:r>
              <a:rPr sz="2000" i="1" dirty="0">
                <a:latin typeface="Carlito"/>
                <a:cs typeface="Carlito"/>
              </a:rPr>
              <a:t>of</a:t>
            </a:r>
            <a:r>
              <a:rPr sz="2000" i="1" spc="55" dirty="0">
                <a:latin typeface="Carlito"/>
                <a:cs typeface="Carlito"/>
              </a:rPr>
              <a:t> </a:t>
            </a:r>
            <a:r>
              <a:rPr sz="2000" i="1" spc="-10" dirty="0">
                <a:latin typeface="Carlito"/>
                <a:cs typeface="Carlito"/>
              </a:rPr>
              <a:t>which</a:t>
            </a:r>
            <a:r>
              <a:rPr sz="2000" i="1" spc="80" dirty="0">
                <a:latin typeface="Carlito"/>
                <a:cs typeface="Carlito"/>
              </a:rPr>
              <a:t> </a:t>
            </a:r>
            <a:r>
              <a:rPr sz="2000" i="1" spc="-10" dirty="0">
                <a:latin typeface="Carlito"/>
                <a:cs typeface="Carlito"/>
              </a:rPr>
              <a:t>blocks</a:t>
            </a:r>
            <a:r>
              <a:rPr sz="2000" i="1" spc="80" dirty="0">
                <a:latin typeface="Carlito"/>
                <a:cs typeface="Carlito"/>
              </a:rPr>
              <a:t> </a:t>
            </a:r>
            <a:r>
              <a:rPr sz="2000" i="1" spc="-5" dirty="0">
                <a:latin typeface="Carlito"/>
                <a:cs typeface="Carlito"/>
              </a:rPr>
              <a:t>belong</a:t>
            </a:r>
            <a:r>
              <a:rPr sz="2000" i="1" spc="70" dirty="0">
                <a:latin typeface="Carlito"/>
                <a:cs typeface="Carlito"/>
              </a:rPr>
              <a:t> </a:t>
            </a:r>
            <a:r>
              <a:rPr sz="2000" i="1" spc="-15" dirty="0">
                <a:latin typeface="Carlito"/>
                <a:cs typeface="Carlito"/>
              </a:rPr>
              <a:t>to</a:t>
            </a:r>
            <a:r>
              <a:rPr sz="2000" i="1" spc="70" dirty="0">
                <a:latin typeface="Carlito"/>
                <a:cs typeface="Carlito"/>
              </a:rPr>
              <a:t> </a:t>
            </a:r>
            <a:r>
              <a:rPr sz="2000" i="1" spc="-10" dirty="0">
                <a:latin typeface="Carlito"/>
                <a:cs typeface="Carlito"/>
              </a:rPr>
              <a:t>which</a:t>
            </a:r>
            <a:r>
              <a:rPr sz="2000" i="1" spc="85" dirty="0">
                <a:latin typeface="Carlito"/>
                <a:cs typeface="Carlito"/>
              </a:rPr>
              <a:t> </a:t>
            </a:r>
            <a:r>
              <a:rPr sz="2000" i="1" spc="-5" dirty="0">
                <a:latin typeface="Carlito"/>
                <a:cs typeface="Carlito"/>
              </a:rPr>
              <a:t>file</a:t>
            </a:r>
            <a:r>
              <a:rPr sz="2000" i="1" spc="75" dirty="0">
                <a:latin typeface="Carlito"/>
                <a:cs typeface="Carlito"/>
              </a:rPr>
              <a:t> </a:t>
            </a:r>
            <a:r>
              <a:rPr sz="2000" i="1" spc="-5" dirty="0">
                <a:latin typeface="Carlito"/>
                <a:cs typeface="Carlito"/>
              </a:rPr>
              <a:t>is</a:t>
            </a:r>
            <a:r>
              <a:rPr sz="2000" i="1" spc="65" dirty="0">
                <a:latin typeface="Carlito"/>
                <a:cs typeface="Carlito"/>
              </a:rPr>
              <a:t> </a:t>
            </a:r>
            <a:r>
              <a:rPr sz="2000" i="1" spc="-25" dirty="0">
                <a:latin typeface="Carlito"/>
                <a:cs typeface="Carlito"/>
              </a:rPr>
              <a:t>to</a:t>
            </a:r>
            <a:endParaRPr sz="2000" dirty="0">
              <a:latin typeface="Carlito"/>
              <a:cs typeface="Carlito"/>
            </a:endParaRPr>
          </a:p>
          <a:p>
            <a:pPr marL="241300">
              <a:lnSpc>
                <a:spcPts val="1680"/>
              </a:lnSpc>
            </a:pPr>
            <a:r>
              <a:rPr sz="2000" i="1" spc="-10" dirty="0">
                <a:latin typeface="Carlito"/>
                <a:cs typeface="Carlito"/>
              </a:rPr>
              <a:t>associate</a:t>
            </a:r>
            <a:r>
              <a:rPr sz="2000" i="1" spc="165" dirty="0">
                <a:latin typeface="Carlito"/>
                <a:cs typeface="Carlito"/>
              </a:rPr>
              <a:t> </a:t>
            </a:r>
            <a:r>
              <a:rPr sz="2000" i="1" spc="-5" dirty="0">
                <a:latin typeface="Carlito"/>
                <a:cs typeface="Carlito"/>
              </a:rPr>
              <a:t>with</a:t>
            </a:r>
            <a:r>
              <a:rPr sz="2000" i="1" spc="155" dirty="0">
                <a:latin typeface="Carlito"/>
                <a:cs typeface="Carlito"/>
              </a:rPr>
              <a:t> </a:t>
            </a:r>
            <a:r>
              <a:rPr sz="2000" i="1" spc="-5" dirty="0">
                <a:latin typeface="Carlito"/>
                <a:cs typeface="Carlito"/>
              </a:rPr>
              <a:t>each</a:t>
            </a:r>
            <a:r>
              <a:rPr sz="2000" i="1" spc="155" dirty="0">
                <a:latin typeface="Carlito"/>
                <a:cs typeface="Carlito"/>
              </a:rPr>
              <a:t> </a:t>
            </a:r>
            <a:r>
              <a:rPr sz="2000" i="1" spc="-5" dirty="0">
                <a:latin typeface="Carlito"/>
                <a:cs typeface="Carlito"/>
              </a:rPr>
              <a:t>file</a:t>
            </a:r>
            <a:r>
              <a:rPr sz="2000" i="1" spc="170" dirty="0">
                <a:latin typeface="Carlito"/>
                <a:cs typeface="Carlito"/>
              </a:rPr>
              <a:t> </a:t>
            </a:r>
            <a:r>
              <a:rPr sz="2000" i="1" dirty="0">
                <a:latin typeface="Carlito"/>
                <a:cs typeface="Carlito"/>
              </a:rPr>
              <a:t>a</a:t>
            </a:r>
            <a:r>
              <a:rPr sz="2000" i="1" spc="165" dirty="0">
                <a:latin typeface="Carlito"/>
                <a:cs typeface="Carlito"/>
              </a:rPr>
              <a:t> </a:t>
            </a:r>
            <a:r>
              <a:rPr sz="2000" i="1" spc="-5" dirty="0">
                <a:latin typeface="Carlito"/>
                <a:cs typeface="Carlito"/>
              </a:rPr>
              <a:t>little</a:t>
            </a:r>
            <a:r>
              <a:rPr sz="2000" i="1" spc="160" dirty="0">
                <a:latin typeface="Carlito"/>
                <a:cs typeface="Carlito"/>
              </a:rPr>
              <a:t> </a:t>
            </a:r>
            <a:r>
              <a:rPr sz="2000" i="1" spc="-10" dirty="0">
                <a:latin typeface="Carlito"/>
                <a:cs typeface="Carlito"/>
              </a:rPr>
              <a:t>table</a:t>
            </a:r>
            <a:r>
              <a:rPr sz="2000" i="1" spc="165" dirty="0">
                <a:latin typeface="Carlito"/>
                <a:cs typeface="Carlito"/>
              </a:rPr>
              <a:t> </a:t>
            </a:r>
            <a:r>
              <a:rPr sz="2000" i="1" spc="-10" dirty="0">
                <a:latin typeface="Carlito"/>
                <a:cs typeface="Carlito"/>
              </a:rPr>
              <a:t>called</a:t>
            </a:r>
            <a:r>
              <a:rPr sz="2000" i="1" spc="145" dirty="0">
                <a:latin typeface="Carlito"/>
                <a:cs typeface="Carlito"/>
              </a:rPr>
              <a:t> </a:t>
            </a:r>
            <a:r>
              <a:rPr sz="2000" i="1" dirty="0">
                <a:latin typeface="Carlito"/>
                <a:cs typeface="Carlito"/>
              </a:rPr>
              <a:t>an</a:t>
            </a:r>
            <a:r>
              <a:rPr sz="2000" i="1" spc="160" dirty="0">
                <a:latin typeface="Carlito"/>
                <a:cs typeface="Carlito"/>
              </a:rPr>
              <a:t> </a:t>
            </a:r>
            <a:r>
              <a:rPr sz="2000" i="1" spc="-5" dirty="0">
                <a:latin typeface="Carlito"/>
                <a:cs typeface="Carlito"/>
              </a:rPr>
              <a:t>i-node</a:t>
            </a:r>
            <a:r>
              <a:rPr sz="2000" i="1" spc="145" dirty="0">
                <a:latin typeface="Carlito"/>
                <a:cs typeface="Carlito"/>
              </a:rPr>
              <a:t> </a:t>
            </a:r>
            <a:r>
              <a:rPr sz="2000" i="1" spc="-10" dirty="0">
                <a:latin typeface="Carlito"/>
                <a:cs typeface="Carlito"/>
              </a:rPr>
              <a:t>(index</a:t>
            </a:r>
            <a:endParaRPr sz="2000" dirty="0">
              <a:latin typeface="Carlito"/>
              <a:cs typeface="Carlito"/>
            </a:endParaRPr>
          </a:p>
          <a:p>
            <a:pPr marL="241300">
              <a:lnSpc>
                <a:spcPts val="1680"/>
              </a:lnSpc>
            </a:pPr>
            <a:r>
              <a:rPr sz="2000" i="1" spc="-5" dirty="0">
                <a:latin typeface="Carlito"/>
                <a:cs typeface="Carlito"/>
              </a:rPr>
              <a:t>node),</a:t>
            </a:r>
            <a:r>
              <a:rPr sz="2000" i="1" spc="60" dirty="0">
                <a:latin typeface="Carlito"/>
                <a:cs typeface="Carlito"/>
              </a:rPr>
              <a:t> </a:t>
            </a:r>
            <a:r>
              <a:rPr sz="2000" i="1" spc="-10" dirty="0">
                <a:latin typeface="Carlito"/>
                <a:cs typeface="Carlito"/>
              </a:rPr>
              <a:t>which</a:t>
            </a:r>
            <a:r>
              <a:rPr sz="2000" i="1" spc="70" dirty="0">
                <a:latin typeface="Carlito"/>
                <a:cs typeface="Carlito"/>
              </a:rPr>
              <a:t> </a:t>
            </a:r>
            <a:r>
              <a:rPr sz="2000" i="1" spc="-10" dirty="0">
                <a:latin typeface="Carlito"/>
                <a:cs typeface="Carlito"/>
              </a:rPr>
              <a:t>lists</a:t>
            </a:r>
            <a:r>
              <a:rPr sz="2000" i="1" spc="75" dirty="0">
                <a:latin typeface="Carlito"/>
                <a:cs typeface="Carlito"/>
              </a:rPr>
              <a:t> </a:t>
            </a:r>
            <a:r>
              <a:rPr sz="2000" i="1" spc="-10" dirty="0">
                <a:latin typeface="Carlito"/>
                <a:cs typeface="Carlito"/>
              </a:rPr>
              <a:t>the</a:t>
            </a:r>
            <a:r>
              <a:rPr sz="2000" i="1" spc="60" dirty="0">
                <a:latin typeface="Carlito"/>
                <a:cs typeface="Carlito"/>
              </a:rPr>
              <a:t> </a:t>
            </a:r>
            <a:r>
              <a:rPr sz="2000" i="1" spc="-10" dirty="0">
                <a:latin typeface="Carlito"/>
                <a:cs typeface="Carlito"/>
              </a:rPr>
              <a:t>attributes</a:t>
            </a:r>
            <a:r>
              <a:rPr sz="2000" i="1" spc="50" dirty="0">
                <a:latin typeface="Carlito"/>
                <a:cs typeface="Carlito"/>
              </a:rPr>
              <a:t> </a:t>
            </a:r>
            <a:r>
              <a:rPr sz="2000" i="1" dirty="0">
                <a:latin typeface="Carlito"/>
                <a:cs typeface="Carlito"/>
              </a:rPr>
              <a:t>&amp;</a:t>
            </a:r>
            <a:r>
              <a:rPr sz="2000" i="1" spc="60" dirty="0">
                <a:latin typeface="Carlito"/>
                <a:cs typeface="Carlito"/>
              </a:rPr>
              <a:t> </a:t>
            </a:r>
            <a:r>
              <a:rPr sz="2000" i="1" spc="-5" dirty="0">
                <a:latin typeface="Carlito"/>
                <a:cs typeface="Carlito"/>
              </a:rPr>
              <a:t>disk</a:t>
            </a:r>
            <a:r>
              <a:rPr sz="2000" i="1" spc="55" dirty="0">
                <a:latin typeface="Carlito"/>
                <a:cs typeface="Carlito"/>
              </a:rPr>
              <a:t> </a:t>
            </a:r>
            <a:r>
              <a:rPr sz="2000" i="1" spc="-10" dirty="0">
                <a:latin typeface="Carlito"/>
                <a:cs typeface="Carlito"/>
              </a:rPr>
              <a:t>addresses</a:t>
            </a:r>
            <a:r>
              <a:rPr sz="2000" i="1" spc="60" dirty="0">
                <a:latin typeface="Carlito"/>
                <a:cs typeface="Carlito"/>
              </a:rPr>
              <a:t> </a:t>
            </a:r>
            <a:r>
              <a:rPr sz="2000" i="1" dirty="0">
                <a:latin typeface="Carlito"/>
                <a:cs typeface="Carlito"/>
              </a:rPr>
              <a:t>of</a:t>
            </a:r>
            <a:r>
              <a:rPr sz="2000" i="1" spc="60" dirty="0">
                <a:latin typeface="Carlito"/>
                <a:cs typeface="Carlito"/>
              </a:rPr>
              <a:t> </a:t>
            </a:r>
            <a:r>
              <a:rPr sz="2000" i="1" spc="-5" dirty="0">
                <a:latin typeface="Carlito"/>
                <a:cs typeface="Carlito"/>
              </a:rPr>
              <a:t>the</a:t>
            </a:r>
            <a:r>
              <a:rPr sz="2000" i="1" spc="60" dirty="0">
                <a:latin typeface="Carlito"/>
                <a:cs typeface="Carlito"/>
              </a:rPr>
              <a:t> </a:t>
            </a:r>
            <a:r>
              <a:rPr sz="2000" i="1" spc="-25" dirty="0">
                <a:latin typeface="Carlito"/>
                <a:cs typeface="Carlito"/>
              </a:rPr>
              <a:t>file’s</a:t>
            </a:r>
            <a:endParaRPr sz="2000" dirty="0">
              <a:latin typeface="Carlito"/>
              <a:cs typeface="Carlito"/>
            </a:endParaRPr>
          </a:p>
          <a:p>
            <a:pPr marL="241300">
              <a:lnSpc>
                <a:spcPts val="2039"/>
              </a:lnSpc>
            </a:pPr>
            <a:r>
              <a:rPr sz="2000" i="1" spc="-10" dirty="0">
                <a:latin typeface="Carlito"/>
                <a:cs typeface="Carlito"/>
              </a:rPr>
              <a:t>blocks</a:t>
            </a:r>
            <a:endParaRPr sz="2000" dirty="0">
              <a:latin typeface="Carlito"/>
              <a:cs typeface="Carlito"/>
            </a:endParaRPr>
          </a:p>
          <a:p>
            <a:pPr marL="241300" indent="-228600">
              <a:lnSpc>
                <a:spcPct val="100000"/>
              </a:lnSpc>
              <a:spcBef>
                <a:spcPts val="275"/>
              </a:spcBef>
              <a:buFont typeface="Arial"/>
              <a:buChar char="•"/>
              <a:tabLst>
                <a:tab pos="240665" algn="l"/>
                <a:tab pos="241300" algn="l"/>
              </a:tabLst>
            </a:pPr>
            <a:r>
              <a:rPr sz="2000" spc="-5" dirty="0">
                <a:latin typeface="Carlito"/>
                <a:cs typeface="Carlito"/>
              </a:rPr>
              <a:t>The </a:t>
            </a:r>
            <a:r>
              <a:rPr sz="2000" spc="-20" dirty="0">
                <a:latin typeface="Carlito"/>
                <a:cs typeface="Carlito"/>
              </a:rPr>
              <a:t>first few </a:t>
            </a:r>
            <a:r>
              <a:rPr sz="2000" spc="-5" dirty="0">
                <a:latin typeface="Carlito"/>
                <a:cs typeface="Carlito"/>
              </a:rPr>
              <a:t>disk addresses </a:t>
            </a:r>
            <a:r>
              <a:rPr sz="2000" spc="-10" dirty="0">
                <a:latin typeface="Carlito"/>
                <a:cs typeface="Carlito"/>
              </a:rPr>
              <a:t>are </a:t>
            </a:r>
            <a:r>
              <a:rPr sz="2000" spc="-15" dirty="0">
                <a:latin typeface="Carlito"/>
                <a:cs typeface="Carlito"/>
              </a:rPr>
              <a:t>stored </a:t>
            </a:r>
            <a:r>
              <a:rPr sz="2000" spc="-5" dirty="0">
                <a:latin typeface="Carlito"/>
                <a:cs typeface="Carlito"/>
              </a:rPr>
              <a:t>in </a:t>
            </a:r>
            <a:r>
              <a:rPr sz="2000" dirty="0">
                <a:latin typeface="Carlito"/>
                <a:cs typeface="Carlito"/>
              </a:rPr>
              <a:t>the </a:t>
            </a:r>
            <a:r>
              <a:rPr sz="2000" spc="-5" dirty="0">
                <a:latin typeface="Carlito"/>
                <a:cs typeface="Carlito"/>
              </a:rPr>
              <a:t>i-node</a:t>
            </a:r>
            <a:r>
              <a:rPr sz="2000" spc="140" dirty="0">
                <a:latin typeface="Carlito"/>
                <a:cs typeface="Carlito"/>
              </a:rPr>
              <a:t> </a:t>
            </a:r>
            <a:r>
              <a:rPr sz="2000" spc="-5" dirty="0">
                <a:latin typeface="Carlito"/>
                <a:cs typeface="Carlito"/>
              </a:rPr>
              <a:t>itself</a:t>
            </a:r>
            <a:endParaRPr sz="2000" dirty="0">
              <a:latin typeface="Carlito"/>
              <a:cs typeface="Carlito"/>
            </a:endParaRPr>
          </a:p>
          <a:p>
            <a:pPr marL="241300" indent="-228600">
              <a:lnSpc>
                <a:spcPts val="2039"/>
              </a:lnSpc>
              <a:spcBef>
                <a:spcPts val="275"/>
              </a:spcBef>
              <a:buFont typeface="Arial"/>
              <a:buChar char="•"/>
              <a:tabLst>
                <a:tab pos="240665" algn="l"/>
                <a:tab pos="241300" algn="l"/>
              </a:tabLst>
            </a:pPr>
            <a:r>
              <a:rPr sz="2000" spc="-10" dirty="0">
                <a:latin typeface="Carlito"/>
                <a:cs typeface="Carlito"/>
              </a:rPr>
              <a:t>For somewhat larger </a:t>
            </a:r>
            <a:r>
              <a:rPr sz="2000" spc="-5" dirty="0">
                <a:latin typeface="Carlito"/>
                <a:cs typeface="Carlito"/>
              </a:rPr>
              <a:t>files, one of </a:t>
            </a:r>
            <a:r>
              <a:rPr sz="2000" dirty="0">
                <a:latin typeface="Carlito"/>
                <a:cs typeface="Carlito"/>
              </a:rPr>
              <a:t>the </a:t>
            </a:r>
            <a:r>
              <a:rPr sz="2000" spc="-10" dirty="0">
                <a:latin typeface="Carlito"/>
                <a:cs typeface="Carlito"/>
              </a:rPr>
              <a:t>addresses </a:t>
            </a:r>
            <a:r>
              <a:rPr sz="2000" spc="-5" dirty="0">
                <a:latin typeface="Carlito"/>
                <a:cs typeface="Carlito"/>
              </a:rPr>
              <a:t>in </a:t>
            </a:r>
            <a:r>
              <a:rPr sz="2000" dirty="0">
                <a:latin typeface="Carlito"/>
                <a:cs typeface="Carlito"/>
              </a:rPr>
              <a:t>the</a:t>
            </a:r>
            <a:r>
              <a:rPr sz="2000" spc="160" dirty="0">
                <a:latin typeface="Carlito"/>
                <a:cs typeface="Carlito"/>
              </a:rPr>
              <a:t> </a:t>
            </a:r>
            <a:r>
              <a:rPr sz="2000" spc="-5" dirty="0">
                <a:latin typeface="Carlito"/>
                <a:cs typeface="Carlito"/>
              </a:rPr>
              <a:t>i-</a:t>
            </a:r>
            <a:endParaRPr sz="2000" dirty="0">
              <a:latin typeface="Carlito"/>
              <a:cs typeface="Carlito"/>
            </a:endParaRPr>
          </a:p>
          <a:p>
            <a:pPr marL="241300" marR="6350">
              <a:lnSpc>
                <a:spcPct val="70000"/>
              </a:lnSpc>
              <a:spcBef>
                <a:spcPts val="360"/>
              </a:spcBef>
            </a:pPr>
            <a:r>
              <a:rPr sz="2000" spc="-5" dirty="0">
                <a:latin typeface="Carlito"/>
                <a:cs typeface="Carlito"/>
              </a:rPr>
              <a:t>node is </a:t>
            </a:r>
            <a:r>
              <a:rPr sz="2000" dirty="0">
                <a:latin typeface="Carlito"/>
                <a:cs typeface="Carlito"/>
              </a:rPr>
              <a:t>the </a:t>
            </a:r>
            <a:r>
              <a:rPr sz="2000" spc="-5" dirty="0">
                <a:latin typeface="Carlito"/>
                <a:cs typeface="Carlito"/>
              </a:rPr>
              <a:t>address of </a:t>
            </a:r>
            <a:r>
              <a:rPr sz="2000" dirty="0">
                <a:latin typeface="Carlito"/>
                <a:cs typeface="Carlito"/>
              </a:rPr>
              <a:t>the disk </a:t>
            </a:r>
            <a:r>
              <a:rPr sz="2000" spc="-5" dirty="0">
                <a:latin typeface="Carlito"/>
                <a:cs typeface="Carlito"/>
              </a:rPr>
              <a:t>block called </a:t>
            </a:r>
            <a:r>
              <a:rPr sz="2000" dirty="0">
                <a:latin typeface="Carlito"/>
                <a:cs typeface="Carlito"/>
              </a:rPr>
              <a:t>a </a:t>
            </a:r>
            <a:r>
              <a:rPr sz="2000" spc="-5" dirty="0">
                <a:latin typeface="Carlito"/>
                <a:cs typeface="Carlito"/>
              </a:rPr>
              <a:t>single indirect  block</a:t>
            </a:r>
            <a:endParaRPr sz="2000" dirty="0">
              <a:latin typeface="Carlito"/>
              <a:cs typeface="Carlito"/>
            </a:endParaRPr>
          </a:p>
          <a:p>
            <a:pPr marL="241300" indent="-228600">
              <a:lnSpc>
                <a:spcPts val="2039"/>
              </a:lnSpc>
              <a:spcBef>
                <a:spcPts val="290"/>
              </a:spcBef>
              <a:buFont typeface="Arial"/>
              <a:buChar char="•"/>
              <a:tabLst>
                <a:tab pos="240665" algn="l"/>
                <a:tab pos="241300" algn="l"/>
              </a:tabLst>
            </a:pPr>
            <a:r>
              <a:rPr sz="2000" spc="-5" dirty="0">
                <a:latin typeface="Carlito"/>
                <a:cs typeface="Carlito"/>
              </a:rPr>
              <a:t>If </a:t>
            </a:r>
            <a:r>
              <a:rPr sz="2000" dirty="0">
                <a:latin typeface="Carlito"/>
                <a:cs typeface="Carlito"/>
              </a:rPr>
              <a:t>this </a:t>
            </a:r>
            <a:r>
              <a:rPr sz="2000" spc="-5" dirty="0">
                <a:latin typeface="Carlito"/>
                <a:cs typeface="Carlito"/>
              </a:rPr>
              <a:t>is still not </a:t>
            </a:r>
            <a:r>
              <a:rPr sz="2000" spc="-10" dirty="0">
                <a:latin typeface="Carlito"/>
                <a:cs typeface="Carlito"/>
              </a:rPr>
              <a:t>enough, </a:t>
            </a:r>
            <a:r>
              <a:rPr sz="2000" dirty="0">
                <a:latin typeface="Carlito"/>
                <a:cs typeface="Carlito"/>
              </a:rPr>
              <a:t>another </a:t>
            </a:r>
            <a:r>
              <a:rPr sz="2000" spc="-10" dirty="0">
                <a:latin typeface="Carlito"/>
                <a:cs typeface="Carlito"/>
              </a:rPr>
              <a:t>address </a:t>
            </a:r>
            <a:r>
              <a:rPr sz="2000" spc="-5" dirty="0">
                <a:latin typeface="Carlito"/>
                <a:cs typeface="Carlito"/>
              </a:rPr>
              <a:t>in </a:t>
            </a:r>
            <a:r>
              <a:rPr sz="2000" dirty="0">
                <a:latin typeface="Carlito"/>
                <a:cs typeface="Carlito"/>
              </a:rPr>
              <a:t>the</a:t>
            </a:r>
            <a:r>
              <a:rPr sz="2000" spc="360" dirty="0">
                <a:latin typeface="Carlito"/>
                <a:cs typeface="Carlito"/>
              </a:rPr>
              <a:t> </a:t>
            </a:r>
            <a:r>
              <a:rPr sz="2000" spc="-5" dirty="0">
                <a:latin typeface="Carlito"/>
                <a:cs typeface="Carlito"/>
              </a:rPr>
              <a:t>i-node,</a:t>
            </a:r>
            <a:endParaRPr sz="2000" dirty="0">
              <a:latin typeface="Carlito"/>
              <a:cs typeface="Carlito"/>
            </a:endParaRPr>
          </a:p>
          <a:p>
            <a:pPr marL="241300" marR="8255">
              <a:lnSpc>
                <a:spcPct val="70000"/>
              </a:lnSpc>
              <a:spcBef>
                <a:spcPts val="360"/>
              </a:spcBef>
            </a:pPr>
            <a:r>
              <a:rPr sz="2000" spc="-5" dirty="0">
                <a:latin typeface="Carlito"/>
                <a:cs typeface="Carlito"/>
              </a:rPr>
              <a:t>called </a:t>
            </a:r>
            <a:r>
              <a:rPr sz="2000" dirty="0">
                <a:latin typeface="Carlito"/>
                <a:cs typeface="Carlito"/>
              </a:rPr>
              <a:t>a </a:t>
            </a:r>
            <a:r>
              <a:rPr sz="2000" spc="-5" dirty="0">
                <a:latin typeface="Carlito"/>
                <a:cs typeface="Carlito"/>
              </a:rPr>
              <a:t>double indirect block, </a:t>
            </a:r>
            <a:r>
              <a:rPr sz="2000" spc="-10" dirty="0">
                <a:latin typeface="Carlito"/>
                <a:cs typeface="Carlito"/>
              </a:rPr>
              <a:t>contains </a:t>
            </a:r>
            <a:r>
              <a:rPr sz="2000" dirty="0">
                <a:latin typeface="Carlito"/>
                <a:cs typeface="Carlito"/>
              </a:rPr>
              <a:t>the </a:t>
            </a:r>
            <a:r>
              <a:rPr sz="2000" spc="-5" dirty="0">
                <a:latin typeface="Carlito"/>
                <a:cs typeface="Carlito"/>
              </a:rPr>
              <a:t>address of </a:t>
            </a:r>
            <a:r>
              <a:rPr sz="2000" dirty="0">
                <a:latin typeface="Carlito"/>
                <a:cs typeface="Carlito"/>
              </a:rPr>
              <a:t>a  </a:t>
            </a:r>
            <a:r>
              <a:rPr sz="2000" spc="-5" dirty="0">
                <a:latin typeface="Carlito"/>
                <a:cs typeface="Carlito"/>
              </a:rPr>
              <a:t>block that </a:t>
            </a:r>
            <a:r>
              <a:rPr sz="2000" spc="-10" dirty="0">
                <a:latin typeface="Carlito"/>
                <a:cs typeface="Carlito"/>
              </a:rPr>
              <a:t>contains </a:t>
            </a:r>
            <a:r>
              <a:rPr sz="2000" dirty="0">
                <a:latin typeface="Carlito"/>
                <a:cs typeface="Carlito"/>
              </a:rPr>
              <a:t>a </a:t>
            </a:r>
            <a:r>
              <a:rPr sz="2000" spc="-10" dirty="0">
                <a:latin typeface="Carlito"/>
                <a:cs typeface="Carlito"/>
              </a:rPr>
              <a:t>list </a:t>
            </a:r>
            <a:r>
              <a:rPr sz="2000" spc="-5" dirty="0">
                <a:latin typeface="Carlito"/>
                <a:cs typeface="Carlito"/>
              </a:rPr>
              <a:t>of single indirect block </a:t>
            </a:r>
            <a:r>
              <a:rPr sz="2000" dirty="0">
                <a:latin typeface="Carlito"/>
                <a:cs typeface="Carlito"/>
              </a:rPr>
              <a:t>and </a:t>
            </a:r>
            <a:r>
              <a:rPr sz="2000" spc="-5" dirty="0">
                <a:latin typeface="Carlito"/>
                <a:cs typeface="Carlito"/>
              </a:rPr>
              <a:t>so</a:t>
            </a:r>
            <a:r>
              <a:rPr sz="2000" spc="55" dirty="0">
                <a:latin typeface="Carlito"/>
                <a:cs typeface="Carlito"/>
              </a:rPr>
              <a:t> </a:t>
            </a:r>
            <a:r>
              <a:rPr sz="2000" spc="-5" dirty="0">
                <a:latin typeface="Carlito"/>
                <a:cs typeface="Carlito"/>
              </a:rPr>
              <a:t>on</a:t>
            </a:r>
            <a:endParaRPr sz="2000" dirty="0">
              <a:latin typeface="Carlito"/>
              <a:cs typeface="Carlito"/>
            </a:endParaRPr>
          </a:p>
        </p:txBody>
      </p:sp>
      <p:sp>
        <p:nvSpPr>
          <p:cNvPr id="4" name="object 4"/>
          <p:cNvSpPr/>
          <p:nvPr/>
        </p:nvSpPr>
        <p:spPr>
          <a:xfrm>
            <a:off x="7055830" y="3746169"/>
            <a:ext cx="5136168" cy="278396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DC26-BDDD-4802-8AED-E460DF15DA0D}"/>
              </a:ext>
            </a:extLst>
          </p:cNvPr>
          <p:cNvSpPr>
            <a:spLocks noGrp="1"/>
          </p:cNvSpPr>
          <p:nvPr>
            <p:ph type="title"/>
          </p:nvPr>
        </p:nvSpPr>
        <p:spPr/>
        <p:txBody>
          <a:bodyPr/>
          <a:lstStyle/>
          <a:p>
            <a:r>
              <a:rPr lang="en-US" dirty="0"/>
              <a:t>Advantages and disadvantages of I-node</a:t>
            </a:r>
          </a:p>
        </p:txBody>
      </p:sp>
      <p:sp>
        <p:nvSpPr>
          <p:cNvPr id="3" name="Content Placeholder 2">
            <a:extLst>
              <a:ext uri="{FF2B5EF4-FFF2-40B4-BE49-F238E27FC236}">
                <a16:creationId xmlns:a16="http://schemas.microsoft.com/office/drawing/2014/main" id="{F5AD7B69-19BD-42EA-95B3-AD0C57C27E38}"/>
              </a:ext>
            </a:extLst>
          </p:cNvPr>
          <p:cNvSpPr>
            <a:spLocks noGrp="1"/>
          </p:cNvSpPr>
          <p:nvPr>
            <p:ph idx="1"/>
          </p:nvPr>
        </p:nvSpPr>
        <p:spPr/>
        <p:txBody>
          <a:bodyPr>
            <a:normAutofit fontScale="92500" lnSpcReduction="10000"/>
          </a:bodyPr>
          <a:lstStyle/>
          <a:p>
            <a:pPr marL="0" indent="0">
              <a:buNone/>
            </a:pPr>
            <a:r>
              <a:rPr lang="en-US" b="1" dirty="0"/>
              <a:t>Advantages</a:t>
            </a:r>
          </a:p>
          <a:p>
            <a:r>
              <a:rPr lang="en-US" dirty="0"/>
              <a:t>This supports direct access to the blocks occupied by the file and therefore provides fast access to the file blocks.</a:t>
            </a:r>
          </a:p>
          <a:p>
            <a:r>
              <a:rPr lang="en-US" dirty="0"/>
              <a:t>It overcomes the problem of external fragmentation.</a:t>
            </a:r>
          </a:p>
          <a:p>
            <a:pPr marL="0" indent="0">
              <a:buNone/>
            </a:pPr>
            <a:r>
              <a:rPr lang="en-US" b="1" dirty="0"/>
              <a:t>Disadvantages</a:t>
            </a:r>
          </a:p>
          <a:p>
            <a:r>
              <a:rPr lang="en-US" dirty="0"/>
              <a:t>The pointer overhead for indexed allocation is greater than linked allocation.</a:t>
            </a:r>
          </a:p>
          <a:p>
            <a:r>
              <a:rPr lang="en-US" dirty="0"/>
              <a:t>For very small files, say files that expand only 2-3 blocks, the indexed allocation would keep one entire block (index block) for the pointers which is inefficient in terms of memory utilization. However, in linked allocation we lose the space of only 1 pointer per block.</a:t>
            </a:r>
          </a:p>
        </p:txBody>
      </p:sp>
    </p:spTree>
    <p:extLst>
      <p:ext uri="{BB962C8B-B14F-4D97-AF65-F5344CB8AC3E}">
        <p14:creationId xmlns:p14="http://schemas.microsoft.com/office/powerpoint/2010/main" val="427542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7EB6B-CD1F-404F-922D-F437637E1933}"/>
              </a:ext>
            </a:extLst>
          </p:cNvPr>
          <p:cNvSpPr>
            <a:spLocks noGrp="1"/>
          </p:cNvSpPr>
          <p:nvPr>
            <p:ph type="title"/>
          </p:nvPr>
        </p:nvSpPr>
        <p:spPr/>
        <p:txBody>
          <a:bodyPr/>
          <a:lstStyle/>
          <a:p>
            <a:r>
              <a:rPr lang="en-US" b="1" dirty="0"/>
              <a:t>3. Multiprocessing Operating System</a:t>
            </a:r>
          </a:p>
        </p:txBody>
      </p:sp>
      <p:sp>
        <p:nvSpPr>
          <p:cNvPr id="3" name="Content Placeholder 2">
            <a:extLst>
              <a:ext uri="{FF2B5EF4-FFF2-40B4-BE49-F238E27FC236}">
                <a16:creationId xmlns:a16="http://schemas.microsoft.com/office/drawing/2014/main" id="{0C8F95D2-31C7-4E98-96A7-A7DDCC58710D}"/>
              </a:ext>
            </a:extLst>
          </p:cNvPr>
          <p:cNvSpPr>
            <a:spLocks noGrp="1"/>
          </p:cNvSpPr>
          <p:nvPr>
            <p:ph idx="1"/>
          </p:nvPr>
        </p:nvSpPr>
        <p:spPr/>
        <p:txBody>
          <a:bodyPr/>
          <a:lstStyle/>
          <a:p>
            <a:r>
              <a:rPr lang="en-US" dirty="0"/>
              <a:t>The term multiprocessing is introduced around the modern times when they started to use more than one processor in a single computer. These processors share some things in common like memory, peripherals etc.</a:t>
            </a:r>
          </a:p>
          <a:p>
            <a:r>
              <a:rPr lang="en-US" dirty="0"/>
              <a:t>A parallel operating system works by dividing sets of calculations into smaller parts and distributing them between the different processor on the system.  </a:t>
            </a:r>
          </a:p>
          <a:p>
            <a:endParaRPr lang="en-US" dirty="0"/>
          </a:p>
        </p:txBody>
      </p:sp>
      <p:pic>
        <p:nvPicPr>
          <p:cNvPr id="5" name="Picture 4">
            <a:extLst>
              <a:ext uri="{FF2B5EF4-FFF2-40B4-BE49-F238E27FC236}">
                <a16:creationId xmlns:a16="http://schemas.microsoft.com/office/drawing/2014/main" id="{E44F1B73-46C1-4B4A-90F9-1715C4790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495800"/>
            <a:ext cx="7696583" cy="2255520"/>
          </a:xfrm>
          <a:prstGeom prst="rect">
            <a:avLst/>
          </a:prstGeom>
        </p:spPr>
      </p:pic>
    </p:spTree>
    <p:extLst>
      <p:ext uri="{BB962C8B-B14F-4D97-AF65-F5344CB8AC3E}">
        <p14:creationId xmlns:p14="http://schemas.microsoft.com/office/powerpoint/2010/main" val="193512845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1737106"/>
            <a:ext cx="3794760" cy="422275"/>
          </a:xfrm>
          <a:prstGeom prst="rect">
            <a:avLst/>
          </a:prstGeom>
        </p:spPr>
        <p:txBody>
          <a:bodyPr vert="horz" wrap="square" lIns="0" tIns="13335" rIns="0" bIns="0" rtlCol="0">
            <a:spAutoFit/>
          </a:bodyPr>
          <a:lstStyle/>
          <a:p>
            <a:pPr marL="12700">
              <a:lnSpc>
                <a:spcPct val="100000"/>
              </a:lnSpc>
              <a:spcBef>
                <a:spcPts val="105"/>
              </a:spcBef>
            </a:pPr>
            <a:r>
              <a:rPr sz="2600" b="1" dirty="0">
                <a:latin typeface="Carlito"/>
                <a:cs typeface="Carlito"/>
              </a:rPr>
              <a:t>4. </a:t>
            </a:r>
            <a:r>
              <a:rPr sz="2600" b="1" spc="-5" dirty="0">
                <a:latin typeface="Carlito"/>
                <a:cs typeface="Carlito"/>
              </a:rPr>
              <a:t>Free </a:t>
            </a:r>
            <a:r>
              <a:rPr sz="2600" b="1" dirty="0">
                <a:latin typeface="Carlito"/>
                <a:cs typeface="Carlito"/>
              </a:rPr>
              <a:t>space</a:t>
            </a:r>
            <a:r>
              <a:rPr sz="2600" b="1" spc="-60" dirty="0">
                <a:latin typeface="Carlito"/>
                <a:cs typeface="Carlito"/>
              </a:rPr>
              <a:t> </a:t>
            </a:r>
            <a:r>
              <a:rPr sz="2600" b="1" spc="-5" dirty="0">
                <a:latin typeface="Carlito"/>
                <a:cs typeface="Carlito"/>
              </a:rPr>
              <a:t>management:</a:t>
            </a:r>
            <a:endParaRPr sz="2600" dirty="0">
              <a:latin typeface="Carlito"/>
              <a:cs typeface="Carlito"/>
            </a:endParaRPr>
          </a:p>
        </p:txBody>
      </p:sp>
      <p:sp>
        <p:nvSpPr>
          <p:cNvPr id="3" name="object 3"/>
          <p:cNvSpPr txBox="1"/>
          <p:nvPr/>
        </p:nvSpPr>
        <p:spPr>
          <a:xfrm>
            <a:off x="916939" y="2140661"/>
            <a:ext cx="10367010" cy="3556000"/>
          </a:xfrm>
          <a:prstGeom prst="rect">
            <a:avLst/>
          </a:prstGeom>
        </p:spPr>
        <p:txBody>
          <a:bodyPr vert="horz" wrap="square" lIns="0" tIns="13335" rIns="0" bIns="0" rtlCol="0">
            <a:spAutoFit/>
          </a:bodyPr>
          <a:lstStyle/>
          <a:p>
            <a:pPr marL="241300" indent="-229235">
              <a:lnSpc>
                <a:spcPts val="2980"/>
              </a:lnSpc>
              <a:spcBef>
                <a:spcPts val="105"/>
              </a:spcBef>
              <a:buFont typeface="Arial"/>
              <a:buChar char="•"/>
              <a:tabLst>
                <a:tab pos="241935" algn="l"/>
              </a:tabLst>
            </a:pPr>
            <a:r>
              <a:rPr sz="2600" b="1" dirty="0">
                <a:latin typeface="Carlito"/>
                <a:cs typeface="Carlito"/>
              </a:rPr>
              <a:t>Bit </a:t>
            </a:r>
            <a:r>
              <a:rPr sz="2600" b="1" spc="-30" dirty="0">
                <a:latin typeface="Carlito"/>
                <a:cs typeface="Carlito"/>
              </a:rPr>
              <a:t>Vector </a:t>
            </a:r>
            <a:r>
              <a:rPr sz="2600" b="1" dirty="0">
                <a:latin typeface="Carlito"/>
                <a:cs typeface="Carlito"/>
              </a:rPr>
              <a:t>(Bit</a:t>
            </a:r>
            <a:r>
              <a:rPr sz="2600" b="1" spc="5" dirty="0">
                <a:latin typeface="Carlito"/>
                <a:cs typeface="Carlito"/>
              </a:rPr>
              <a:t> </a:t>
            </a:r>
            <a:r>
              <a:rPr sz="2600" b="1" spc="-5" dirty="0">
                <a:latin typeface="Carlito"/>
                <a:cs typeface="Carlito"/>
              </a:rPr>
              <a:t>Map)</a:t>
            </a:r>
            <a:endParaRPr sz="2600" dirty="0">
              <a:latin typeface="Carlito"/>
              <a:cs typeface="Carlito"/>
            </a:endParaRPr>
          </a:p>
          <a:p>
            <a:pPr marL="698500" marR="137795" lvl="1" indent="-228600">
              <a:lnSpc>
                <a:spcPct val="70000"/>
              </a:lnSpc>
              <a:spcBef>
                <a:spcPts val="650"/>
              </a:spcBef>
              <a:buFont typeface="Arial"/>
              <a:buChar char="•"/>
              <a:tabLst>
                <a:tab pos="698500" algn="l"/>
                <a:tab pos="699135" algn="l"/>
              </a:tabLst>
            </a:pPr>
            <a:r>
              <a:rPr sz="2200" spc="-10" dirty="0">
                <a:latin typeface="Carlito"/>
                <a:cs typeface="Carlito"/>
              </a:rPr>
              <a:t>One simple approach </a:t>
            </a:r>
            <a:r>
              <a:rPr sz="2200" spc="-5" dirty="0">
                <a:latin typeface="Carlito"/>
                <a:cs typeface="Carlito"/>
              </a:rPr>
              <a:t>is </a:t>
            </a:r>
            <a:r>
              <a:rPr sz="2200" spc="-20" dirty="0">
                <a:latin typeface="Carlito"/>
                <a:cs typeface="Carlito"/>
              </a:rPr>
              <a:t>to </a:t>
            </a:r>
            <a:r>
              <a:rPr sz="2200" spc="-10" dirty="0">
                <a:latin typeface="Carlito"/>
                <a:cs typeface="Carlito"/>
              </a:rPr>
              <a:t>use </a:t>
            </a:r>
            <a:r>
              <a:rPr sz="2200" spc="-5" dirty="0">
                <a:latin typeface="Carlito"/>
                <a:cs typeface="Carlito"/>
              </a:rPr>
              <a:t>a </a:t>
            </a:r>
            <a:r>
              <a:rPr sz="2200" b="1" i="1" spc="-5" dirty="0">
                <a:latin typeface="Carlito"/>
                <a:cs typeface="Carlito"/>
              </a:rPr>
              <a:t>bit </a:t>
            </a:r>
            <a:r>
              <a:rPr sz="2200" b="1" i="1" spc="-10" dirty="0">
                <a:latin typeface="Carlito"/>
                <a:cs typeface="Carlito"/>
              </a:rPr>
              <a:t>vector</a:t>
            </a:r>
            <a:r>
              <a:rPr sz="2200" spc="-10" dirty="0">
                <a:latin typeface="Carlito"/>
                <a:cs typeface="Carlito"/>
              </a:rPr>
              <a:t>, </a:t>
            </a:r>
            <a:r>
              <a:rPr sz="2200" spc="-5" dirty="0">
                <a:latin typeface="Carlito"/>
                <a:cs typeface="Carlito"/>
              </a:rPr>
              <a:t>in which each bit </a:t>
            </a:r>
            <a:r>
              <a:rPr sz="2200" spc="-10" dirty="0">
                <a:latin typeface="Carlito"/>
                <a:cs typeface="Carlito"/>
              </a:rPr>
              <a:t>represents </a:t>
            </a:r>
            <a:r>
              <a:rPr sz="2200" spc="-5" dirty="0">
                <a:latin typeface="Carlito"/>
                <a:cs typeface="Carlito"/>
              </a:rPr>
              <a:t>a </a:t>
            </a:r>
            <a:r>
              <a:rPr sz="2200" spc="-10" dirty="0">
                <a:latin typeface="Carlito"/>
                <a:cs typeface="Carlito"/>
              </a:rPr>
              <a:t>disk block,  set </a:t>
            </a:r>
            <a:r>
              <a:rPr sz="2200" spc="-20" dirty="0">
                <a:latin typeface="Carlito"/>
                <a:cs typeface="Carlito"/>
              </a:rPr>
              <a:t>to </a:t>
            </a:r>
            <a:r>
              <a:rPr sz="2200" spc="-5" dirty="0">
                <a:latin typeface="Carlito"/>
                <a:cs typeface="Carlito"/>
              </a:rPr>
              <a:t>1 if </a:t>
            </a:r>
            <a:r>
              <a:rPr sz="2200" spc="-10" dirty="0">
                <a:latin typeface="Carlito"/>
                <a:cs typeface="Carlito"/>
              </a:rPr>
              <a:t>free </a:t>
            </a:r>
            <a:r>
              <a:rPr sz="2200" dirty="0">
                <a:latin typeface="Carlito"/>
                <a:cs typeface="Carlito"/>
              </a:rPr>
              <a:t>or </a:t>
            </a:r>
            <a:r>
              <a:rPr sz="2200" spc="-5" dirty="0">
                <a:latin typeface="Carlito"/>
                <a:cs typeface="Carlito"/>
              </a:rPr>
              <a:t>0 if</a:t>
            </a:r>
            <a:r>
              <a:rPr sz="2200" spc="65" dirty="0">
                <a:latin typeface="Carlito"/>
                <a:cs typeface="Carlito"/>
              </a:rPr>
              <a:t> </a:t>
            </a:r>
            <a:r>
              <a:rPr sz="2200" spc="-10" dirty="0">
                <a:latin typeface="Carlito"/>
                <a:cs typeface="Carlito"/>
              </a:rPr>
              <a:t>allocated.</a:t>
            </a:r>
            <a:endParaRPr sz="2200" dirty="0">
              <a:latin typeface="Carlito"/>
              <a:cs typeface="Carlito"/>
            </a:endParaRPr>
          </a:p>
          <a:p>
            <a:pPr marL="698500" lvl="1" indent="-229235">
              <a:lnSpc>
                <a:spcPts val="2195"/>
              </a:lnSpc>
              <a:buFont typeface="Arial"/>
              <a:buChar char="•"/>
              <a:tabLst>
                <a:tab pos="698500" algn="l"/>
                <a:tab pos="699135" algn="l"/>
              </a:tabLst>
            </a:pPr>
            <a:r>
              <a:rPr sz="2200" spc="-25" dirty="0">
                <a:latin typeface="Carlito"/>
                <a:cs typeface="Carlito"/>
              </a:rPr>
              <a:t>Fast </a:t>
            </a:r>
            <a:r>
              <a:rPr sz="2200" spc="-5" dirty="0">
                <a:latin typeface="Carlito"/>
                <a:cs typeface="Carlito"/>
              </a:rPr>
              <a:t>algorithms </a:t>
            </a:r>
            <a:r>
              <a:rPr sz="2200" spc="-20" dirty="0">
                <a:latin typeface="Carlito"/>
                <a:cs typeface="Carlito"/>
              </a:rPr>
              <a:t>exist for </a:t>
            </a:r>
            <a:r>
              <a:rPr sz="2200" spc="-10" dirty="0">
                <a:latin typeface="Carlito"/>
                <a:cs typeface="Carlito"/>
              </a:rPr>
              <a:t>quickly </a:t>
            </a:r>
            <a:r>
              <a:rPr sz="2200" spc="-5" dirty="0">
                <a:latin typeface="Carlito"/>
                <a:cs typeface="Carlito"/>
              </a:rPr>
              <a:t>finding </a:t>
            </a:r>
            <a:r>
              <a:rPr sz="2200" spc="-15" dirty="0">
                <a:latin typeface="Carlito"/>
                <a:cs typeface="Carlito"/>
              </a:rPr>
              <a:t>contiguous </a:t>
            </a:r>
            <a:r>
              <a:rPr sz="2200" spc="-10" dirty="0">
                <a:latin typeface="Carlito"/>
                <a:cs typeface="Carlito"/>
              </a:rPr>
              <a:t>blocks </a:t>
            </a:r>
            <a:r>
              <a:rPr sz="2200" spc="-5" dirty="0">
                <a:latin typeface="Carlito"/>
                <a:cs typeface="Carlito"/>
              </a:rPr>
              <a:t>of a </a:t>
            </a:r>
            <a:r>
              <a:rPr sz="2200" spc="-10" dirty="0">
                <a:latin typeface="Carlito"/>
                <a:cs typeface="Carlito"/>
              </a:rPr>
              <a:t>given</a:t>
            </a:r>
            <a:r>
              <a:rPr sz="2200" spc="140" dirty="0">
                <a:latin typeface="Carlito"/>
                <a:cs typeface="Carlito"/>
              </a:rPr>
              <a:t> </a:t>
            </a:r>
            <a:r>
              <a:rPr sz="2200" spc="-20" dirty="0">
                <a:latin typeface="Carlito"/>
                <a:cs typeface="Carlito"/>
              </a:rPr>
              <a:t>size</a:t>
            </a:r>
            <a:endParaRPr sz="2200" dirty="0">
              <a:latin typeface="Carlito"/>
              <a:cs typeface="Carlito"/>
            </a:endParaRPr>
          </a:p>
          <a:p>
            <a:pPr marL="698500" marR="329565" lvl="1" indent="-228600">
              <a:lnSpc>
                <a:spcPct val="70000"/>
              </a:lnSpc>
              <a:spcBef>
                <a:spcPts val="650"/>
              </a:spcBef>
              <a:buFont typeface="Arial"/>
              <a:buChar char="•"/>
              <a:tabLst>
                <a:tab pos="698500" algn="l"/>
                <a:tab pos="699135" algn="l"/>
              </a:tabLst>
            </a:pPr>
            <a:r>
              <a:rPr sz="2200" spc="-10" dirty="0">
                <a:latin typeface="Carlito"/>
                <a:cs typeface="Carlito"/>
              </a:rPr>
              <a:t>The down side </a:t>
            </a:r>
            <a:r>
              <a:rPr sz="2200" spc="-5" dirty="0">
                <a:latin typeface="Carlito"/>
                <a:cs typeface="Carlito"/>
              </a:rPr>
              <a:t>is </a:t>
            </a:r>
            <a:r>
              <a:rPr sz="2200" spc="-10" dirty="0">
                <a:latin typeface="Carlito"/>
                <a:cs typeface="Carlito"/>
              </a:rPr>
              <a:t>that </a:t>
            </a:r>
            <a:r>
              <a:rPr sz="2200" spc="-5" dirty="0">
                <a:latin typeface="Carlito"/>
                <a:cs typeface="Carlito"/>
              </a:rPr>
              <a:t>a 40GB </a:t>
            </a:r>
            <a:r>
              <a:rPr sz="2200" spc="-10" dirty="0">
                <a:latin typeface="Carlito"/>
                <a:cs typeface="Carlito"/>
              </a:rPr>
              <a:t>disk requires </a:t>
            </a:r>
            <a:r>
              <a:rPr sz="2200" spc="-15" dirty="0">
                <a:latin typeface="Carlito"/>
                <a:cs typeface="Carlito"/>
              </a:rPr>
              <a:t>over </a:t>
            </a:r>
            <a:r>
              <a:rPr sz="2200" spc="-5" dirty="0">
                <a:latin typeface="Carlito"/>
                <a:cs typeface="Carlito"/>
              </a:rPr>
              <a:t>5MB </a:t>
            </a:r>
            <a:r>
              <a:rPr sz="2200" spc="-10" dirty="0">
                <a:latin typeface="Carlito"/>
                <a:cs typeface="Carlito"/>
              </a:rPr>
              <a:t>just </a:t>
            </a:r>
            <a:r>
              <a:rPr sz="2200" spc="-15" dirty="0">
                <a:latin typeface="Carlito"/>
                <a:cs typeface="Carlito"/>
              </a:rPr>
              <a:t>to </a:t>
            </a:r>
            <a:r>
              <a:rPr sz="2200" spc="-20" dirty="0">
                <a:latin typeface="Carlito"/>
                <a:cs typeface="Carlito"/>
              </a:rPr>
              <a:t>store </a:t>
            </a:r>
            <a:r>
              <a:rPr sz="2200" spc="-5" dirty="0">
                <a:latin typeface="Carlito"/>
                <a:cs typeface="Carlito"/>
              </a:rPr>
              <a:t>the </a:t>
            </a:r>
            <a:r>
              <a:rPr sz="2200" spc="-10" dirty="0">
                <a:latin typeface="Carlito"/>
                <a:cs typeface="Carlito"/>
              </a:rPr>
              <a:t>bitmap. </a:t>
            </a:r>
            <a:r>
              <a:rPr sz="2200" spc="-5" dirty="0">
                <a:latin typeface="Carlito"/>
                <a:cs typeface="Carlito"/>
              </a:rPr>
              <a:t>( </a:t>
            </a:r>
            <a:r>
              <a:rPr sz="2200" spc="-15" dirty="0">
                <a:latin typeface="Carlito"/>
                <a:cs typeface="Carlito"/>
              </a:rPr>
              <a:t>For  example.</a:t>
            </a:r>
            <a:r>
              <a:rPr sz="2200" spc="5" dirty="0">
                <a:latin typeface="Carlito"/>
                <a:cs typeface="Carlito"/>
              </a:rPr>
              <a:t> </a:t>
            </a:r>
            <a:r>
              <a:rPr sz="2200" spc="-5" dirty="0">
                <a:latin typeface="Carlito"/>
                <a:cs typeface="Carlito"/>
              </a:rPr>
              <a:t>)</a:t>
            </a:r>
            <a:endParaRPr sz="2200" dirty="0">
              <a:latin typeface="Carlito"/>
              <a:cs typeface="Carlito"/>
            </a:endParaRPr>
          </a:p>
          <a:p>
            <a:pPr marL="241300" indent="-229235">
              <a:lnSpc>
                <a:spcPts val="2980"/>
              </a:lnSpc>
              <a:spcBef>
                <a:spcPts val="55"/>
              </a:spcBef>
              <a:buFont typeface="Arial"/>
              <a:buChar char="•"/>
              <a:tabLst>
                <a:tab pos="241935" algn="l"/>
              </a:tabLst>
            </a:pPr>
            <a:r>
              <a:rPr sz="2600" b="1" spc="-15" dirty="0">
                <a:latin typeface="Carlito"/>
                <a:cs typeface="Carlito"/>
              </a:rPr>
              <a:t>Linked</a:t>
            </a:r>
            <a:r>
              <a:rPr sz="2600" b="1" spc="10" dirty="0">
                <a:latin typeface="Carlito"/>
                <a:cs typeface="Carlito"/>
              </a:rPr>
              <a:t> </a:t>
            </a:r>
            <a:r>
              <a:rPr sz="2600" b="1" spc="-5" dirty="0">
                <a:latin typeface="Carlito"/>
                <a:cs typeface="Carlito"/>
              </a:rPr>
              <a:t>List</a:t>
            </a:r>
            <a:endParaRPr sz="2600" dirty="0">
              <a:latin typeface="Carlito"/>
              <a:cs typeface="Carlito"/>
            </a:endParaRPr>
          </a:p>
          <a:p>
            <a:pPr marL="698500" lvl="1" indent="-229235">
              <a:lnSpc>
                <a:spcPts val="2355"/>
              </a:lnSpc>
              <a:buFont typeface="Arial"/>
              <a:buChar char="•"/>
              <a:tabLst>
                <a:tab pos="698500" algn="l"/>
                <a:tab pos="699135" algn="l"/>
              </a:tabLst>
            </a:pPr>
            <a:r>
              <a:rPr sz="2200" spc="-5" dirty="0">
                <a:latin typeface="Carlito"/>
                <a:cs typeface="Carlito"/>
              </a:rPr>
              <a:t>A </a:t>
            </a:r>
            <a:r>
              <a:rPr sz="2200" spc="-15" dirty="0">
                <a:latin typeface="Carlito"/>
                <a:cs typeface="Carlito"/>
              </a:rPr>
              <a:t>linked </a:t>
            </a:r>
            <a:r>
              <a:rPr sz="2200" spc="-5" dirty="0">
                <a:latin typeface="Carlito"/>
                <a:cs typeface="Carlito"/>
              </a:rPr>
              <a:t>list </a:t>
            </a:r>
            <a:r>
              <a:rPr sz="2200" spc="-15" dirty="0">
                <a:latin typeface="Carlito"/>
                <a:cs typeface="Carlito"/>
              </a:rPr>
              <a:t>can </a:t>
            </a:r>
            <a:r>
              <a:rPr sz="2200" spc="-5" dirty="0">
                <a:latin typeface="Carlito"/>
                <a:cs typeface="Carlito"/>
              </a:rPr>
              <a:t>also be used </a:t>
            </a:r>
            <a:r>
              <a:rPr sz="2200" spc="-15" dirty="0">
                <a:latin typeface="Carlito"/>
                <a:cs typeface="Carlito"/>
              </a:rPr>
              <a:t>to </a:t>
            </a:r>
            <a:r>
              <a:rPr sz="2200" spc="-25" dirty="0">
                <a:latin typeface="Carlito"/>
                <a:cs typeface="Carlito"/>
              </a:rPr>
              <a:t>keep </a:t>
            </a:r>
            <a:r>
              <a:rPr sz="2200" spc="-15" dirty="0">
                <a:latin typeface="Carlito"/>
                <a:cs typeface="Carlito"/>
              </a:rPr>
              <a:t>track </a:t>
            </a:r>
            <a:r>
              <a:rPr sz="2200" spc="-5" dirty="0">
                <a:latin typeface="Carlito"/>
                <a:cs typeface="Carlito"/>
              </a:rPr>
              <a:t>of all </a:t>
            </a:r>
            <a:r>
              <a:rPr sz="2200" spc="-10" dirty="0">
                <a:latin typeface="Carlito"/>
                <a:cs typeface="Carlito"/>
              </a:rPr>
              <a:t>free</a:t>
            </a:r>
            <a:r>
              <a:rPr sz="2200" spc="120" dirty="0">
                <a:latin typeface="Carlito"/>
                <a:cs typeface="Carlito"/>
              </a:rPr>
              <a:t> </a:t>
            </a:r>
            <a:r>
              <a:rPr sz="2200" spc="-10" dirty="0">
                <a:latin typeface="Carlito"/>
                <a:cs typeface="Carlito"/>
              </a:rPr>
              <a:t>blocks.</a:t>
            </a:r>
            <a:endParaRPr sz="2200" dirty="0">
              <a:latin typeface="Carlito"/>
              <a:cs typeface="Carlito"/>
            </a:endParaRPr>
          </a:p>
          <a:p>
            <a:pPr marL="698500" lvl="1" indent="-229235">
              <a:lnSpc>
                <a:spcPts val="2100"/>
              </a:lnSpc>
              <a:buFont typeface="Arial"/>
              <a:buChar char="•"/>
              <a:tabLst>
                <a:tab pos="698500" algn="l"/>
                <a:tab pos="699135" algn="l"/>
              </a:tabLst>
            </a:pPr>
            <a:r>
              <a:rPr sz="2200" spc="-35" dirty="0">
                <a:latin typeface="Carlito"/>
                <a:cs typeface="Carlito"/>
              </a:rPr>
              <a:t>Traversing </a:t>
            </a:r>
            <a:r>
              <a:rPr sz="2200" spc="-10" dirty="0">
                <a:latin typeface="Carlito"/>
                <a:cs typeface="Carlito"/>
              </a:rPr>
              <a:t>the </a:t>
            </a:r>
            <a:r>
              <a:rPr sz="2200" spc="-5" dirty="0">
                <a:latin typeface="Carlito"/>
                <a:cs typeface="Carlito"/>
              </a:rPr>
              <a:t>list </a:t>
            </a:r>
            <a:r>
              <a:rPr sz="2200" spc="-10" dirty="0">
                <a:latin typeface="Carlito"/>
                <a:cs typeface="Carlito"/>
              </a:rPr>
              <a:t>and/or finding </a:t>
            </a:r>
            <a:r>
              <a:rPr sz="2200" spc="-5" dirty="0">
                <a:latin typeface="Carlito"/>
                <a:cs typeface="Carlito"/>
              </a:rPr>
              <a:t>a </a:t>
            </a:r>
            <a:r>
              <a:rPr sz="2200" spc="-15" dirty="0">
                <a:latin typeface="Carlito"/>
                <a:cs typeface="Carlito"/>
              </a:rPr>
              <a:t>contiguous </a:t>
            </a:r>
            <a:r>
              <a:rPr sz="2200" spc="-10" dirty="0">
                <a:latin typeface="Carlito"/>
                <a:cs typeface="Carlito"/>
              </a:rPr>
              <a:t>block </a:t>
            </a:r>
            <a:r>
              <a:rPr sz="2200" spc="-5" dirty="0">
                <a:latin typeface="Carlito"/>
                <a:cs typeface="Carlito"/>
              </a:rPr>
              <a:t>of a </a:t>
            </a:r>
            <a:r>
              <a:rPr sz="2200" spc="-10" dirty="0">
                <a:latin typeface="Carlito"/>
                <a:cs typeface="Carlito"/>
              </a:rPr>
              <a:t>given </a:t>
            </a:r>
            <a:r>
              <a:rPr sz="2200" spc="-15" dirty="0">
                <a:latin typeface="Carlito"/>
                <a:cs typeface="Carlito"/>
              </a:rPr>
              <a:t>size </a:t>
            </a:r>
            <a:r>
              <a:rPr sz="2200" spc="-10" dirty="0">
                <a:latin typeface="Carlito"/>
                <a:cs typeface="Carlito"/>
              </a:rPr>
              <a:t>are not </a:t>
            </a:r>
            <a:r>
              <a:rPr sz="2200" spc="-40" dirty="0">
                <a:latin typeface="Carlito"/>
                <a:cs typeface="Carlito"/>
              </a:rPr>
              <a:t>easy,</a:t>
            </a:r>
            <a:r>
              <a:rPr sz="2200" spc="235" dirty="0">
                <a:latin typeface="Carlito"/>
                <a:cs typeface="Carlito"/>
              </a:rPr>
              <a:t> </a:t>
            </a:r>
            <a:r>
              <a:rPr sz="2200" spc="-10" dirty="0">
                <a:latin typeface="Carlito"/>
                <a:cs typeface="Carlito"/>
              </a:rPr>
              <a:t>but</a:t>
            </a:r>
            <a:endParaRPr sz="2200" dirty="0">
              <a:latin typeface="Carlito"/>
              <a:cs typeface="Carlito"/>
            </a:endParaRPr>
          </a:p>
          <a:p>
            <a:pPr marL="698500" marR="5080">
              <a:lnSpc>
                <a:spcPct val="70000"/>
              </a:lnSpc>
              <a:spcBef>
                <a:spcPts val="400"/>
              </a:spcBef>
            </a:pPr>
            <a:r>
              <a:rPr sz="2200" spc="-15" dirty="0">
                <a:latin typeface="Carlito"/>
                <a:cs typeface="Carlito"/>
              </a:rPr>
              <a:t>fortunately </a:t>
            </a:r>
            <a:r>
              <a:rPr sz="2200" spc="-10" dirty="0">
                <a:latin typeface="Carlito"/>
                <a:cs typeface="Carlito"/>
              </a:rPr>
              <a:t>are not frequently needed operations. Generally </a:t>
            </a:r>
            <a:r>
              <a:rPr sz="2200" spc="-5" dirty="0">
                <a:latin typeface="Carlito"/>
                <a:cs typeface="Carlito"/>
              </a:rPr>
              <a:t>the </a:t>
            </a:r>
            <a:r>
              <a:rPr sz="2200" spc="-20" dirty="0">
                <a:latin typeface="Carlito"/>
                <a:cs typeface="Carlito"/>
              </a:rPr>
              <a:t>system </a:t>
            </a:r>
            <a:r>
              <a:rPr sz="2200" spc="-10" dirty="0">
                <a:latin typeface="Carlito"/>
                <a:cs typeface="Carlito"/>
              </a:rPr>
              <a:t>just </a:t>
            </a:r>
            <a:r>
              <a:rPr sz="2200" spc="-5" dirty="0">
                <a:latin typeface="Carlito"/>
                <a:cs typeface="Carlito"/>
              </a:rPr>
              <a:t>adds and  </a:t>
            </a:r>
            <a:r>
              <a:rPr sz="2200" spc="-10" dirty="0">
                <a:latin typeface="Carlito"/>
                <a:cs typeface="Carlito"/>
              </a:rPr>
              <a:t>removes single blocks </a:t>
            </a:r>
            <a:r>
              <a:rPr sz="2200" spc="-15" dirty="0">
                <a:latin typeface="Carlito"/>
                <a:cs typeface="Carlito"/>
              </a:rPr>
              <a:t>from </a:t>
            </a:r>
            <a:r>
              <a:rPr sz="2200" spc="-5" dirty="0">
                <a:latin typeface="Carlito"/>
                <a:cs typeface="Carlito"/>
              </a:rPr>
              <a:t>the </a:t>
            </a:r>
            <a:r>
              <a:rPr sz="2200" spc="-10" dirty="0">
                <a:latin typeface="Carlito"/>
                <a:cs typeface="Carlito"/>
              </a:rPr>
              <a:t>beginning </a:t>
            </a:r>
            <a:r>
              <a:rPr sz="2200" dirty="0">
                <a:latin typeface="Carlito"/>
                <a:cs typeface="Carlito"/>
              </a:rPr>
              <a:t>of </a:t>
            </a:r>
            <a:r>
              <a:rPr sz="2200" spc="-5" dirty="0">
                <a:latin typeface="Carlito"/>
                <a:cs typeface="Carlito"/>
              </a:rPr>
              <a:t>the</a:t>
            </a:r>
            <a:r>
              <a:rPr sz="2200" spc="65" dirty="0">
                <a:latin typeface="Carlito"/>
                <a:cs typeface="Carlito"/>
              </a:rPr>
              <a:t> </a:t>
            </a:r>
            <a:r>
              <a:rPr sz="2200" spc="-10" dirty="0">
                <a:latin typeface="Carlito"/>
                <a:cs typeface="Carlito"/>
              </a:rPr>
              <a:t>list.</a:t>
            </a:r>
            <a:endParaRPr sz="2200" dirty="0">
              <a:latin typeface="Carlito"/>
              <a:cs typeface="Carlito"/>
            </a:endParaRPr>
          </a:p>
          <a:p>
            <a:pPr marL="698500" lvl="1" indent="-229235">
              <a:lnSpc>
                <a:spcPts val="2340"/>
              </a:lnSpc>
              <a:buFont typeface="Arial"/>
              <a:buChar char="•"/>
              <a:tabLst>
                <a:tab pos="698500" algn="l"/>
                <a:tab pos="699135" algn="l"/>
              </a:tabLst>
            </a:pPr>
            <a:r>
              <a:rPr sz="2200" spc="-5" dirty="0">
                <a:latin typeface="Carlito"/>
                <a:cs typeface="Carlito"/>
              </a:rPr>
              <a:t>The </a:t>
            </a:r>
            <a:r>
              <a:rPr sz="2200" spc="-100" dirty="0">
                <a:latin typeface="Carlito"/>
                <a:cs typeface="Carlito"/>
              </a:rPr>
              <a:t>FAT </a:t>
            </a:r>
            <a:r>
              <a:rPr sz="2200" spc="-10" dirty="0">
                <a:latin typeface="Carlito"/>
                <a:cs typeface="Carlito"/>
              </a:rPr>
              <a:t>table </a:t>
            </a:r>
            <a:r>
              <a:rPr sz="2200" spc="-20" dirty="0">
                <a:latin typeface="Carlito"/>
                <a:cs typeface="Carlito"/>
              </a:rPr>
              <a:t>keeps </a:t>
            </a:r>
            <a:r>
              <a:rPr sz="2200" spc="-15" dirty="0">
                <a:latin typeface="Carlito"/>
                <a:cs typeface="Carlito"/>
              </a:rPr>
              <a:t>track </a:t>
            </a:r>
            <a:r>
              <a:rPr sz="2200" spc="-5" dirty="0">
                <a:latin typeface="Carlito"/>
                <a:cs typeface="Carlito"/>
              </a:rPr>
              <a:t>of </a:t>
            </a:r>
            <a:r>
              <a:rPr sz="2200" spc="-10" dirty="0">
                <a:latin typeface="Carlito"/>
                <a:cs typeface="Carlito"/>
              </a:rPr>
              <a:t>the free list </a:t>
            </a:r>
            <a:r>
              <a:rPr sz="2200" spc="-5" dirty="0">
                <a:latin typeface="Carlito"/>
                <a:cs typeface="Carlito"/>
              </a:rPr>
              <a:t>as </a:t>
            </a:r>
            <a:r>
              <a:rPr sz="2200" spc="-10" dirty="0">
                <a:latin typeface="Carlito"/>
                <a:cs typeface="Carlito"/>
              </a:rPr>
              <a:t>just </a:t>
            </a:r>
            <a:r>
              <a:rPr sz="2200" spc="-5" dirty="0">
                <a:latin typeface="Carlito"/>
                <a:cs typeface="Carlito"/>
              </a:rPr>
              <a:t>one </a:t>
            </a:r>
            <a:r>
              <a:rPr sz="2200" spc="-10" dirty="0">
                <a:latin typeface="Carlito"/>
                <a:cs typeface="Carlito"/>
              </a:rPr>
              <a:t>more </a:t>
            </a:r>
            <a:r>
              <a:rPr sz="2200" spc="-15" dirty="0">
                <a:latin typeface="Carlito"/>
                <a:cs typeface="Carlito"/>
              </a:rPr>
              <a:t>linked </a:t>
            </a:r>
            <a:r>
              <a:rPr sz="2200" spc="-10" dirty="0">
                <a:latin typeface="Carlito"/>
                <a:cs typeface="Carlito"/>
              </a:rPr>
              <a:t>list </a:t>
            </a:r>
            <a:r>
              <a:rPr sz="2200" dirty="0">
                <a:latin typeface="Carlito"/>
                <a:cs typeface="Carlito"/>
              </a:rPr>
              <a:t>on </a:t>
            </a:r>
            <a:r>
              <a:rPr sz="2200" spc="-5" dirty="0">
                <a:latin typeface="Carlito"/>
                <a:cs typeface="Carlito"/>
              </a:rPr>
              <a:t>the</a:t>
            </a:r>
            <a:r>
              <a:rPr sz="2200" spc="270" dirty="0">
                <a:latin typeface="Carlito"/>
                <a:cs typeface="Carlito"/>
              </a:rPr>
              <a:t> </a:t>
            </a:r>
            <a:r>
              <a:rPr sz="2200" spc="-10" dirty="0">
                <a:latin typeface="Carlito"/>
                <a:cs typeface="Carlito"/>
              </a:rPr>
              <a:t>table.</a:t>
            </a:r>
            <a:endParaRPr sz="2200" dirty="0">
              <a:latin typeface="Carlito"/>
              <a:cs typeface="Carlito"/>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82EE-97C5-4E86-B20B-6C990A928FCA}"/>
              </a:ext>
            </a:extLst>
          </p:cNvPr>
          <p:cNvSpPr>
            <a:spLocks noGrp="1"/>
          </p:cNvSpPr>
          <p:nvPr>
            <p:ph type="ctrTitle"/>
          </p:nvPr>
        </p:nvSpPr>
        <p:spPr>
          <a:xfrm>
            <a:off x="1524000" y="2285999"/>
            <a:ext cx="9144000" cy="1223963"/>
          </a:xfrm>
        </p:spPr>
        <p:txBody>
          <a:bodyPr/>
          <a:lstStyle/>
          <a:p>
            <a:r>
              <a:rPr lang="en-US" dirty="0"/>
              <a:t>Chapter-6 Linux</a:t>
            </a:r>
          </a:p>
        </p:txBody>
      </p:sp>
    </p:spTree>
    <p:extLst>
      <p:ext uri="{BB962C8B-B14F-4D97-AF65-F5344CB8AC3E}">
        <p14:creationId xmlns:p14="http://schemas.microsoft.com/office/powerpoint/2010/main" val="30148128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6361430" cy="697230"/>
          </a:xfrm>
          <a:prstGeom prst="rect">
            <a:avLst/>
          </a:prstGeom>
        </p:spPr>
        <p:txBody>
          <a:bodyPr vert="horz" wrap="square" lIns="0" tIns="13335" rIns="0" bIns="0" rtlCol="0">
            <a:spAutoFit/>
          </a:bodyPr>
          <a:lstStyle/>
          <a:p>
            <a:pPr marL="12700">
              <a:lnSpc>
                <a:spcPct val="100000"/>
              </a:lnSpc>
              <a:spcBef>
                <a:spcPts val="105"/>
              </a:spcBef>
            </a:pPr>
            <a:r>
              <a:rPr sz="4400" b="1" spc="-260" dirty="0"/>
              <a:t>Linux </a:t>
            </a:r>
            <a:r>
              <a:rPr sz="4400" b="1" spc="-229" dirty="0"/>
              <a:t>and </a:t>
            </a:r>
            <a:r>
              <a:rPr sz="4400" b="1" spc="-90" dirty="0"/>
              <a:t>its</a:t>
            </a:r>
            <a:r>
              <a:rPr sz="4400" b="1" spc="-245" dirty="0"/>
              <a:t> </a:t>
            </a:r>
            <a:r>
              <a:rPr sz="4400" b="1" spc="-120" dirty="0"/>
              <a:t>administration:</a:t>
            </a:r>
            <a:endParaRPr sz="4400" b="1" dirty="0"/>
          </a:p>
        </p:txBody>
      </p:sp>
      <p:sp>
        <p:nvSpPr>
          <p:cNvPr id="3" name="object 3"/>
          <p:cNvSpPr txBox="1"/>
          <p:nvPr/>
        </p:nvSpPr>
        <p:spPr>
          <a:xfrm>
            <a:off x="916939" y="1602105"/>
            <a:ext cx="11176635" cy="5132705"/>
          </a:xfrm>
          <a:prstGeom prst="rect">
            <a:avLst/>
          </a:prstGeom>
        </p:spPr>
        <p:txBody>
          <a:bodyPr vert="horz" wrap="square" lIns="0" tIns="132080" rIns="0" bIns="0" rtlCol="0">
            <a:spAutoFit/>
          </a:bodyPr>
          <a:lstStyle/>
          <a:p>
            <a:pPr marL="241300" marR="93980" indent="-229235">
              <a:lnSpc>
                <a:spcPct val="70000"/>
              </a:lnSpc>
              <a:spcBef>
                <a:spcPts val="1040"/>
              </a:spcBef>
              <a:buFont typeface="Arial"/>
              <a:buChar char="•"/>
              <a:tabLst>
                <a:tab pos="241935" algn="l"/>
              </a:tabLst>
            </a:pPr>
            <a:r>
              <a:rPr sz="2600" spc="-5" dirty="0">
                <a:latin typeface="Carlito"/>
                <a:cs typeface="Carlito"/>
              </a:rPr>
              <a:t>Linux </a:t>
            </a:r>
            <a:r>
              <a:rPr sz="2600" dirty="0">
                <a:latin typeface="Carlito"/>
                <a:cs typeface="Carlito"/>
              </a:rPr>
              <a:t>is also </a:t>
            </a:r>
            <a:r>
              <a:rPr sz="2600" spc="-5" dirty="0">
                <a:latin typeface="Carlito"/>
                <a:cs typeface="Carlito"/>
              </a:rPr>
              <a:t>distributed under </a:t>
            </a:r>
            <a:r>
              <a:rPr sz="2600" dirty="0">
                <a:latin typeface="Carlito"/>
                <a:cs typeface="Carlito"/>
              </a:rPr>
              <a:t>an </a:t>
            </a:r>
            <a:r>
              <a:rPr sz="2600" spc="-5" dirty="0">
                <a:latin typeface="Carlito"/>
                <a:cs typeface="Carlito"/>
              </a:rPr>
              <a:t>open </a:t>
            </a:r>
            <a:r>
              <a:rPr sz="2600" spc="-10" dirty="0">
                <a:latin typeface="Carlito"/>
                <a:cs typeface="Carlito"/>
              </a:rPr>
              <a:t>source </a:t>
            </a:r>
            <a:r>
              <a:rPr sz="2600" dirty="0">
                <a:latin typeface="Carlito"/>
                <a:cs typeface="Carlito"/>
              </a:rPr>
              <a:t>license. </a:t>
            </a:r>
            <a:r>
              <a:rPr sz="2600" spc="-5" dirty="0">
                <a:latin typeface="Carlito"/>
                <a:cs typeface="Carlito"/>
              </a:rPr>
              <a:t>Open </a:t>
            </a:r>
            <a:r>
              <a:rPr sz="2600" spc="-10" dirty="0">
                <a:latin typeface="Carlito"/>
                <a:cs typeface="Carlito"/>
              </a:rPr>
              <a:t>source </a:t>
            </a:r>
            <a:r>
              <a:rPr sz="2600" spc="-20" dirty="0">
                <a:latin typeface="Carlito"/>
                <a:cs typeface="Carlito"/>
              </a:rPr>
              <a:t>follows </a:t>
            </a:r>
            <a:r>
              <a:rPr sz="2600" dirty="0">
                <a:latin typeface="Carlito"/>
                <a:cs typeface="Carlito"/>
              </a:rPr>
              <a:t>these  </a:t>
            </a:r>
            <a:r>
              <a:rPr sz="2600" spc="-30" dirty="0">
                <a:latin typeface="Carlito"/>
                <a:cs typeface="Carlito"/>
              </a:rPr>
              <a:t>key</a:t>
            </a:r>
            <a:r>
              <a:rPr sz="2600" spc="-25" dirty="0">
                <a:latin typeface="Carlito"/>
                <a:cs typeface="Carlito"/>
              </a:rPr>
              <a:t> </a:t>
            </a:r>
            <a:r>
              <a:rPr sz="2600" spc="-15" dirty="0">
                <a:latin typeface="Carlito"/>
                <a:cs typeface="Carlito"/>
              </a:rPr>
              <a:t>features:</a:t>
            </a:r>
            <a:endParaRPr sz="2600" dirty="0">
              <a:latin typeface="Carlito"/>
              <a:cs typeface="Carlito"/>
            </a:endParaRPr>
          </a:p>
          <a:p>
            <a:pPr marL="698500" marR="5080" lvl="1" indent="-228600">
              <a:lnSpc>
                <a:spcPct val="70000"/>
              </a:lnSpc>
              <a:spcBef>
                <a:spcPts val="495"/>
              </a:spcBef>
              <a:buFont typeface="Arial"/>
              <a:buChar char="•"/>
              <a:tabLst>
                <a:tab pos="698500" algn="l"/>
                <a:tab pos="699135" algn="l"/>
              </a:tabLst>
            </a:pPr>
            <a:r>
              <a:rPr sz="2200" spc="-10" dirty="0">
                <a:latin typeface="Carlito"/>
                <a:cs typeface="Carlito"/>
              </a:rPr>
              <a:t>The freedom </a:t>
            </a:r>
            <a:r>
              <a:rPr sz="2200" spc="-20" dirty="0">
                <a:latin typeface="Carlito"/>
                <a:cs typeface="Carlito"/>
              </a:rPr>
              <a:t>to </a:t>
            </a:r>
            <a:r>
              <a:rPr sz="2200" b="1" spc="-10" dirty="0">
                <a:latin typeface="Carlito"/>
                <a:cs typeface="Carlito"/>
              </a:rPr>
              <a:t>run the </a:t>
            </a:r>
            <a:r>
              <a:rPr sz="2200" b="1" spc="-15" dirty="0">
                <a:latin typeface="Carlito"/>
                <a:cs typeface="Carlito"/>
              </a:rPr>
              <a:t>program</a:t>
            </a:r>
            <a:r>
              <a:rPr sz="2200" spc="-15" dirty="0">
                <a:latin typeface="Carlito"/>
                <a:cs typeface="Carlito"/>
              </a:rPr>
              <a:t>, </a:t>
            </a:r>
            <a:r>
              <a:rPr sz="2200" spc="-20" dirty="0">
                <a:latin typeface="Carlito"/>
                <a:cs typeface="Carlito"/>
              </a:rPr>
              <a:t>for </a:t>
            </a:r>
            <a:r>
              <a:rPr sz="2200" spc="-15" dirty="0">
                <a:latin typeface="Carlito"/>
                <a:cs typeface="Carlito"/>
              </a:rPr>
              <a:t>any </a:t>
            </a:r>
            <a:r>
              <a:rPr sz="2200" spc="-5" dirty="0">
                <a:latin typeface="Carlito"/>
                <a:cs typeface="Carlito"/>
              </a:rPr>
              <a:t>purpose. </a:t>
            </a:r>
            <a:r>
              <a:rPr sz="2200" spc="-10" dirty="0">
                <a:latin typeface="Carlito"/>
                <a:cs typeface="Carlito"/>
              </a:rPr>
              <a:t>Linux </a:t>
            </a:r>
            <a:r>
              <a:rPr sz="2200" spc="-5" dirty="0">
                <a:latin typeface="Carlito"/>
                <a:cs typeface="Carlito"/>
              </a:rPr>
              <a:t>is </a:t>
            </a:r>
            <a:r>
              <a:rPr sz="2200" spc="-10" dirty="0">
                <a:latin typeface="Carlito"/>
                <a:cs typeface="Carlito"/>
              </a:rPr>
              <a:t>free </a:t>
            </a:r>
            <a:r>
              <a:rPr sz="2200" spc="-5" dirty="0">
                <a:latin typeface="Carlito"/>
                <a:cs typeface="Carlito"/>
              </a:rPr>
              <a:t>and </a:t>
            </a:r>
            <a:r>
              <a:rPr sz="2200" spc="-10" dirty="0">
                <a:latin typeface="Carlito"/>
                <a:cs typeface="Carlito"/>
              </a:rPr>
              <a:t>available </a:t>
            </a:r>
            <a:r>
              <a:rPr sz="2200" spc="-20" dirty="0">
                <a:latin typeface="Carlito"/>
                <a:cs typeface="Carlito"/>
              </a:rPr>
              <a:t>to </a:t>
            </a:r>
            <a:r>
              <a:rPr sz="2200" spc="-5" dirty="0">
                <a:latin typeface="Carlito"/>
                <a:cs typeface="Carlito"/>
              </a:rPr>
              <a:t>the </a:t>
            </a:r>
            <a:r>
              <a:rPr sz="2200" spc="-10" dirty="0">
                <a:latin typeface="Carlito"/>
                <a:cs typeface="Carlito"/>
              </a:rPr>
              <a:t>public </a:t>
            </a:r>
            <a:r>
              <a:rPr sz="2200" spc="-20" dirty="0">
                <a:latin typeface="Carlito"/>
                <a:cs typeface="Carlito"/>
              </a:rPr>
              <a:t>to  </a:t>
            </a:r>
            <a:r>
              <a:rPr sz="2200" spc="-45" dirty="0">
                <a:latin typeface="Carlito"/>
                <a:cs typeface="Carlito"/>
              </a:rPr>
              <a:t>view,</a:t>
            </a:r>
            <a:r>
              <a:rPr sz="2200" dirty="0">
                <a:latin typeface="Carlito"/>
                <a:cs typeface="Carlito"/>
              </a:rPr>
              <a:t> </a:t>
            </a:r>
            <a:r>
              <a:rPr sz="2200" spc="-5" dirty="0">
                <a:latin typeface="Carlito"/>
                <a:cs typeface="Carlito"/>
              </a:rPr>
              <a:t>edit</a:t>
            </a:r>
            <a:endParaRPr sz="2200" dirty="0">
              <a:latin typeface="Carlito"/>
              <a:cs typeface="Carlito"/>
            </a:endParaRPr>
          </a:p>
          <a:p>
            <a:pPr marL="698500" lvl="1" indent="-229235">
              <a:lnSpc>
                <a:spcPts val="2210"/>
              </a:lnSpc>
              <a:buFont typeface="Arial"/>
              <a:buChar char="•"/>
              <a:tabLst>
                <a:tab pos="698500" algn="l"/>
                <a:tab pos="699135" algn="l"/>
              </a:tabLst>
            </a:pPr>
            <a:r>
              <a:rPr sz="2200" spc="-10" dirty="0">
                <a:latin typeface="Carlito"/>
                <a:cs typeface="Carlito"/>
              </a:rPr>
              <a:t>The freedom </a:t>
            </a:r>
            <a:r>
              <a:rPr sz="2200" spc="-20" dirty="0">
                <a:latin typeface="Carlito"/>
                <a:cs typeface="Carlito"/>
              </a:rPr>
              <a:t>to </a:t>
            </a:r>
            <a:r>
              <a:rPr sz="2200" b="1" spc="-10" dirty="0">
                <a:latin typeface="Carlito"/>
                <a:cs typeface="Carlito"/>
              </a:rPr>
              <a:t>study how the </a:t>
            </a:r>
            <a:r>
              <a:rPr sz="2200" b="1" spc="-15" dirty="0">
                <a:latin typeface="Carlito"/>
                <a:cs typeface="Carlito"/>
              </a:rPr>
              <a:t>program works, </a:t>
            </a:r>
            <a:r>
              <a:rPr sz="2200" b="1" spc="-10" dirty="0">
                <a:latin typeface="Carlito"/>
                <a:cs typeface="Carlito"/>
              </a:rPr>
              <a:t>and change </a:t>
            </a:r>
            <a:r>
              <a:rPr sz="2200" b="1" spc="-5" dirty="0">
                <a:latin typeface="Carlito"/>
                <a:cs typeface="Carlito"/>
              </a:rPr>
              <a:t>it </a:t>
            </a:r>
            <a:r>
              <a:rPr sz="2200" b="1" spc="-20" dirty="0">
                <a:latin typeface="Carlito"/>
                <a:cs typeface="Carlito"/>
              </a:rPr>
              <a:t>to </a:t>
            </a:r>
            <a:r>
              <a:rPr sz="2200" b="1" spc="-25" dirty="0">
                <a:latin typeface="Carlito"/>
                <a:cs typeface="Carlito"/>
              </a:rPr>
              <a:t>make </a:t>
            </a:r>
            <a:r>
              <a:rPr sz="2200" b="1" spc="-5" dirty="0">
                <a:latin typeface="Carlito"/>
                <a:cs typeface="Carlito"/>
              </a:rPr>
              <a:t>it do </a:t>
            </a:r>
            <a:r>
              <a:rPr sz="2200" b="1" spc="-15" dirty="0">
                <a:latin typeface="Carlito"/>
                <a:cs typeface="Carlito"/>
              </a:rPr>
              <a:t>what you</a:t>
            </a:r>
            <a:r>
              <a:rPr sz="2200" b="1" spc="430" dirty="0">
                <a:latin typeface="Carlito"/>
                <a:cs typeface="Carlito"/>
              </a:rPr>
              <a:t> </a:t>
            </a:r>
            <a:r>
              <a:rPr sz="2200" b="1" spc="-5" dirty="0">
                <a:latin typeface="Carlito"/>
                <a:cs typeface="Carlito"/>
              </a:rPr>
              <a:t>wish</a:t>
            </a:r>
            <a:r>
              <a:rPr sz="2200" spc="-5" dirty="0">
                <a:latin typeface="Carlito"/>
                <a:cs typeface="Carlito"/>
              </a:rPr>
              <a:t>.</a:t>
            </a:r>
            <a:endParaRPr sz="2200" dirty="0">
              <a:latin typeface="Carlito"/>
              <a:cs typeface="Carlito"/>
            </a:endParaRPr>
          </a:p>
          <a:p>
            <a:pPr marL="698500" lvl="1" indent="-229235">
              <a:lnSpc>
                <a:spcPts val="2345"/>
              </a:lnSpc>
              <a:buFont typeface="Arial"/>
              <a:buChar char="•"/>
              <a:tabLst>
                <a:tab pos="698500" algn="l"/>
                <a:tab pos="699135" algn="l"/>
              </a:tabLst>
            </a:pPr>
            <a:r>
              <a:rPr sz="2200" spc="-10" dirty="0">
                <a:latin typeface="Carlito"/>
                <a:cs typeface="Carlito"/>
              </a:rPr>
              <a:t>The freedom </a:t>
            </a:r>
            <a:r>
              <a:rPr sz="2200" spc="-20" dirty="0">
                <a:latin typeface="Carlito"/>
                <a:cs typeface="Carlito"/>
              </a:rPr>
              <a:t>to </a:t>
            </a:r>
            <a:r>
              <a:rPr sz="2200" b="1" spc="-15" dirty="0">
                <a:latin typeface="Carlito"/>
                <a:cs typeface="Carlito"/>
              </a:rPr>
              <a:t>redistribute </a:t>
            </a:r>
            <a:r>
              <a:rPr sz="2200" b="1" spc="-10" dirty="0">
                <a:latin typeface="Carlito"/>
                <a:cs typeface="Carlito"/>
              </a:rPr>
              <a:t>copies </a:t>
            </a:r>
            <a:r>
              <a:rPr sz="2200" b="1" spc="-5" dirty="0">
                <a:latin typeface="Carlito"/>
                <a:cs typeface="Carlito"/>
              </a:rPr>
              <a:t>so </a:t>
            </a:r>
            <a:r>
              <a:rPr sz="2200" b="1" spc="-15" dirty="0">
                <a:latin typeface="Carlito"/>
                <a:cs typeface="Carlito"/>
              </a:rPr>
              <a:t>you </a:t>
            </a:r>
            <a:r>
              <a:rPr sz="2200" b="1" spc="-10" dirty="0">
                <a:latin typeface="Carlito"/>
                <a:cs typeface="Carlito"/>
              </a:rPr>
              <a:t>can </a:t>
            </a:r>
            <a:r>
              <a:rPr sz="2200" b="1" spc="-5" dirty="0">
                <a:latin typeface="Carlito"/>
                <a:cs typeface="Carlito"/>
              </a:rPr>
              <a:t>help </a:t>
            </a:r>
            <a:r>
              <a:rPr sz="2200" b="1" spc="-10" dirty="0">
                <a:latin typeface="Carlito"/>
                <a:cs typeface="Carlito"/>
              </a:rPr>
              <a:t>your</a:t>
            </a:r>
            <a:r>
              <a:rPr sz="2200" b="1" spc="200" dirty="0">
                <a:latin typeface="Carlito"/>
                <a:cs typeface="Carlito"/>
              </a:rPr>
              <a:t> </a:t>
            </a:r>
            <a:r>
              <a:rPr sz="2200" b="1" spc="-5" dirty="0">
                <a:latin typeface="Carlito"/>
                <a:cs typeface="Carlito"/>
              </a:rPr>
              <a:t>neighbor</a:t>
            </a:r>
            <a:r>
              <a:rPr sz="2200" spc="-5" dirty="0">
                <a:latin typeface="Carlito"/>
                <a:cs typeface="Carlito"/>
              </a:rPr>
              <a:t>.</a:t>
            </a:r>
            <a:endParaRPr sz="2200" dirty="0">
              <a:latin typeface="Carlito"/>
              <a:cs typeface="Carlito"/>
            </a:endParaRPr>
          </a:p>
          <a:p>
            <a:pPr marL="698500" lvl="1" indent="-229235">
              <a:lnSpc>
                <a:spcPts val="2490"/>
              </a:lnSpc>
              <a:buFont typeface="Arial"/>
              <a:buChar char="•"/>
              <a:tabLst>
                <a:tab pos="698500" algn="l"/>
                <a:tab pos="699135" algn="l"/>
              </a:tabLst>
            </a:pPr>
            <a:r>
              <a:rPr sz="2200" spc="-5" dirty="0">
                <a:latin typeface="Carlito"/>
                <a:cs typeface="Carlito"/>
              </a:rPr>
              <a:t>The </a:t>
            </a:r>
            <a:r>
              <a:rPr sz="2200" spc="-10" dirty="0">
                <a:latin typeface="Carlito"/>
                <a:cs typeface="Carlito"/>
              </a:rPr>
              <a:t>freedom </a:t>
            </a:r>
            <a:r>
              <a:rPr sz="2200" spc="-20" dirty="0">
                <a:latin typeface="Carlito"/>
                <a:cs typeface="Carlito"/>
              </a:rPr>
              <a:t>to </a:t>
            </a:r>
            <a:r>
              <a:rPr sz="2200" b="1" spc="-15" dirty="0">
                <a:latin typeface="Carlito"/>
                <a:cs typeface="Carlito"/>
              </a:rPr>
              <a:t>distribute </a:t>
            </a:r>
            <a:r>
              <a:rPr sz="2200" b="1" spc="-10" dirty="0">
                <a:latin typeface="Carlito"/>
                <a:cs typeface="Carlito"/>
              </a:rPr>
              <a:t>copies of your </a:t>
            </a:r>
            <a:r>
              <a:rPr sz="2200" b="1" spc="-5" dirty="0">
                <a:latin typeface="Carlito"/>
                <a:cs typeface="Carlito"/>
              </a:rPr>
              <a:t>modified </a:t>
            </a:r>
            <a:r>
              <a:rPr sz="2200" b="1" spc="-10" dirty="0">
                <a:latin typeface="Carlito"/>
                <a:cs typeface="Carlito"/>
              </a:rPr>
              <a:t>versions </a:t>
            </a:r>
            <a:r>
              <a:rPr sz="2200" b="1" spc="-20" dirty="0">
                <a:latin typeface="Carlito"/>
                <a:cs typeface="Carlito"/>
              </a:rPr>
              <a:t>to</a:t>
            </a:r>
            <a:r>
              <a:rPr sz="2200" b="1" spc="225" dirty="0">
                <a:latin typeface="Carlito"/>
                <a:cs typeface="Carlito"/>
              </a:rPr>
              <a:t> </a:t>
            </a:r>
            <a:r>
              <a:rPr sz="2200" b="1" spc="-10" dirty="0">
                <a:latin typeface="Carlito"/>
                <a:cs typeface="Carlito"/>
              </a:rPr>
              <a:t>others</a:t>
            </a:r>
            <a:r>
              <a:rPr sz="2200" spc="-10" dirty="0">
                <a:latin typeface="Carlito"/>
                <a:cs typeface="Carlito"/>
              </a:rPr>
              <a:t>.</a:t>
            </a:r>
            <a:endParaRPr sz="2200" dirty="0">
              <a:latin typeface="Carlito"/>
              <a:cs typeface="Carlito"/>
            </a:endParaRPr>
          </a:p>
          <a:p>
            <a:pPr marL="241300" marR="312420" indent="-229235">
              <a:lnSpc>
                <a:spcPct val="70000"/>
              </a:lnSpc>
              <a:spcBef>
                <a:spcPts val="1010"/>
              </a:spcBef>
              <a:buFont typeface="Arial"/>
              <a:buChar char="•"/>
              <a:tabLst>
                <a:tab pos="241935" algn="l"/>
              </a:tabLst>
            </a:pPr>
            <a:r>
              <a:rPr sz="2600" spc="-5" dirty="0">
                <a:latin typeface="Carlito"/>
                <a:cs typeface="Carlito"/>
              </a:rPr>
              <a:t>This </a:t>
            </a:r>
            <a:r>
              <a:rPr sz="2600" dirty="0">
                <a:latin typeface="Carlito"/>
                <a:cs typeface="Carlito"/>
              </a:rPr>
              <a:t>means </a:t>
            </a:r>
            <a:r>
              <a:rPr sz="2600" spc="-5" dirty="0">
                <a:latin typeface="Carlito"/>
                <a:cs typeface="Carlito"/>
              </a:rPr>
              <a:t>that Linux </a:t>
            </a:r>
            <a:r>
              <a:rPr sz="2600" dirty="0">
                <a:latin typeface="Carlito"/>
                <a:cs typeface="Carlito"/>
              </a:rPr>
              <a:t>is </a:t>
            </a:r>
            <a:r>
              <a:rPr sz="2600" b="1" spc="-5" dirty="0">
                <a:latin typeface="Carlito"/>
                <a:cs typeface="Carlito"/>
              </a:rPr>
              <a:t>incredibly </a:t>
            </a:r>
            <a:r>
              <a:rPr sz="2600" b="1" spc="-10" dirty="0">
                <a:latin typeface="Carlito"/>
                <a:cs typeface="Carlito"/>
              </a:rPr>
              <a:t>customizable</a:t>
            </a:r>
            <a:r>
              <a:rPr sz="2600" spc="-10" dirty="0">
                <a:latin typeface="Carlito"/>
                <a:cs typeface="Carlito"/>
              </a:rPr>
              <a:t>, </a:t>
            </a:r>
            <a:r>
              <a:rPr sz="2600" spc="-5" dirty="0">
                <a:latin typeface="Carlito"/>
                <a:cs typeface="Carlito"/>
              </a:rPr>
              <a:t>because not just applications,  such </a:t>
            </a:r>
            <a:r>
              <a:rPr sz="2600" dirty="0">
                <a:latin typeface="Carlito"/>
                <a:cs typeface="Carlito"/>
              </a:rPr>
              <a:t>as </a:t>
            </a:r>
            <a:r>
              <a:rPr sz="2600" spc="-20" dirty="0">
                <a:latin typeface="Carlito"/>
                <a:cs typeface="Carlito"/>
              </a:rPr>
              <a:t>word </a:t>
            </a:r>
            <a:r>
              <a:rPr sz="2600" spc="-15" dirty="0">
                <a:latin typeface="Carlito"/>
                <a:cs typeface="Carlito"/>
              </a:rPr>
              <a:t>processors </a:t>
            </a:r>
            <a:r>
              <a:rPr sz="2600" dirty="0">
                <a:latin typeface="Carlito"/>
                <a:cs typeface="Carlito"/>
              </a:rPr>
              <a:t>and </a:t>
            </a:r>
            <a:r>
              <a:rPr sz="2600" spc="-10" dirty="0">
                <a:latin typeface="Carlito"/>
                <a:cs typeface="Carlito"/>
              </a:rPr>
              <a:t>web </a:t>
            </a:r>
            <a:r>
              <a:rPr sz="2600" spc="-15" dirty="0">
                <a:latin typeface="Carlito"/>
                <a:cs typeface="Carlito"/>
              </a:rPr>
              <a:t>browsers, </a:t>
            </a:r>
            <a:r>
              <a:rPr sz="2600" spc="-10" dirty="0">
                <a:latin typeface="Carlito"/>
                <a:cs typeface="Carlito"/>
              </a:rPr>
              <a:t>can </a:t>
            </a:r>
            <a:r>
              <a:rPr sz="2600" spc="-5" dirty="0">
                <a:latin typeface="Carlito"/>
                <a:cs typeface="Carlito"/>
              </a:rPr>
              <a:t>be swapped</a:t>
            </a:r>
            <a:r>
              <a:rPr sz="2600" spc="-60" dirty="0">
                <a:latin typeface="Carlito"/>
                <a:cs typeface="Carlito"/>
              </a:rPr>
              <a:t> </a:t>
            </a:r>
            <a:r>
              <a:rPr sz="2600" spc="-5" dirty="0">
                <a:latin typeface="Carlito"/>
                <a:cs typeface="Carlito"/>
              </a:rPr>
              <a:t>out.</a:t>
            </a:r>
            <a:endParaRPr sz="2600" dirty="0">
              <a:latin typeface="Carlito"/>
              <a:cs typeface="Carlito"/>
            </a:endParaRPr>
          </a:p>
          <a:p>
            <a:pPr marL="241300" marR="713740" indent="-229235">
              <a:lnSpc>
                <a:spcPct val="70000"/>
              </a:lnSpc>
              <a:spcBef>
                <a:spcPts val="994"/>
              </a:spcBef>
              <a:buFont typeface="Arial"/>
              <a:buChar char="•"/>
              <a:tabLst>
                <a:tab pos="241935" algn="l"/>
              </a:tabLst>
            </a:pPr>
            <a:r>
              <a:rPr sz="2600" spc="-5" dirty="0">
                <a:latin typeface="Carlito"/>
                <a:cs typeface="Carlito"/>
              </a:rPr>
              <a:t>Linux </a:t>
            </a:r>
            <a:r>
              <a:rPr sz="2600" spc="-15" dirty="0">
                <a:latin typeface="Carlito"/>
                <a:cs typeface="Carlito"/>
              </a:rPr>
              <a:t>users </a:t>
            </a:r>
            <a:r>
              <a:rPr sz="2600" dirty="0">
                <a:latin typeface="Carlito"/>
                <a:cs typeface="Carlito"/>
              </a:rPr>
              <a:t>also </a:t>
            </a:r>
            <a:r>
              <a:rPr sz="2600" spc="-10" dirty="0">
                <a:latin typeface="Carlito"/>
                <a:cs typeface="Carlito"/>
              </a:rPr>
              <a:t>can </a:t>
            </a:r>
            <a:r>
              <a:rPr sz="2600" dirty="0">
                <a:latin typeface="Carlito"/>
                <a:cs typeface="Carlito"/>
              </a:rPr>
              <a:t>choose </a:t>
            </a:r>
            <a:r>
              <a:rPr sz="2600" spc="-20" dirty="0">
                <a:latin typeface="Carlito"/>
                <a:cs typeface="Carlito"/>
              </a:rPr>
              <a:t>core </a:t>
            </a:r>
            <a:r>
              <a:rPr sz="2600" spc="-10" dirty="0">
                <a:latin typeface="Carlito"/>
                <a:cs typeface="Carlito"/>
              </a:rPr>
              <a:t>components, </a:t>
            </a:r>
            <a:r>
              <a:rPr sz="2600" spc="-5" dirty="0">
                <a:latin typeface="Carlito"/>
                <a:cs typeface="Carlito"/>
              </a:rPr>
              <a:t>such </a:t>
            </a:r>
            <a:r>
              <a:rPr sz="2600" dirty="0">
                <a:latin typeface="Carlito"/>
                <a:cs typeface="Carlito"/>
              </a:rPr>
              <a:t>as which </a:t>
            </a:r>
            <a:r>
              <a:rPr sz="2600" spc="-25" dirty="0">
                <a:latin typeface="Carlito"/>
                <a:cs typeface="Carlito"/>
              </a:rPr>
              <a:t>system </a:t>
            </a:r>
            <a:r>
              <a:rPr sz="2600" spc="-15" dirty="0">
                <a:latin typeface="Carlito"/>
                <a:cs typeface="Carlito"/>
              </a:rPr>
              <a:t>displays  </a:t>
            </a:r>
            <a:r>
              <a:rPr sz="2600" spc="-5" dirty="0">
                <a:latin typeface="Carlito"/>
                <a:cs typeface="Carlito"/>
              </a:rPr>
              <a:t>graphics, </a:t>
            </a:r>
            <a:r>
              <a:rPr sz="2600" dirty="0">
                <a:latin typeface="Carlito"/>
                <a:cs typeface="Carlito"/>
              </a:rPr>
              <a:t>and </a:t>
            </a:r>
            <a:r>
              <a:rPr sz="2600" spc="-5" dirty="0">
                <a:latin typeface="Carlito"/>
                <a:cs typeface="Carlito"/>
              </a:rPr>
              <a:t>other </a:t>
            </a:r>
            <a:r>
              <a:rPr sz="2600" spc="-10" dirty="0">
                <a:latin typeface="Carlito"/>
                <a:cs typeface="Carlito"/>
              </a:rPr>
              <a:t>user-interface</a:t>
            </a:r>
            <a:r>
              <a:rPr sz="2600" spc="-85" dirty="0">
                <a:latin typeface="Carlito"/>
                <a:cs typeface="Carlito"/>
              </a:rPr>
              <a:t> </a:t>
            </a:r>
            <a:r>
              <a:rPr sz="2600" spc="-10" dirty="0">
                <a:latin typeface="Carlito"/>
                <a:cs typeface="Carlito"/>
              </a:rPr>
              <a:t>components.</a:t>
            </a:r>
            <a:endParaRPr sz="2600" dirty="0">
              <a:latin typeface="Carlito"/>
              <a:cs typeface="Carlito"/>
            </a:endParaRPr>
          </a:p>
          <a:p>
            <a:pPr marL="241300" indent="-229235">
              <a:lnSpc>
                <a:spcPts val="2650"/>
              </a:lnSpc>
              <a:spcBef>
                <a:spcPts val="60"/>
              </a:spcBef>
              <a:buFont typeface="Arial"/>
              <a:buChar char="•"/>
              <a:tabLst>
                <a:tab pos="241935" algn="l"/>
              </a:tabLst>
            </a:pPr>
            <a:r>
              <a:rPr sz="2600" spc="-25" dirty="0">
                <a:latin typeface="Carlito"/>
                <a:cs typeface="Carlito"/>
              </a:rPr>
              <a:t>Like </a:t>
            </a:r>
            <a:r>
              <a:rPr sz="2600" spc="-5" dirty="0">
                <a:latin typeface="Carlito"/>
                <a:cs typeface="Carlito"/>
              </a:rPr>
              <a:t>other </a:t>
            </a:r>
            <a:r>
              <a:rPr sz="2600" spc="-10" dirty="0">
                <a:latin typeface="Carlito"/>
                <a:cs typeface="Carlito"/>
              </a:rPr>
              <a:t>operating </a:t>
            </a:r>
            <a:r>
              <a:rPr sz="2600" spc="-20" dirty="0">
                <a:latin typeface="Carlito"/>
                <a:cs typeface="Carlito"/>
              </a:rPr>
              <a:t>systems, </a:t>
            </a:r>
            <a:r>
              <a:rPr sz="2600" spc="-5" dirty="0">
                <a:latin typeface="Carlito"/>
                <a:cs typeface="Carlito"/>
              </a:rPr>
              <a:t>Linux has </a:t>
            </a:r>
            <a:r>
              <a:rPr sz="2600" dirty="0">
                <a:latin typeface="Carlito"/>
                <a:cs typeface="Carlito"/>
              </a:rPr>
              <a:t>a </a:t>
            </a:r>
            <a:r>
              <a:rPr sz="2600" spc="-10" dirty="0">
                <a:latin typeface="Carlito"/>
                <a:cs typeface="Carlito"/>
              </a:rPr>
              <a:t>graphical interface, </a:t>
            </a:r>
            <a:r>
              <a:rPr sz="2600" dirty="0">
                <a:latin typeface="Carlito"/>
                <a:cs typeface="Carlito"/>
              </a:rPr>
              <a:t>and the </a:t>
            </a:r>
            <a:r>
              <a:rPr sz="2600" b="1" dirty="0">
                <a:latin typeface="Carlito"/>
                <a:cs typeface="Carlito"/>
              </a:rPr>
              <a:t>same</a:t>
            </a:r>
            <a:r>
              <a:rPr sz="2600" b="1" spc="10" dirty="0">
                <a:latin typeface="Carlito"/>
                <a:cs typeface="Carlito"/>
              </a:rPr>
              <a:t> </a:t>
            </a:r>
            <a:r>
              <a:rPr sz="2600" b="1" spc="-5" dirty="0">
                <a:latin typeface="Carlito"/>
                <a:cs typeface="Carlito"/>
              </a:rPr>
              <a:t>types</a:t>
            </a:r>
            <a:endParaRPr sz="2600" dirty="0">
              <a:latin typeface="Carlito"/>
              <a:cs typeface="Carlito"/>
            </a:endParaRPr>
          </a:p>
          <a:p>
            <a:pPr marL="241300" marR="774700">
              <a:lnSpc>
                <a:spcPct val="70000"/>
              </a:lnSpc>
              <a:spcBef>
                <a:spcPts val="470"/>
              </a:spcBef>
            </a:pPr>
            <a:r>
              <a:rPr sz="2600" b="1" dirty="0">
                <a:latin typeface="Carlito"/>
                <a:cs typeface="Carlito"/>
              </a:rPr>
              <a:t>of </a:t>
            </a:r>
            <a:r>
              <a:rPr sz="2600" b="1" spc="-5" dirty="0">
                <a:latin typeface="Carlito"/>
                <a:cs typeface="Carlito"/>
              </a:rPr>
              <a:t>software </a:t>
            </a:r>
            <a:r>
              <a:rPr sz="2600" spc="-15" dirty="0">
                <a:latin typeface="Carlito"/>
                <a:cs typeface="Carlito"/>
              </a:rPr>
              <a:t>you are </a:t>
            </a:r>
            <a:r>
              <a:rPr sz="2600" spc="-5" dirty="0">
                <a:latin typeface="Carlito"/>
                <a:cs typeface="Carlito"/>
              </a:rPr>
              <a:t>accustomed </a:t>
            </a:r>
            <a:r>
              <a:rPr sz="2600" spc="-30" dirty="0">
                <a:latin typeface="Carlito"/>
                <a:cs typeface="Carlito"/>
              </a:rPr>
              <a:t>to, </a:t>
            </a:r>
            <a:r>
              <a:rPr sz="2600" spc="-5" dirty="0">
                <a:latin typeface="Carlito"/>
                <a:cs typeface="Carlito"/>
              </a:rPr>
              <a:t>such </a:t>
            </a:r>
            <a:r>
              <a:rPr sz="2600" dirty="0">
                <a:latin typeface="Carlito"/>
                <a:cs typeface="Carlito"/>
              </a:rPr>
              <a:t>as </a:t>
            </a:r>
            <a:r>
              <a:rPr sz="2600" spc="-20" dirty="0">
                <a:latin typeface="Carlito"/>
                <a:cs typeface="Carlito"/>
              </a:rPr>
              <a:t>word </a:t>
            </a:r>
            <a:r>
              <a:rPr sz="2600" spc="-10" dirty="0">
                <a:latin typeface="Carlito"/>
                <a:cs typeface="Carlito"/>
              </a:rPr>
              <a:t>processors, photo </a:t>
            </a:r>
            <a:r>
              <a:rPr sz="2600" spc="-15" dirty="0">
                <a:latin typeface="Carlito"/>
                <a:cs typeface="Carlito"/>
              </a:rPr>
              <a:t>editors,  </a:t>
            </a:r>
            <a:r>
              <a:rPr sz="2600" dirty="0">
                <a:latin typeface="Carlito"/>
                <a:cs typeface="Carlito"/>
              </a:rPr>
              <a:t>video </a:t>
            </a:r>
            <a:r>
              <a:rPr sz="2600" spc="-10" dirty="0">
                <a:latin typeface="Carlito"/>
                <a:cs typeface="Carlito"/>
              </a:rPr>
              <a:t>editors, </a:t>
            </a:r>
            <a:r>
              <a:rPr sz="2600" dirty="0">
                <a:latin typeface="Carlito"/>
                <a:cs typeface="Carlito"/>
              </a:rPr>
              <a:t>and </a:t>
            </a:r>
            <a:r>
              <a:rPr sz="2600" spc="-5" dirty="0">
                <a:latin typeface="Carlito"/>
                <a:cs typeface="Carlito"/>
              </a:rPr>
              <a:t>so</a:t>
            </a:r>
            <a:r>
              <a:rPr sz="2600" spc="-50" dirty="0">
                <a:latin typeface="Carlito"/>
                <a:cs typeface="Carlito"/>
              </a:rPr>
              <a:t> </a:t>
            </a:r>
            <a:r>
              <a:rPr sz="2600" spc="-5" dirty="0">
                <a:latin typeface="Carlito"/>
                <a:cs typeface="Carlito"/>
              </a:rPr>
              <a:t>on.</a:t>
            </a:r>
            <a:endParaRPr sz="2600" dirty="0">
              <a:latin typeface="Carlito"/>
              <a:cs typeface="Carlito"/>
            </a:endParaRPr>
          </a:p>
          <a:p>
            <a:pPr marL="241300" marR="357505" indent="-229235">
              <a:lnSpc>
                <a:spcPct val="70000"/>
              </a:lnSpc>
              <a:spcBef>
                <a:spcPts val="1010"/>
              </a:spcBef>
              <a:buFont typeface="Arial"/>
              <a:buChar char="•"/>
              <a:tabLst>
                <a:tab pos="241935" algn="l"/>
              </a:tabLst>
            </a:pPr>
            <a:r>
              <a:rPr sz="2600" dirty="0">
                <a:latin typeface="Carlito"/>
                <a:cs typeface="Carlito"/>
              </a:rPr>
              <a:t>In </a:t>
            </a:r>
            <a:r>
              <a:rPr sz="2600" spc="-15" dirty="0">
                <a:latin typeface="Carlito"/>
                <a:cs typeface="Carlito"/>
              </a:rPr>
              <a:t>many </a:t>
            </a:r>
            <a:r>
              <a:rPr sz="2600" spc="-5" dirty="0">
                <a:latin typeface="Carlito"/>
                <a:cs typeface="Carlito"/>
              </a:rPr>
              <a:t>cases, </a:t>
            </a:r>
            <a:r>
              <a:rPr sz="2600" dirty="0">
                <a:latin typeface="Carlito"/>
                <a:cs typeface="Carlito"/>
              </a:rPr>
              <a:t>a </a:t>
            </a:r>
            <a:r>
              <a:rPr sz="2600" spc="-25" dirty="0">
                <a:latin typeface="Carlito"/>
                <a:cs typeface="Carlito"/>
              </a:rPr>
              <a:t>software’s </a:t>
            </a:r>
            <a:r>
              <a:rPr sz="2600" spc="-15" dirty="0">
                <a:latin typeface="Carlito"/>
                <a:cs typeface="Carlito"/>
              </a:rPr>
              <a:t>creator may </a:t>
            </a:r>
            <a:r>
              <a:rPr sz="2600" spc="-25" dirty="0">
                <a:latin typeface="Carlito"/>
                <a:cs typeface="Carlito"/>
              </a:rPr>
              <a:t>have </a:t>
            </a:r>
            <a:r>
              <a:rPr sz="2600" dirty="0">
                <a:latin typeface="Carlito"/>
                <a:cs typeface="Carlito"/>
              </a:rPr>
              <a:t>made a </a:t>
            </a:r>
            <a:r>
              <a:rPr sz="2600" spc="-5" dirty="0">
                <a:latin typeface="Carlito"/>
                <a:cs typeface="Carlito"/>
              </a:rPr>
              <a:t>Linux </a:t>
            </a:r>
            <a:r>
              <a:rPr sz="2600" spc="-15" dirty="0">
                <a:latin typeface="Carlito"/>
                <a:cs typeface="Carlito"/>
              </a:rPr>
              <a:t>version </a:t>
            </a:r>
            <a:r>
              <a:rPr sz="2600" dirty="0">
                <a:latin typeface="Carlito"/>
                <a:cs typeface="Carlito"/>
              </a:rPr>
              <a:t>of the </a:t>
            </a:r>
            <a:r>
              <a:rPr sz="2600" spc="-5" dirty="0">
                <a:latin typeface="Carlito"/>
                <a:cs typeface="Carlito"/>
              </a:rPr>
              <a:t>same  </a:t>
            </a:r>
            <a:r>
              <a:rPr sz="2600" spc="-15" dirty="0">
                <a:latin typeface="Carlito"/>
                <a:cs typeface="Carlito"/>
              </a:rPr>
              <a:t>program you </a:t>
            </a:r>
            <a:r>
              <a:rPr sz="2600" spc="-5" dirty="0">
                <a:latin typeface="Carlito"/>
                <a:cs typeface="Carlito"/>
              </a:rPr>
              <a:t>use </a:t>
            </a:r>
            <a:r>
              <a:rPr sz="2600" dirty="0">
                <a:latin typeface="Carlito"/>
                <a:cs typeface="Carlito"/>
              </a:rPr>
              <a:t>on </a:t>
            </a:r>
            <a:r>
              <a:rPr sz="2600" spc="-5" dirty="0">
                <a:latin typeface="Carlito"/>
                <a:cs typeface="Carlito"/>
              </a:rPr>
              <a:t>other</a:t>
            </a:r>
            <a:r>
              <a:rPr sz="2600" spc="-15" dirty="0">
                <a:latin typeface="Carlito"/>
                <a:cs typeface="Carlito"/>
              </a:rPr>
              <a:t> </a:t>
            </a:r>
            <a:r>
              <a:rPr sz="2600" spc="-20" dirty="0">
                <a:latin typeface="Carlito"/>
                <a:cs typeface="Carlito"/>
              </a:rPr>
              <a:t>systems</a:t>
            </a:r>
            <a:endParaRPr sz="2600" dirty="0">
              <a:latin typeface="Carlito"/>
              <a:cs typeface="Carlito"/>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3792854" cy="697230"/>
          </a:xfrm>
          <a:prstGeom prst="rect">
            <a:avLst/>
          </a:prstGeom>
        </p:spPr>
        <p:txBody>
          <a:bodyPr vert="horz" wrap="square" lIns="0" tIns="13335" rIns="0" bIns="0" rtlCol="0">
            <a:spAutoFit/>
          </a:bodyPr>
          <a:lstStyle/>
          <a:p>
            <a:pPr marL="12700">
              <a:lnSpc>
                <a:spcPct val="100000"/>
              </a:lnSpc>
              <a:spcBef>
                <a:spcPts val="105"/>
              </a:spcBef>
            </a:pPr>
            <a:r>
              <a:rPr sz="4400" spc="-235" dirty="0"/>
              <a:t>Feature </a:t>
            </a:r>
            <a:r>
              <a:rPr sz="4400" spc="-30" dirty="0"/>
              <a:t>of </a:t>
            </a:r>
            <a:r>
              <a:rPr sz="4400" spc="-140" dirty="0"/>
              <a:t>linux</a:t>
            </a:r>
            <a:r>
              <a:rPr sz="4400" spc="-505" dirty="0"/>
              <a:t> </a:t>
            </a:r>
            <a:r>
              <a:rPr sz="4400" spc="-65" dirty="0"/>
              <a:t>:</a:t>
            </a:r>
            <a:endParaRPr sz="4400"/>
          </a:p>
        </p:txBody>
      </p:sp>
      <p:sp>
        <p:nvSpPr>
          <p:cNvPr id="3" name="object 3"/>
          <p:cNvSpPr txBox="1"/>
          <p:nvPr/>
        </p:nvSpPr>
        <p:spPr>
          <a:xfrm>
            <a:off x="916939" y="1756917"/>
            <a:ext cx="10628630" cy="4878705"/>
          </a:xfrm>
          <a:prstGeom prst="rect">
            <a:avLst/>
          </a:prstGeom>
        </p:spPr>
        <p:txBody>
          <a:bodyPr vert="horz" wrap="square" lIns="0" tIns="112395" rIns="0" bIns="0" rtlCol="0">
            <a:spAutoFit/>
          </a:bodyPr>
          <a:lstStyle/>
          <a:p>
            <a:pPr marL="241300" marR="424180" indent="-229235">
              <a:lnSpc>
                <a:spcPct val="70000"/>
              </a:lnSpc>
              <a:spcBef>
                <a:spcPts val="885"/>
              </a:spcBef>
              <a:buFont typeface="Arial"/>
              <a:buChar char="•"/>
              <a:tabLst>
                <a:tab pos="241300" algn="l"/>
                <a:tab pos="241935" algn="l"/>
              </a:tabLst>
            </a:pPr>
            <a:r>
              <a:rPr sz="2200" b="1" spc="-15" dirty="0">
                <a:latin typeface="Carlito"/>
                <a:cs typeface="Carlito"/>
              </a:rPr>
              <a:t>Portable </a:t>
            </a:r>
            <a:r>
              <a:rPr sz="2200" spc="-5" dirty="0">
                <a:latin typeface="Carlito"/>
                <a:cs typeface="Carlito"/>
              </a:rPr>
              <a:t>− </a:t>
            </a:r>
            <a:r>
              <a:rPr sz="2200" spc="-10" dirty="0">
                <a:latin typeface="Carlito"/>
                <a:cs typeface="Carlito"/>
              </a:rPr>
              <a:t>Portability </a:t>
            </a:r>
            <a:r>
              <a:rPr sz="2200" spc="-5" dirty="0">
                <a:latin typeface="Carlito"/>
                <a:cs typeface="Carlito"/>
              </a:rPr>
              <a:t>means </a:t>
            </a:r>
            <a:r>
              <a:rPr sz="2200" spc="-10" dirty="0">
                <a:latin typeface="Carlito"/>
                <a:cs typeface="Carlito"/>
              </a:rPr>
              <a:t>software </a:t>
            </a:r>
            <a:r>
              <a:rPr sz="2200" spc="-15" dirty="0">
                <a:latin typeface="Carlito"/>
                <a:cs typeface="Carlito"/>
              </a:rPr>
              <a:t>can works </a:t>
            </a:r>
            <a:r>
              <a:rPr sz="2200" spc="-5" dirty="0">
                <a:latin typeface="Carlito"/>
                <a:cs typeface="Carlito"/>
              </a:rPr>
              <a:t>on </a:t>
            </a:r>
            <a:r>
              <a:rPr sz="2200" spc="-20" dirty="0">
                <a:latin typeface="Carlito"/>
                <a:cs typeface="Carlito"/>
              </a:rPr>
              <a:t>different </a:t>
            </a:r>
            <a:r>
              <a:rPr sz="2200" spc="-5" dirty="0">
                <a:latin typeface="Carlito"/>
                <a:cs typeface="Carlito"/>
              </a:rPr>
              <a:t>types of </a:t>
            </a:r>
            <a:r>
              <a:rPr sz="2200" spc="-15" dirty="0">
                <a:latin typeface="Carlito"/>
                <a:cs typeface="Carlito"/>
              </a:rPr>
              <a:t>hardware </a:t>
            </a:r>
            <a:r>
              <a:rPr sz="2200" spc="-5" dirty="0">
                <a:latin typeface="Carlito"/>
                <a:cs typeface="Carlito"/>
              </a:rPr>
              <a:t>in </a:t>
            </a:r>
            <a:r>
              <a:rPr sz="2200" spc="-10" dirty="0">
                <a:latin typeface="Carlito"/>
                <a:cs typeface="Carlito"/>
              </a:rPr>
              <a:t>same  </a:t>
            </a:r>
            <a:r>
              <a:rPr sz="2200" spc="-55" dirty="0">
                <a:latin typeface="Carlito"/>
                <a:cs typeface="Carlito"/>
              </a:rPr>
              <a:t>way. </a:t>
            </a:r>
            <a:r>
              <a:rPr sz="2200" spc="-10" dirty="0">
                <a:latin typeface="Carlito"/>
                <a:cs typeface="Carlito"/>
              </a:rPr>
              <a:t>Linux </a:t>
            </a:r>
            <a:r>
              <a:rPr sz="2200" spc="-15" dirty="0">
                <a:latin typeface="Carlito"/>
                <a:cs typeface="Carlito"/>
              </a:rPr>
              <a:t>kernel </a:t>
            </a:r>
            <a:r>
              <a:rPr sz="2200" spc="-5" dirty="0">
                <a:latin typeface="Carlito"/>
                <a:cs typeface="Carlito"/>
              </a:rPr>
              <a:t>and </a:t>
            </a:r>
            <a:r>
              <a:rPr sz="2200" spc="-10" dirty="0">
                <a:latin typeface="Carlito"/>
                <a:cs typeface="Carlito"/>
              </a:rPr>
              <a:t>application </a:t>
            </a:r>
            <a:r>
              <a:rPr sz="2200" spc="-15" dirty="0">
                <a:latin typeface="Carlito"/>
                <a:cs typeface="Carlito"/>
              </a:rPr>
              <a:t>programs </a:t>
            </a:r>
            <a:r>
              <a:rPr sz="2200" spc="-5" dirty="0">
                <a:latin typeface="Carlito"/>
                <a:cs typeface="Carlito"/>
              </a:rPr>
              <a:t>supports their </a:t>
            </a:r>
            <a:r>
              <a:rPr sz="2200" spc="-10" dirty="0">
                <a:latin typeface="Carlito"/>
                <a:cs typeface="Carlito"/>
              </a:rPr>
              <a:t>installation </a:t>
            </a:r>
            <a:r>
              <a:rPr sz="2200" spc="-5" dirty="0">
                <a:latin typeface="Carlito"/>
                <a:cs typeface="Carlito"/>
              </a:rPr>
              <a:t>on </a:t>
            </a:r>
            <a:r>
              <a:rPr sz="2200" spc="-20" dirty="0">
                <a:latin typeface="Carlito"/>
                <a:cs typeface="Carlito"/>
              </a:rPr>
              <a:t>any </a:t>
            </a:r>
            <a:r>
              <a:rPr sz="2200" spc="-10" dirty="0">
                <a:latin typeface="Carlito"/>
                <a:cs typeface="Carlito"/>
              </a:rPr>
              <a:t>kind of  </a:t>
            </a:r>
            <a:r>
              <a:rPr sz="2200" spc="-15" dirty="0">
                <a:latin typeface="Carlito"/>
                <a:cs typeface="Carlito"/>
              </a:rPr>
              <a:t>hardware</a:t>
            </a:r>
            <a:r>
              <a:rPr sz="2200" spc="-35" dirty="0">
                <a:latin typeface="Carlito"/>
                <a:cs typeface="Carlito"/>
              </a:rPr>
              <a:t> </a:t>
            </a:r>
            <a:r>
              <a:rPr sz="2200" spc="-15" dirty="0">
                <a:latin typeface="Carlito"/>
                <a:cs typeface="Carlito"/>
              </a:rPr>
              <a:t>platform.</a:t>
            </a:r>
            <a:endParaRPr sz="2200">
              <a:latin typeface="Carlito"/>
              <a:cs typeface="Carlito"/>
            </a:endParaRPr>
          </a:p>
          <a:p>
            <a:pPr marL="241300" marR="5080" indent="-229235">
              <a:lnSpc>
                <a:spcPct val="70000"/>
              </a:lnSpc>
              <a:spcBef>
                <a:spcPts val="1000"/>
              </a:spcBef>
              <a:buFont typeface="Arial"/>
              <a:buChar char="•"/>
              <a:tabLst>
                <a:tab pos="241300" algn="l"/>
                <a:tab pos="241935" algn="l"/>
              </a:tabLst>
            </a:pPr>
            <a:r>
              <a:rPr sz="2200" b="1" spc="-10" dirty="0">
                <a:latin typeface="Carlito"/>
                <a:cs typeface="Carlito"/>
              </a:rPr>
              <a:t>Open </a:t>
            </a:r>
            <a:r>
              <a:rPr sz="2200" b="1" spc="-15" dirty="0">
                <a:latin typeface="Carlito"/>
                <a:cs typeface="Carlito"/>
              </a:rPr>
              <a:t>Source </a:t>
            </a:r>
            <a:r>
              <a:rPr sz="2200" spc="-5" dirty="0">
                <a:latin typeface="Carlito"/>
                <a:cs typeface="Carlito"/>
              </a:rPr>
              <a:t>− Linux </a:t>
            </a:r>
            <a:r>
              <a:rPr sz="2200" spc="-10" dirty="0">
                <a:latin typeface="Carlito"/>
                <a:cs typeface="Carlito"/>
              </a:rPr>
              <a:t>source </a:t>
            </a:r>
            <a:r>
              <a:rPr sz="2200" spc="-15" dirty="0">
                <a:latin typeface="Carlito"/>
                <a:cs typeface="Carlito"/>
              </a:rPr>
              <a:t>code </a:t>
            </a:r>
            <a:r>
              <a:rPr sz="2200" spc="-5" dirty="0">
                <a:latin typeface="Carlito"/>
                <a:cs typeface="Carlito"/>
              </a:rPr>
              <a:t>is </a:t>
            </a:r>
            <a:r>
              <a:rPr sz="2200" spc="-10" dirty="0">
                <a:latin typeface="Carlito"/>
                <a:cs typeface="Carlito"/>
              </a:rPr>
              <a:t>freely available </a:t>
            </a:r>
            <a:r>
              <a:rPr sz="2200" spc="-5" dirty="0">
                <a:latin typeface="Carlito"/>
                <a:cs typeface="Carlito"/>
              </a:rPr>
              <a:t>and it is </a:t>
            </a:r>
            <a:r>
              <a:rPr sz="2200" spc="-10" dirty="0">
                <a:latin typeface="Carlito"/>
                <a:cs typeface="Carlito"/>
              </a:rPr>
              <a:t>community </a:t>
            </a:r>
            <a:r>
              <a:rPr sz="2200" spc="-5" dirty="0">
                <a:latin typeface="Carlito"/>
                <a:cs typeface="Carlito"/>
              </a:rPr>
              <a:t>based </a:t>
            </a:r>
            <a:r>
              <a:rPr sz="2200" spc="-10" dirty="0">
                <a:latin typeface="Carlito"/>
                <a:cs typeface="Carlito"/>
              </a:rPr>
              <a:t>development  </a:t>
            </a:r>
            <a:r>
              <a:rPr sz="2200" spc="-15" dirty="0">
                <a:latin typeface="Carlito"/>
                <a:cs typeface="Carlito"/>
              </a:rPr>
              <a:t>project. </a:t>
            </a:r>
            <a:r>
              <a:rPr sz="2200" spc="-5" dirty="0">
                <a:latin typeface="Carlito"/>
                <a:cs typeface="Carlito"/>
              </a:rPr>
              <a:t>Multiple </a:t>
            </a:r>
            <a:r>
              <a:rPr sz="2200" spc="-10" dirty="0">
                <a:latin typeface="Carlito"/>
                <a:cs typeface="Carlito"/>
              </a:rPr>
              <a:t>teams work </a:t>
            </a:r>
            <a:r>
              <a:rPr sz="2200" spc="-5" dirty="0">
                <a:latin typeface="Carlito"/>
                <a:cs typeface="Carlito"/>
              </a:rPr>
              <a:t>in </a:t>
            </a:r>
            <a:r>
              <a:rPr sz="2200" spc="-10" dirty="0">
                <a:latin typeface="Carlito"/>
                <a:cs typeface="Carlito"/>
              </a:rPr>
              <a:t>collaboration </a:t>
            </a:r>
            <a:r>
              <a:rPr sz="2200" spc="-20" dirty="0">
                <a:latin typeface="Carlito"/>
                <a:cs typeface="Carlito"/>
              </a:rPr>
              <a:t>to </a:t>
            </a:r>
            <a:r>
              <a:rPr sz="2200" spc="-5" dirty="0">
                <a:latin typeface="Carlito"/>
                <a:cs typeface="Carlito"/>
              </a:rPr>
              <a:t>enhance the </a:t>
            </a:r>
            <a:r>
              <a:rPr sz="2200" spc="-10" dirty="0">
                <a:latin typeface="Carlito"/>
                <a:cs typeface="Carlito"/>
              </a:rPr>
              <a:t>capability </a:t>
            </a:r>
            <a:r>
              <a:rPr sz="2200" spc="-5" dirty="0">
                <a:latin typeface="Carlito"/>
                <a:cs typeface="Carlito"/>
              </a:rPr>
              <a:t>of </a:t>
            </a:r>
            <a:r>
              <a:rPr sz="2200" spc="-10" dirty="0">
                <a:latin typeface="Carlito"/>
                <a:cs typeface="Carlito"/>
              </a:rPr>
              <a:t>Linux </a:t>
            </a:r>
            <a:r>
              <a:rPr sz="2200" spc="-15" dirty="0">
                <a:latin typeface="Carlito"/>
                <a:cs typeface="Carlito"/>
              </a:rPr>
              <a:t>operating  </a:t>
            </a:r>
            <a:r>
              <a:rPr sz="2200" spc="-25" dirty="0">
                <a:latin typeface="Carlito"/>
                <a:cs typeface="Carlito"/>
              </a:rPr>
              <a:t>system </a:t>
            </a:r>
            <a:r>
              <a:rPr sz="2200" spc="-5" dirty="0">
                <a:latin typeface="Carlito"/>
                <a:cs typeface="Carlito"/>
              </a:rPr>
              <a:t>and it is </a:t>
            </a:r>
            <a:r>
              <a:rPr sz="2200" spc="-10" dirty="0">
                <a:latin typeface="Carlito"/>
                <a:cs typeface="Carlito"/>
              </a:rPr>
              <a:t>continuously</a:t>
            </a:r>
            <a:r>
              <a:rPr sz="2200" spc="50" dirty="0">
                <a:latin typeface="Carlito"/>
                <a:cs typeface="Carlito"/>
              </a:rPr>
              <a:t> </a:t>
            </a:r>
            <a:r>
              <a:rPr sz="2200" spc="-10" dirty="0">
                <a:latin typeface="Carlito"/>
                <a:cs typeface="Carlito"/>
              </a:rPr>
              <a:t>evolving.</a:t>
            </a:r>
            <a:endParaRPr sz="2200">
              <a:latin typeface="Carlito"/>
              <a:cs typeface="Carlito"/>
            </a:endParaRPr>
          </a:p>
          <a:p>
            <a:pPr marL="241300" indent="-229235">
              <a:lnSpc>
                <a:spcPts val="2245"/>
              </a:lnSpc>
              <a:spcBef>
                <a:spcPts val="204"/>
              </a:spcBef>
              <a:buFont typeface="Arial"/>
              <a:buChar char="•"/>
              <a:tabLst>
                <a:tab pos="241300" algn="l"/>
                <a:tab pos="241935" algn="l"/>
              </a:tabLst>
            </a:pPr>
            <a:r>
              <a:rPr sz="2200" b="1" spc="-10" dirty="0">
                <a:latin typeface="Carlito"/>
                <a:cs typeface="Carlito"/>
              </a:rPr>
              <a:t>Multi-User </a:t>
            </a:r>
            <a:r>
              <a:rPr sz="2200" spc="-5" dirty="0">
                <a:latin typeface="Carlito"/>
                <a:cs typeface="Carlito"/>
              </a:rPr>
              <a:t>− </a:t>
            </a:r>
            <a:r>
              <a:rPr sz="2200" spc="-10" dirty="0">
                <a:latin typeface="Carlito"/>
                <a:cs typeface="Carlito"/>
              </a:rPr>
              <a:t>Linux </a:t>
            </a:r>
            <a:r>
              <a:rPr sz="2200" spc="-5" dirty="0">
                <a:latin typeface="Carlito"/>
                <a:cs typeface="Carlito"/>
              </a:rPr>
              <a:t>is a multiuser </a:t>
            </a:r>
            <a:r>
              <a:rPr sz="2200" spc="-25" dirty="0">
                <a:latin typeface="Carlito"/>
                <a:cs typeface="Carlito"/>
              </a:rPr>
              <a:t>system </a:t>
            </a:r>
            <a:r>
              <a:rPr sz="2200" spc="-5" dirty="0">
                <a:latin typeface="Carlito"/>
                <a:cs typeface="Carlito"/>
              </a:rPr>
              <a:t>means multiple </a:t>
            </a:r>
            <a:r>
              <a:rPr sz="2200" spc="-10" dirty="0">
                <a:latin typeface="Carlito"/>
                <a:cs typeface="Carlito"/>
              </a:rPr>
              <a:t>users </a:t>
            </a:r>
            <a:r>
              <a:rPr sz="2200" spc="-15" dirty="0">
                <a:latin typeface="Carlito"/>
                <a:cs typeface="Carlito"/>
              </a:rPr>
              <a:t>can </a:t>
            </a:r>
            <a:r>
              <a:rPr sz="2200" spc="-5" dirty="0">
                <a:latin typeface="Carlito"/>
                <a:cs typeface="Carlito"/>
              </a:rPr>
              <a:t>access </a:t>
            </a:r>
            <a:r>
              <a:rPr sz="2200" spc="-25" dirty="0">
                <a:latin typeface="Carlito"/>
                <a:cs typeface="Carlito"/>
              </a:rPr>
              <a:t>system</a:t>
            </a:r>
            <a:r>
              <a:rPr sz="2200" spc="280" dirty="0">
                <a:latin typeface="Carlito"/>
                <a:cs typeface="Carlito"/>
              </a:rPr>
              <a:t> </a:t>
            </a:r>
            <a:r>
              <a:rPr sz="2200" spc="-10" dirty="0">
                <a:latin typeface="Carlito"/>
                <a:cs typeface="Carlito"/>
              </a:rPr>
              <a:t>resources</a:t>
            </a:r>
            <a:endParaRPr sz="2200">
              <a:latin typeface="Carlito"/>
              <a:cs typeface="Carlito"/>
            </a:endParaRPr>
          </a:p>
          <a:p>
            <a:pPr marL="241300">
              <a:lnSpc>
                <a:spcPts val="2245"/>
              </a:lnSpc>
            </a:pPr>
            <a:r>
              <a:rPr sz="2200" spc="-25" dirty="0">
                <a:latin typeface="Carlito"/>
                <a:cs typeface="Carlito"/>
              </a:rPr>
              <a:t>like </a:t>
            </a:r>
            <a:r>
              <a:rPr sz="2200" spc="-5" dirty="0">
                <a:latin typeface="Carlito"/>
                <a:cs typeface="Carlito"/>
              </a:rPr>
              <a:t>memory/ </a:t>
            </a:r>
            <a:r>
              <a:rPr sz="2200" spc="-15" dirty="0">
                <a:latin typeface="Carlito"/>
                <a:cs typeface="Carlito"/>
              </a:rPr>
              <a:t>ram/ </a:t>
            </a:r>
            <a:r>
              <a:rPr sz="2200" spc="-10" dirty="0">
                <a:latin typeface="Carlito"/>
                <a:cs typeface="Carlito"/>
              </a:rPr>
              <a:t>application </a:t>
            </a:r>
            <a:r>
              <a:rPr sz="2200" spc="-15" dirty="0">
                <a:latin typeface="Carlito"/>
                <a:cs typeface="Carlito"/>
              </a:rPr>
              <a:t>programs at </a:t>
            </a:r>
            <a:r>
              <a:rPr sz="2200" spc="-5" dirty="0">
                <a:latin typeface="Carlito"/>
                <a:cs typeface="Carlito"/>
              </a:rPr>
              <a:t>same</a:t>
            </a:r>
            <a:r>
              <a:rPr sz="2200" spc="100" dirty="0">
                <a:latin typeface="Carlito"/>
                <a:cs typeface="Carlito"/>
              </a:rPr>
              <a:t> </a:t>
            </a:r>
            <a:r>
              <a:rPr sz="2200" spc="-5" dirty="0">
                <a:latin typeface="Carlito"/>
                <a:cs typeface="Carlito"/>
              </a:rPr>
              <a:t>time.</a:t>
            </a:r>
            <a:endParaRPr sz="2200">
              <a:latin typeface="Carlito"/>
              <a:cs typeface="Carlito"/>
            </a:endParaRPr>
          </a:p>
          <a:p>
            <a:pPr marL="241300" marR="153035" indent="-229235">
              <a:lnSpc>
                <a:spcPct val="70000"/>
              </a:lnSpc>
              <a:spcBef>
                <a:spcPts val="1010"/>
              </a:spcBef>
              <a:buFont typeface="Arial"/>
              <a:buChar char="•"/>
              <a:tabLst>
                <a:tab pos="241300" algn="l"/>
                <a:tab pos="241935" algn="l"/>
              </a:tabLst>
            </a:pPr>
            <a:r>
              <a:rPr sz="2200" b="1" spc="-10" dirty="0">
                <a:latin typeface="Carlito"/>
                <a:cs typeface="Carlito"/>
              </a:rPr>
              <a:t>Multiprogramming </a:t>
            </a:r>
            <a:r>
              <a:rPr sz="2200" spc="-5" dirty="0">
                <a:latin typeface="Carlito"/>
                <a:cs typeface="Carlito"/>
              </a:rPr>
              <a:t>− Linux is a </a:t>
            </a:r>
            <a:r>
              <a:rPr sz="2200" spc="-10" dirty="0">
                <a:latin typeface="Carlito"/>
                <a:cs typeface="Carlito"/>
              </a:rPr>
              <a:t>multiprogramming </a:t>
            </a:r>
            <a:r>
              <a:rPr sz="2200" spc="-25" dirty="0">
                <a:latin typeface="Carlito"/>
                <a:cs typeface="Carlito"/>
              </a:rPr>
              <a:t>system </a:t>
            </a:r>
            <a:r>
              <a:rPr sz="2200" spc="-5" dirty="0">
                <a:latin typeface="Carlito"/>
                <a:cs typeface="Carlito"/>
              </a:rPr>
              <a:t>means multiple </a:t>
            </a:r>
            <a:r>
              <a:rPr sz="2200" spc="-10" dirty="0">
                <a:latin typeface="Carlito"/>
                <a:cs typeface="Carlito"/>
              </a:rPr>
              <a:t>applications </a:t>
            </a:r>
            <a:r>
              <a:rPr sz="2200" spc="-15" dirty="0">
                <a:latin typeface="Carlito"/>
                <a:cs typeface="Carlito"/>
              </a:rPr>
              <a:t>can  </a:t>
            </a:r>
            <a:r>
              <a:rPr sz="2200" spc="-5" dirty="0">
                <a:latin typeface="Carlito"/>
                <a:cs typeface="Carlito"/>
              </a:rPr>
              <a:t>run </a:t>
            </a:r>
            <a:r>
              <a:rPr sz="2200" spc="-15" dirty="0">
                <a:latin typeface="Carlito"/>
                <a:cs typeface="Carlito"/>
              </a:rPr>
              <a:t>at </a:t>
            </a:r>
            <a:r>
              <a:rPr sz="2200" spc="-5" dirty="0">
                <a:latin typeface="Carlito"/>
                <a:cs typeface="Carlito"/>
              </a:rPr>
              <a:t>same</a:t>
            </a:r>
            <a:r>
              <a:rPr sz="2200" spc="10" dirty="0">
                <a:latin typeface="Carlito"/>
                <a:cs typeface="Carlito"/>
              </a:rPr>
              <a:t> </a:t>
            </a:r>
            <a:r>
              <a:rPr sz="2200" spc="-5" dirty="0">
                <a:latin typeface="Carlito"/>
                <a:cs typeface="Carlito"/>
              </a:rPr>
              <a:t>time.</a:t>
            </a:r>
            <a:endParaRPr sz="2200">
              <a:latin typeface="Carlito"/>
              <a:cs typeface="Carlito"/>
            </a:endParaRPr>
          </a:p>
          <a:p>
            <a:pPr marL="241300" marR="495934" indent="-229235">
              <a:lnSpc>
                <a:spcPct val="70000"/>
              </a:lnSpc>
              <a:spcBef>
                <a:spcPts val="994"/>
              </a:spcBef>
              <a:buFont typeface="Arial"/>
              <a:buChar char="•"/>
              <a:tabLst>
                <a:tab pos="241300" algn="l"/>
                <a:tab pos="241935" algn="l"/>
              </a:tabLst>
            </a:pPr>
            <a:r>
              <a:rPr sz="2200" b="1" spc="-15" dirty="0">
                <a:latin typeface="Carlito"/>
                <a:cs typeface="Carlito"/>
              </a:rPr>
              <a:t>Hierarchical </a:t>
            </a:r>
            <a:r>
              <a:rPr sz="2200" b="1" spc="-5" dirty="0">
                <a:latin typeface="Carlito"/>
                <a:cs typeface="Carlito"/>
              </a:rPr>
              <a:t>File </a:t>
            </a:r>
            <a:r>
              <a:rPr sz="2200" b="1" spc="-20" dirty="0">
                <a:latin typeface="Carlito"/>
                <a:cs typeface="Carlito"/>
              </a:rPr>
              <a:t>System </a:t>
            </a:r>
            <a:r>
              <a:rPr sz="2200" spc="-5" dirty="0">
                <a:latin typeface="Carlito"/>
                <a:cs typeface="Carlito"/>
              </a:rPr>
              <a:t>− </a:t>
            </a:r>
            <a:r>
              <a:rPr sz="2200" spc="-10" dirty="0">
                <a:latin typeface="Carlito"/>
                <a:cs typeface="Carlito"/>
              </a:rPr>
              <a:t>Linux </a:t>
            </a:r>
            <a:r>
              <a:rPr sz="2200" spc="-15" dirty="0">
                <a:latin typeface="Carlito"/>
                <a:cs typeface="Carlito"/>
              </a:rPr>
              <a:t>provides </a:t>
            </a:r>
            <a:r>
              <a:rPr sz="2200" spc="-5" dirty="0">
                <a:latin typeface="Carlito"/>
                <a:cs typeface="Carlito"/>
              </a:rPr>
              <a:t>a </a:t>
            </a:r>
            <a:r>
              <a:rPr sz="2200" spc="-15" dirty="0">
                <a:latin typeface="Carlito"/>
                <a:cs typeface="Carlito"/>
              </a:rPr>
              <a:t>standard </a:t>
            </a:r>
            <a:r>
              <a:rPr sz="2200" spc="-5" dirty="0">
                <a:latin typeface="Carlito"/>
                <a:cs typeface="Carlito"/>
              </a:rPr>
              <a:t>file </a:t>
            </a:r>
            <a:r>
              <a:rPr sz="2200" spc="-10" dirty="0">
                <a:latin typeface="Carlito"/>
                <a:cs typeface="Carlito"/>
              </a:rPr>
              <a:t>structure in </a:t>
            </a:r>
            <a:r>
              <a:rPr sz="2200" spc="-5" dirty="0">
                <a:latin typeface="Carlito"/>
                <a:cs typeface="Carlito"/>
              </a:rPr>
              <a:t>which </a:t>
            </a:r>
            <a:r>
              <a:rPr sz="2200" spc="-25" dirty="0">
                <a:latin typeface="Carlito"/>
                <a:cs typeface="Carlito"/>
              </a:rPr>
              <a:t>system </a:t>
            </a:r>
            <a:r>
              <a:rPr sz="2200" spc="-10" dirty="0">
                <a:latin typeface="Carlito"/>
                <a:cs typeface="Carlito"/>
              </a:rPr>
              <a:t>files/  user files are</a:t>
            </a:r>
            <a:r>
              <a:rPr sz="2200" spc="15" dirty="0">
                <a:latin typeface="Carlito"/>
                <a:cs typeface="Carlito"/>
              </a:rPr>
              <a:t> </a:t>
            </a:r>
            <a:r>
              <a:rPr sz="2200" spc="-15" dirty="0">
                <a:latin typeface="Carlito"/>
                <a:cs typeface="Carlito"/>
              </a:rPr>
              <a:t>arranged.</a:t>
            </a:r>
            <a:endParaRPr sz="2200">
              <a:latin typeface="Carlito"/>
              <a:cs typeface="Carlito"/>
            </a:endParaRPr>
          </a:p>
          <a:p>
            <a:pPr marL="241300" marR="377825" indent="-229235">
              <a:lnSpc>
                <a:spcPct val="70000"/>
              </a:lnSpc>
              <a:spcBef>
                <a:spcPts val="994"/>
              </a:spcBef>
              <a:buFont typeface="Arial"/>
              <a:buChar char="•"/>
              <a:tabLst>
                <a:tab pos="241300" algn="l"/>
                <a:tab pos="241935" algn="l"/>
              </a:tabLst>
            </a:pPr>
            <a:r>
              <a:rPr sz="2200" b="1" spc="-5" dirty="0">
                <a:latin typeface="Carlito"/>
                <a:cs typeface="Carlito"/>
              </a:rPr>
              <a:t>Shell </a:t>
            </a:r>
            <a:r>
              <a:rPr sz="2200" spc="-5" dirty="0">
                <a:latin typeface="Carlito"/>
                <a:cs typeface="Carlito"/>
              </a:rPr>
              <a:t>− Linux </a:t>
            </a:r>
            <a:r>
              <a:rPr sz="2200" spc="-10" dirty="0">
                <a:latin typeface="Carlito"/>
                <a:cs typeface="Carlito"/>
              </a:rPr>
              <a:t>provides </a:t>
            </a:r>
            <a:r>
              <a:rPr sz="2200" spc="-5" dirty="0">
                <a:latin typeface="Carlito"/>
                <a:cs typeface="Carlito"/>
              </a:rPr>
              <a:t>a special </a:t>
            </a:r>
            <a:r>
              <a:rPr sz="2200" spc="-15" dirty="0">
                <a:latin typeface="Carlito"/>
                <a:cs typeface="Carlito"/>
              </a:rPr>
              <a:t>interpreter </a:t>
            </a:r>
            <a:r>
              <a:rPr sz="2200" spc="-20" dirty="0">
                <a:latin typeface="Carlito"/>
                <a:cs typeface="Carlito"/>
              </a:rPr>
              <a:t>program </a:t>
            </a:r>
            <a:r>
              <a:rPr sz="2200" spc="-5" dirty="0">
                <a:latin typeface="Carlito"/>
                <a:cs typeface="Carlito"/>
              </a:rPr>
              <a:t>which </a:t>
            </a:r>
            <a:r>
              <a:rPr sz="2200" spc="-15" dirty="0">
                <a:latin typeface="Carlito"/>
                <a:cs typeface="Carlito"/>
              </a:rPr>
              <a:t>can </a:t>
            </a:r>
            <a:r>
              <a:rPr sz="2200" spc="-5" dirty="0">
                <a:latin typeface="Carlito"/>
                <a:cs typeface="Carlito"/>
              </a:rPr>
              <a:t>be used </a:t>
            </a:r>
            <a:r>
              <a:rPr sz="2200" spc="-20" dirty="0">
                <a:latin typeface="Carlito"/>
                <a:cs typeface="Carlito"/>
              </a:rPr>
              <a:t>to </a:t>
            </a:r>
            <a:r>
              <a:rPr sz="2200" spc="-25" dirty="0">
                <a:latin typeface="Carlito"/>
                <a:cs typeface="Carlito"/>
              </a:rPr>
              <a:t>execute  </a:t>
            </a:r>
            <a:r>
              <a:rPr sz="2200" spc="-10" dirty="0">
                <a:latin typeface="Carlito"/>
                <a:cs typeface="Carlito"/>
              </a:rPr>
              <a:t>commands </a:t>
            </a:r>
            <a:r>
              <a:rPr sz="2200" spc="-5" dirty="0">
                <a:latin typeface="Carlito"/>
                <a:cs typeface="Carlito"/>
              </a:rPr>
              <a:t>of the </a:t>
            </a:r>
            <a:r>
              <a:rPr sz="2200" spc="-15" dirty="0">
                <a:latin typeface="Carlito"/>
                <a:cs typeface="Carlito"/>
              </a:rPr>
              <a:t>operating </a:t>
            </a:r>
            <a:r>
              <a:rPr sz="2200" spc="-20" dirty="0">
                <a:latin typeface="Carlito"/>
                <a:cs typeface="Carlito"/>
              </a:rPr>
              <a:t>system. </a:t>
            </a:r>
            <a:r>
              <a:rPr sz="2200" spc="-5" dirty="0">
                <a:latin typeface="Carlito"/>
                <a:cs typeface="Carlito"/>
              </a:rPr>
              <a:t>It </a:t>
            </a:r>
            <a:r>
              <a:rPr sz="2200" spc="-15" dirty="0">
                <a:latin typeface="Carlito"/>
                <a:cs typeface="Carlito"/>
              </a:rPr>
              <a:t>can </a:t>
            </a:r>
            <a:r>
              <a:rPr sz="2200" spc="-5" dirty="0">
                <a:latin typeface="Carlito"/>
                <a:cs typeface="Carlito"/>
              </a:rPr>
              <a:t>be </a:t>
            </a:r>
            <a:r>
              <a:rPr sz="2200" spc="-10" dirty="0">
                <a:latin typeface="Carlito"/>
                <a:cs typeface="Carlito"/>
              </a:rPr>
              <a:t>used </a:t>
            </a:r>
            <a:r>
              <a:rPr sz="2200" spc="-20" dirty="0">
                <a:latin typeface="Carlito"/>
                <a:cs typeface="Carlito"/>
              </a:rPr>
              <a:t>to </a:t>
            </a:r>
            <a:r>
              <a:rPr sz="2200" spc="-5" dirty="0">
                <a:latin typeface="Carlito"/>
                <a:cs typeface="Carlito"/>
              </a:rPr>
              <a:t>do </a:t>
            </a:r>
            <a:r>
              <a:rPr sz="2200" spc="-10" dirty="0">
                <a:latin typeface="Carlito"/>
                <a:cs typeface="Carlito"/>
              </a:rPr>
              <a:t>various </a:t>
            </a:r>
            <a:r>
              <a:rPr sz="2200" spc="-5" dirty="0">
                <a:latin typeface="Carlito"/>
                <a:cs typeface="Carlito"/>
              </a:rPr>
              <a:t>types of </a:t>
            </a:r>
            <a:r>
              <a:rPr sz="2200" spc="-10" dirty="0">
                <a:latin typeface="Carlito"/>
                <a:cs typeface="Carlito"/>
              </a:rPr>
              <a:t>operations, </a:t>
            </a:r>
            <a:r>
              <a:rPr sz="2200" spc="-15" dirty="0">
                <a:latin typeface="Carlito"/>
                <a:cs typeface="Carlito"/>
              </a:rPr>
              <a:t>call  </a:t>
            </a:r>
            <a:r>
              <a:rPr sz="2200" spc="-10" dirty="0">
                <a:latin typeface="Carlito"/>
                <a:cs typeface="Carlito"/>
              </a:rPr>
              <a:t>application </a:t>
            </a:r>
            <a:r>
              <a:rPr sz="2200" spc="-15" dirty="0">
                <a:latin typeface="Carlito"/>
                <a:cs typeface="Carlito"/>
              </a:rPr>
              <a:t>programs.</a:t>
            </a:r>
            <a:r>
              <a:rPr sz="2200" spc="-20" dirty="0">
                <a:latin typeface="Carlito"/>
                <a:cs typeface="Carlito"/>
              </a:rPr>
              <a:t> </a:t>
            </a:r>
            <a:r>
              <a:rPr sz="2200" spc="-15" dirty="0">
                <a:latin typeface="Carlito"/>
                <a:cs typeface="Carlito"/>
              </a:rPr>
              <a:t>etc.</a:t>
            </a:r>
            <a:endParaRPr sz="2200">
              <a:latin typeface="Carlito"/>
              <a:cs typeface="Carlito"/>
            </a:endParaRPr>
          </a:p>
          <a:p>
            <a:pPr marL="241300" marR="1069975" indent="-229235">
              <a:lnSpc>
                <a:spcPct val="70000"/>
              </a:lnSpc>
              <a:spcBef>
                <a:spcPts val="1010"/>
              </a:spcBef>
              <a:buFont typeface="Arial"/>
              <a:buChar char="•"/>
              <a:tabLst>
                <a:tab pos="241300" algn="l"/>
                <a:tab pos="241935" algn="l"/>
              </a:tabLst>
            </a:pPr>
            <a:r>
              <a:rPr sz="2200" b="1" spc="-5" dirty="0">
                <a:latin typeface="Carlito"/>
                <a:cs typeface="Carlito"/>
              </a:rPr>
              <a:t>Security </a:t>
            </a:r>
            <a:r>
              <a:rPr sz="2200" spc="-5" dirty="0">
                <a:latin typeface="Carlito"/>
                <a:cs typeface="Carlito"/>
              </a:rPr>
              <a:t>− </a:t>
            </a:r>
            <a:r>
              <a:rPr sz="2200" spc="-10" dirty="0">
                <a:latin typeface="Carlito"/>
                <a:cs typeface="Carlito"/>
              </a:rPr>
              <a:t>Linux </a:t>
            </a:r>
            <a:r>
              <a:rPr sz="2200" spc="-15" dirty="0">
                <a:latin typeface="Carlito"/>
                <a:cs typeface="Carlito"/>
              </a:rPr>
              <a:t>provides </a:t>
            </a:r>
            <a:r>
              <a:rPr sz="2200" spc="-10" dirty="0">
                <a:latin typeface="Carlito"/>
                <a:cs typeface="Carlito"/>
              </a:rPr>
              <a:t>user security </a:t>
            </a:r>
            <a:r>
              <a:rPr sz="2200" spc="-5" dirty="0">
                <a:latin typeface="Carlito"/>
                <a:cs typeface="Carlito"/>
              </a:rPr>
              <a:t>using </a:t>
            </a:r>
            <a:r>
              <a:rPr sz="2200" spc="-10" dirty="0">
                <a:latin typeface="Carlito"/>
                <a:cs typeface="Carlito"/>
              </a:rPr>
              <a:t>authentication </a:t>
            </a:r>
            <a:r>
              <a:rPr sz="2200" spc="-20" dirty="0">
                <a:latin typeface="Carlito"/>
                <a:cs typeface="Carlito"/>
              </a:rPr>
              <a:t>features </a:t>
            </a:r>
            <a:r>
              <a:rPr sz="2200" spc="-25" dirty="0">
                <a:latin typeface="Carlito"/>
                <a:cs typeface="Carlito"/>
              </a:rPr>
              <a:t>like </a:t>
            </a:r>
            <a:r>
              <a:rPr sz="2200" spc="-10" dirty="0">
                <a:latin typeface="Carlito"/>
                <a:cs typeface="Carlito"/>
              </a:rPr>
              <a:t>password  protection/ </a:t>
            </a:r>
            <a:r>
              <a:rPr sz="2200" spc="-15" dirty="0">
                <a:latin typeface="Carlito"/>
                <a:cs typeface="Carlito"/>
              </a:rPr>
              <a:t>controlled </a:t>
            </a:r>
            <a:r>
              <a:rPr sz="2200" spc="-5" dirty="0">
                <a:latin typeface="Carlito"/>
                <a:cs typeface="Carlito"/>
              </a:rPr>
              <a:t>access </a:t>
            </a:r>
            <a:r>
              <a:rPr sz="2200" spc="-20" dirty="0">
                <a:latin typeface="Carlito"/>
                <a:cs typeface="Carlito"/>
              </a:rPr>
              <a:t>to </a:t>
            </a:r>
            <a:r>
              <a:rPr sz="2200" spc="-10" dirty="0">
                <a:latin typeface="Carlito"/>
                <a:cs typeface="Carlito"/>
              </a:rPr>
              <a:t>specific files/ </a:t>
            </a:r>
            <a:r>
              <a:rPr sz="2200" spc="-5" dirty="0">
                <a:latin typeface="Carlito"/>
                <a:cs typeface="Carlito"/>
              </a:rPr>
              <a:t>encryption of</a:t>
            </a:r>
            <a:r>
              <a:rPr sz="2200" spc="120" dirty="0">
                <a:latin typeface="Carlito"/>
                <a:cs typeface="Carlito"/>
              </a:rPr>
              <a:t> </a:t>
            </a:r>
            <a:r>
              <a:rPr sz="2200" spc="-20" dirty="0">
                <a:latin typeface="Carlito"/>
                <a:cs typeface="Carlito"/>
              </a:rPr>
              <a:t>data</a:t>
            </a:r>
            <a:endParaRPr sz="2200">
              <a:latin typeface="Carlito"/>
              <a:cs typeface="Carlito"/>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6237605" cy="697230"/>
          </a:xfrm>
          <a:prstGeom prst="rect">
            <a:avLst/>
          </a:prstGeom>
        </p:spPr>
        <p:txBody>
          <a:bodyPr vert="horz" wrap="square" lIns="0" tIns="13335" rIns="0" bIns="0" rtlCol="0">
            <a:spAutoFit/>
          </a:bodyPr>
          <a:lstStyle/>
          <a:p>
            <a:pPr marL="12700">
              <a:lnSpc>
                <a:spcPct val="100000"/>
              </a:lnSpc>
              <a:spcBef>
                <a:spcPts val="105"/>
              </a:spcBef>
            </a:pPr>
            <a:r>
              <a:rPr sz="4400" spc="-285" dirty="0"/>
              <a:t>Linux </a:t>
            </a:r>
            <a:r>
              <a:rPr sz="4400" spc="-380" dirty="0"/>
              <a:t>System</a:t>
            </a:r>
            <a:r>
              <a:rPr sz="4400" spc="-465" dirty="0"/>
              <a:t> </a:t>
            </a:r>
            <a:r>
              <a:rPr sz="4400" spc="-165" dirty="0"/>
              <a:t>Administration</a:t>
            </a:r>
            <a:endParaRPr sz="4400"/>
          </a:p>
        </p:txBody>
      </p:sp>
      <p:sp>
        <p:nvSpPr>
          <p:cNvPr id="3" name="object 3"/>
          <p:cNvSpPr txBox="1"/>
          <p:nvPr/>
        </p:nvSpPr>
        <p:spPr>
          <a:xfrm>
            <a:off x="916939" y="1746250"/>
            <a:ext cx="10656570" cy="3259454"/>
          </a:xfrm>
          <a:prstGeom prst="rect">
            <a:avLst/>
          </a:prstGeom>
        </p:spPr>
        <p:txBody>
          <a:bodyPr vert="horz" wrap="square" lIns="0" tIns="121920" rIns="0" bIns="0" rtlCol="0">
            <a:spAutoFit/>
          </a:bodyPr>
          <a:lstStyle/>
          <a:p>
            <a:pPr marL="241300" marR="282575" indent="-229235">
              <a:lnSpc>
                <a:spcPct val="70000"/>
              </a:lnSpc>
              <a:spcBef>
                <a:spcPts val="960"/>
              </a:spcBef>
              <a:buFont typeface="Arial"/>
              <a:buChar char="•"/>
              <a:tabLst>
                <a:tab pos="241935" algn="l"/>
              </a:tabLst>
            </a:pPr>
            <a:r>
              <a:rPr sz="2400" spc="-5" dirty="0">
                <a:latin typeface="Carlito"/>
                <a:cs typeface="Carlito"/>
              </a:rPr>
              <a:t>Linux </a:t>
            </a:r>
            <a:r>
              <a:rPr sz="2400" spc="-20" dirty="0">
                <a:latin typeface="Carlito"/>
                <a:cs typeface="Carlito"/>
              </a:rPr>
              <a:t>systems </a:t>
            </a:r>
            <a:r>
              <a:rPr sz="2400" spc="-10" dirty="0">
                <a:latin typeface="Carlito"/>
                <a:cs typeface="Carlito"/>
              </a:rPr>
              <a:t>administrator </a:t>
            </a:r>
            <a:r>
              <a:rPr sz="2400" dirty="0">
                <a:latin typeface="Carlito"/>
                <a:cs typeface="Carlito"/>
              </a:rPr>
              <a:t>is a </a:t>
            </a:r>
            <a:r>
              <a:rPr sz="2400" spc="-10" dirty="0">
                <a:latin typeface="Carlito"/>
                <a:cs typeface="Carlito"/>
              </a:rPr>
              <a:t>person </a:t>
            </a:r>
            <a:r>
              <a:rPr sz="2400" dirty="0">
                <a:latin typeface="Carlito"/>
                <a:cs typeface="Carlito"/>
              </a:rPr>
              <a:t>who </a:t>
            </a:r>
            <a:r>
              <a:rPr sz="2400" spc="-5" dirty="0">
                <a:latin typeface="Carlito"/>
                <a:cs typeface="Carlito"/>
              </a:rPr>
              <a:t>manages </a:t>
            </a:r>
            <a:r>
              <a:rPr sz="2400" dirty="0">
                <a:latin typeface="Carlito"/>
                <a:cs typeface="Carlito"/>
              </a:rPr>
              <a:t>the </a:t>
            </a:r>
            <a:r>
              <a:rPr sz="2400" spc="-20" dirty="0">
                <a:latin typeface="Carlito"/>
                <a:cs typeface="Carlito"/>
              </a:rPr>
              <a:t>different </a:t>
            </a:r>
            <a:r>
              <a:rPr sz="2400" spc="-10" dirty="0">
                <a:latin typeface="Carlito"/>
                <a:cs typeface="Carlito"/>
              </a:rPr>
              <a:t>operations </a:t>
            </a:r>
            <a:r>
              <a:rPr sz="2400" spc="-20" dirty="0">
                <a:latin typeface="Carlito"/>
                <a:cs typeface="Carlito"/>
              </a:rPr>
              <a:t>like  </a:t>
            </a:r>
            <a:r>
              <a:rPr sz="2400" spc="-5" dirty="0">
                <a:latin typeface="Carlito"/>
                <a:cs typeface="Carlito"/>
              </a:rPr>
              <a:t>maintain, </a:t>
            </a:r>
            <a:r>
              <a:rPr sz="2400" spc="-10" dirty="0">
                <a:latin typeface="Carlito"/>
                <a:cs typeface="Carlito"/>
              </a:rPr>
              <a:t>creating </a:t>
            </a:r>
            <a:r>
              <a:rPr sz="2400" spc="-5" dirty="0">
                <a:latin typeface="Carlito"/>
                <a:cs typeface="Carlito"/>
              </a:rPr>
              <a:t>user </a:t>
            </a:r>
            <a:r>
              <a:rPr sz="2400" spc="-10" dirty="0">
                <a:latin typeface="Carlito"/>
                <a:cs typeface="Carlito"/>
              </a:rPr>
              <a:t>accounts, performing backups </a:t>
            </a:r>
            <a:r>
              <a:rPr sz="2400" dirty="0">
                <a:latin typeface="Carlito"/>
                <a:cs typeface="Carlito"/>
              </a:rPr>
              <a:t>and </a:t>
            </a:r>
            <a:r>
              <a:rPr sz="2400" spc="-10" dirty="0">
                <a:latin typeface="Carlito"/>
                <a:cs typeface="Carlito"/>
              </a:rPr>
              <a:t>provides </a:t>
            </a:r>
            <a:r>
              <a:rPr sz="2400" spc="-5" dirty="0">
                <a:latin typeface="Carlito"/>
                <a:cs typeface="Carlito"/>
              </a:rPr>
              <a:t>full Linux  </a:t>
            </a:r>
            <a:r>
              <a:rPr sz="2400" spc="-10" dirty="0">
                <a:latin typeface="Carlito"/>
                <a:cs typeface="Carlito"/>
              </a:rPr>
              <a:t>administration.</a:t>
            </a:r>
            <a:endParaRPr sz="2400" dirty="0">
              <a:latin typeface="Carlito"/>
              <a:cs typeface="Carlito"/>
            </a:endParaRPr>
          </a:p>
          <a:p>
            <a:pPr marL="241300" marR="925194" indent="-229235">
              <a:lnSpc>
                <a:spcPct val="70000"/>
              </a:lnSpc>
              <a:spcBef>
                <a:spcPts val="1000"/>
              </a:spcBef>
              <a:buFont typeface="Arial"/>
              <a:buChar char="•"/>
              <a:tabLst>
                <a:tab pos="241935" algn="l"/>
              </a:tabLst>
            </a:pPr>
            <a:r>
              <a:rPr sz="2400" spc="-15" dirty="0">
                <a:latin typeface="Carlito"/>
                <a:cs typeface="Carlito"/>
              </a:rPr>
              <a:t>Every </a:t>
            </a:r>
            <a:r>
              <a:rPr sz="2400" spc="-5" dirty="0">
                <a:latin typeface="Carlito"/>
                <a:cs typeface="Carlito"/>
              </a:rPr>
              <a:t>Linux </a:t>
            </a:r>
            <a:r>
              <a:rPr sz="2400" spc="-20" dirty="0">
                <a:latin typeface="Carlito"/>
                <a:cs typeface="Carlito"/>
              </a:rPr>
              <a:t>System </a:t>
            </a:r>
            <a:r>
              <a:rPr sz="2400" spc="-10" dirty="0">
                <a:latin typeface="Carlito"/>
                <a:cs typeface="Carlito"/>
              </a:rPr>
              <a:t>Administrator </a:t>
            </a:r>
            <a:r>
              <a:rPr sz="2400" spc="-5" dirty="0">
                <a:latin typeface="Carlito"/>
                <a:cs typeface="Carlito"/>
              </a:rPr>
              <a:t>should </a:t>
            </a:r>
            <a:r>
              <a:rPr sz="2400" spc="-15" dirty="0">
                <a:latin typeface="Carlito"/>
                <a:cs typeface="Carlito"/>
              </a:rPr>
              <a:t>understand </a:t>
            </a:r>
            <a:r>
              <a:rPr sz="2400" dirty="0">
                <a:latin typeface="Carlito"/>
                <a:cs typeface="Carlito"/>
              </a:rPr>
              <a:t>the </a:t>
            </a:r>
            <a:r>
              <a:rPr sz="2400" spc="-10" dirty="0">
                <a:latin typeface="Carlito"/>
                <a:cs typeface="Carlito"/>
              </a:rPr>
              <a:t>following </a:t>
            </a:r>
            <a:r>
              <a:rPr sz="2400" spc="-20" dirty="0">
                <a:latin typeface="Carlito"/>
                <a:cs typeface="Carlito"/>
              </a:rPr>
              <a:t>feature </a:t>
            </a:r>
            <a:r>
              <a:rPr sz="2400" spc="-15" dirty="0">
                <a:latin typeface="Carlito"/>
                <a:cs typeface="Carlito"/>
              </a:rPr>
              <a:t>to  administrate </a:t>
            </a:r>
            <a:r>
              <a:rPr sz="2400" dirty="0">
                <a:latin typeface="Carlito"/>
                <a:cs typeface="Carlito"/>
              </a:rPr>
              <a:t>the </a:t>
            </a:r>
            <a:r>
              <a:rPr sz="2400" spc="-5" dirty="0">
                <a:latin typeface="Carlito"/>
                <a:cs typeface="Carlito"/>
              </a:rPr>
              <a:t>Linux</a:t>
            </a:r>
            <a:r>
              <a:rPr sz="2400" spc="-25" dirty="0">
                <a:latin typeface="Carlito"/>
                <a:cs typeface="Carlito"/>
              </a:rPr>
              <a:t> </a:t>
            </a:r>
            <a:r>
              <a:rPr sz="2400" spc="-20" dirty="0">
                <a:latin typeface="Carlito"/>
                <a:cs typeface="Carlito"/>
              </a:rPr>
              <a:t>system.</a:t>
            </a:r>
            <a:endParaRPr sz="2400" dirty="0">
              <a:latin typeface="Carlito"/>
              <a:cs typeface="Carlito"/>
            </a:endParaRPr>
          </a:p>
          <a:p>
            <a:pPr marL="698500" lvl="1" indent="-229235">
              <a:lnSpc>
                <a:spcPts val="2135"/>
              </a:lnSpc>
              <a:buFont typeface="Arial"/>
              <a:buChar char="•"/>
              <a:tabLst>
                <a:tab pos="698500" algn="l"/>
                <a:tab pos="699135" algn="l"/>
              </a:tabLst>
            </a:pPr>
            <a:r>
              <a:rPr sz="2000" b="1" dirty="0">
                <a:latin typeface="Carlito"/>
                <a:cs typeface="Carlito"/>
              </a:rPr>
              <a:t>The Linux File</a:t>
            </a:r>
            <a:r>
              <a:rPr sz="2000" b="1" spc="-45" dirty="0">
                <a:latin typeface="Carlito"/>
                <a:cs typeface="Carlito"/>
              </a:rPr>
              <a:t> </a:t>
            </a:r>
            <a:r>
              <a:rPr sz="2000" b="1" spc="-15" dirty="0">
                <a:latin typeface="Carlito"/>
                <a:cs typeface="Carlito"/>
              </a:rPr>
              <a:t>Systems</a:t>
            </a:r>
            <a:endParaRPr sz="2000" dirty="0">
              <a:latin typeface="Carlito"/>
              <a:cs typeface="Carlito"/>
            </a:endParaRPr>
          </a:p>
          <a:p>
            <a:pPr marL="1155700" lvl="2" indent="-229235">
              <a:lnSpc>
                <a:spcPts val="1930"/>
              </a:lnSpc>
              <a:buFont typeface="Arial"/>
              <a:buChar char="•"/>
              <a:tabLst>
                <a:tab pos="1155700" algn="l"/>
                <a:tab pos="1156335" algn="l"/>
              </a:tabLst>
            </a:pPr>
            <a:r>
              <a:rPr sz="1700" spc="-5" dirty="0">
                <a:latin typeface="Carlito"/>
                <a:cs typeface="Carlito"/>
              </a:rPr>
              <a:t>Conventional Disk File </a:t>
            </a:r>
            <a:r>
              <a:rPr sz="1700" spc="-15" dirty="0">
                <a:latin typeface="Carlito"/>
                <a:cs typeface="Carlito"/>
              </a:rPr>
              <a:t>Systems </a:t>
            </a:r>
            <a:r>
              <a:rPr sz="1700" spc="-5" dirty="0">
                <a:latin typeface="Carlito"/>
                <a:cs typeface="Carlito"/>
              </a:rPr>
              <a:t>that are capable to compress </a:t>
            </a:r>
            <a:r>
              <a:rPr sz="1700" dirty="0">
                <a:latin typeface="Carlito"/>
                <a:cs typeface="Carlito"/>
              </a:rPr>
              <a:t>the </a:t>
            </a:r>
            <a:r>
              <a:rPr sz="1700" spc="-5" dirty="0">
                <a:latin typeface="Carlito"/>
                <a:cs typeface="Carlito"/>
              </a:rPr>
              <a:t>files including NTFS, </a:t>
            </a:r>
            <a:r>
              <a:rPr sz="1700" spc="-10" dirty="0">
                <a:latin typeface="Carlito"/>
                <a:cs typeface="Carlito"/>
              </a:rPr>
              <a:t>Btrfs, JFS, SFS, </a:t>
            </a:r>
            <a:r>
              <a:rPr sz="1700" spc="-5" dirty="0">
                <a:latin typeface="Carlito"/>
                <a:cs typeface="Carlito"/>
              </a:rPr>
              <a:t>ext4</a:t>
            </a:r>
            <a:r>
              <a:rPr sz="1700" spc="25" dirty="0">
                <a:latin typeface="Carlito"/>
                <a:cs typeface="Carlito"/>
              </a:rPr>
              <a:t> </a:t>
            </a:r>
            <a:r>
              <a:rPr sz="1700" spc="-5" dirty="0">
                <a:latin typeface="Carlito"/>
                <a:cs typeface="Carlito"/>
              </a:rPr>
              <a:t>etc.</a:t>
            </a:r>
            <a:endParaRPr sz="1700" dirty="0">
              <a:latin typeface="Carlito"/>
              <a:cs typeface="Carlito"/>
            </a:endParaRPr>
          </a:p>
          <a:p>
            <a:pPr marL="1155700" lvl="2" indent="-229235">
              <a:lnSpc>
                <a:spcPts val="1680"/>
              </a:lnSpc>
              <a:buFont typeface="Arial"/>
              <a:buChar char="•"/>
              <a:tabLst>
                <a:tab pos="1155700" algn="l"/>
                <a:tab pos="1156335" algn="l"/>
              </a:tabLst>
            </a:pPr>
            <a:r>
              <a:rPr sz="1700" spc="-5" dirty="0">
                <a:latin typeface="Carlito"/>
                <a:cs typeface="Carlito"/>
              </a:rPr>
              <a:t>Flash </a:t>
            </a:r>
            <a:r>
              <a:rPr sz="1700" spc="-10" dirty="0">
                <a:latin typeface="Carlito"/>
                <a:cs typeface="Carlito"/>
              </a:rPr>
              <a:t>Storage </a:t>
            </a:r>
            <a:r>
              <a:rPr sz="1700" spc="-5" dirty="0">
                <a:latin typeface="Carlito"/>
                <a:cs typeface="Carlito"/>
              </a:rPr>
              <a:t>File </a:t>
            </a:r>
            <a:r>
              <a:rPr sz="1700" spc="-15" dirty="0">
                <a:latin typeface="Carlito"/>
                <a:cs typeface="Carlito"/>
              </a:rPr>
              <a:t>Systems </a:t>
            </a:r>
            <a:r>
              <a:rPr sz="1700" spc="-5" dirty="0">
                <a:latin typeface="Carlito"/>
                <a:cs typeface="Carlito"/>
              </a:rPr>
              <a:t>that are </a:t>
            </a:r>
            <a:r>
              <a:rPr sz="1700" dirty="0">
                <a:latin typeface="Carlito"/>
                <a:cs typeface="Carlito"/>
              </a:rPr>
              <a:t>used </a:t>
            </a:r>
            <a:r>
              <a:rPr sz="1700" spc="-5" dirty="0">
                <a:latin typeface="Carlito"/>
                <a:cs typeface="Carlito"/>
              </a:rPr>
              <a:t>to </a:t>
            </a:r>
            <a:r>
              <a:rPr sz="1700" spc="-10" dirty="0">
                <a:latin typeface="Carlito"/>
                <a:cs typeface="Carlito"/>
              </a:rPr>
              <a:t>store </a:t>
            </a:r>
            <a:r>
              <a:rPr sz="1700" spc="-5" dirty="0">
                <a:latin typeface="Carlito"/>
                <a:cs typeface="Carlito"/>
              </a:rPr>
              <a:t>files on </a:t>
            </a:r>
            <a:r>
              <a:rPr sz="1700" dirty="0">
                <a:latin typeface="Carlito"/>
                <a:cs typeface="Carlito"/>
              </a:rPr>
              <a:t>flash-based </a:t>
            </a:r>
            <a:r>
              <a:rPr sz="1700" spc="-10" dirty="0">
                <a:latin typeface="Carlito"/>
                <a:cs typeface="Carlito"/>
              </a:rPr>
              <a:t>storage </a:t>
            </a:r>
            <a:r>
              <a:rPr sz="1700" dirty="0">
                <a:latin typeface="Carlito"/>
                <a:cs typeface="Carlito"/>
              </a:rPr>
              <a:t>devices including </a:t>
            </a:r>
            <a:r>
              <a:rPr sz="1700" spc="-10" dirty="0">
                <a:latin typeface="Carlito"/>
                <a:cs typeface="Carlito"/>
              </a:rPr>
              <a:t>JFFS2,</a:t>
            </a:r>
            <a:r>
              <a:rPr sz="1700" spc="-105" dirty="0">
                <a:latin typeface="Carlito"/>
                <a:cs typeface="Carlito"/>
              </a:rPr>
              <a:t> </a:t>
            </a:r>
            <a:r>
              <a:rPr sz="1700" spc="-30" dirty="0">
                <a:latin typeface="Carlito"/>
                <a:cs typeface="Carlito"/>
              </a:rPr>
              <a:t>YAFFS,</a:t>
            </a:r>
            <a:endParaRPr sz="1700" dirty="0">
              <a:latin typeface="Carlito"/>
              <a:cs typeface="Carlito"/>
            </a:endParaRPr>
          </a:p>
          <a:p>
            <a:pPr marL="1155700">
              <a:lnSpc>
                <a:spcPts val="1675"/>
              </a:lnSpc>
            </a:pPr>
            <a:r>
              <a:rPr sz="1700" spc="-5" dirty="0">
                <a:latin typeface="Carlito"/>
                <a:cs typeface="Carlito"/>
              </a:rPr>
              <a:t>ubifs</a:t>
            </a:r>
            <a:r>
              <a:rPr sz="1700" spc="-25" dirty="0">
                <a:latin typeface="Carlito"/>
                <a:cs typeface="Carlito"/>
              </a:rPr>
              <a:t> </a:t>
            </a:r>
            <a:r>
              <a:rPr sz="1700" spc="-10" dirty="0">
                <a:latin typeface="Carlito"/>
                <a:cs typeface="Carlito"/>
              </a:rPr>
              <a:t>etc.</a:t>
            </a:r>
            <a:endParaRPr sz="1700" dirty="0">
              <a:latin typeface="Carlito"/>
              <a:cs typeface="Carlito"/>
            </a:endParaRPr>
          </a:p>
          <a:p>
            <a:pPr marL="1155700" lvl="2" indent="-229235">
              <a:lnSpc>
                <a:spcPts val="1875"/>
              </a:lnSpc>
              <a:buFont typeface="Arial"/>
              <a:buChar char="•"/>
              <a:tabLst>
                <a:tab pos="1155700" algn="l"/>
                <a:tab pos="1156335" algn="l"/>
              </a:tabLst>
            </a:pPr>
            <a:r>
              <a:rPr sz="1700" dirty="0">
                <a:latin typeface="Carlito"/>
                <a:cs typeface="Carlito"/>
              </a:rPr>
              <a:t>Special Purpose </a:t>
            </a:r>
            <a:r>
              <a:rPr sz="1700" spc="-5" dirty="0">
                <a:latin typeface="Carlito"/>
                <a:cs typeface="Carlito"/>
              </a:rPr>
              <a:t>File </a:t>
            </a:r>
            <a:r>
              <a:rPr sz="1700" spc="-15" dirty="0">
                <a:latin typeface="Carlito"/>
                <a:cs typeface="Carlito"/>
              </a:rPr>
              <a:t>Systems </a:t>
            </a:r>
            <a:r>
              <a:rPr sz="1700" spc="-5" dirty="0">
                <a:latin typeface="Carlito"/>
                <a:cs typeface="Carlito"/>
              </a:rPr>
              <a:t>including </a:t>
            </a:r>
            <a:r>
              <a:rPr sz="1700" spc="-15" dirty="0">
                <a:latin typeface="Carlito"/>
                <a:cs typeface="Carlito"/>
              </a:rPr>
              <a:t>sysfs, </a:t>
            </a:r>
            <a:r>
              <a:rPr sz="1700" spc="-5" dirty="0">
                <a:latin typeface="Carlito"/>
                <a:cs typeface="Carlito"/>
              </a:rPr>
              <a:t>debugfs, tmpfs,</a:t>
            </a:r>
            <a:r>
              <a:rPr sz="1700" spc="-110" dirty="0">
                <a:latin typeface="Carlito"/>
                <a:cs typeface="Carlito"/>
              </a:rPr>
              <a:t> </a:t>
            </a:r>
            <a:r>
              <a:rPr sz="1700" spc="-10" dirty="0">
                <a:latin typeface="Carlito"/>
                <a:cs typeface="Carlito"/>
              </a:rPr>
              <a:t>etc.</a:t>
            </a:r>
            <a:endParaRPr sz="1700" dirty="0">
              <a:latin typeface="Carlito"/>
              <a:cs typeface="Carlito"/>
            </a:endParaRPr>
          </a:p>
          <a:p>
            <a:pPr marL="698500" lvl="1" indent="-229235">
              <a:lnSpc>
                <a:spcPts val="2240"/>
              </a:lnSpc>
              <a:buFont typeface="Arial"/>
              <a:buChar char="•"/>
              <a:tabLst>
                <a:tab pos="698500" algn="l"/>
                <a:tab pos="699135" algn="l"/>
              </a:tabLst>
            </a:pPr>
            <a:r>
              <a:rPr sz="2000" b="1" dirty="0">
                <a:latin typeface="Carlito"/>
                <a:cs typeface="Carlito"/>
              </a:rPr>
              <a:t>File </a:t>
            </a:r>
            <a:r>
              <a:rPr sz="2000" b="1" spc="-15" dirty="0">
                <a:latin typeface="Carlito"/>
                <a:cs typeface="Carlito"/>
              </a:rPr>
              <a:t>System</a:t>
            </a:r>
            <a:r>
              <a:rPr sz="2000" b="1" spc="-45" dirty="0">
                <a:latin typeface="Carlito"/>
                <a:cs typeface="Carlito"/>
              </a:rPr>
              <a:t> </a:t>
            </a:r>
            <a:r>
              <a:rPr sz="2000" b="1" spc="-15" dirty="0">
                <a:latin typeface="Carlito"/>
                <a:cs typeface="Carlito"/>
              </a:rPr>
              <a:t>Hierarchy</a:t>
            </a:r>
            <a:endParaRPr sz="2000" dirty="0">
              <a:latin typeface="Carlito"/>
              <a:cs typeface="Carlito"/>
            </a:endParaRPr>
          </a:p>
          <a:p>
            <a:pPr marL="1155700" lvl="2" indent="-229235">
              <a:lnSpc>
                <a:spcPts val="1985"/>
              </a:lnSpc>
              <a:buFont typeface="Arial"/>
              <a:buChar char="•"/>
              <a:tabLst>
                <a:tab pos="1155700" algn="l"/>
                <a:tab pos="1156335" algn="l"/>
              </a:tabLst>
            </a:pPr>
            <a:r>
              <a:rPr sz="1700" spc="-5" dirty="0">
                <a:latin typeface="Carlito"/>
                <a:cs typeface="Carlito"/>
              </a:rPr>
              <a:t>The Linux operating </a:t>
            </a:r>
            <a:r>
              <a:rPr sz="1700" spc="-15" dirty="0">
                <a:latin typeface="Carlito"/>
                <a:cs typeface="Carlito"/>
              </a:rPr>
              <a:t>system </a:t>
            </a:r>
            <a:r>
              <a:rPr sz="1700" spc="-10" dirty="0">
                <a:latin typeface="Carlito"/>
                <a:cs typeface="Carlito"/>
              </a:rPr>
              <a:t>stores </a:t>
            </a:r>
            <a:r>
              <a:rPr sz="1700" dirty="0">
                <a:latin typeface="Carlito"/>
                <a:cs typeface="Carlito"/>
              </a:rPr>
              <a:t>the </a:t>
            </a:r>
            <a:r>
              <a:rPr sz="1700" spc="-5" dirty="0">
                <a:latin typeface="Carlito"/>
                <a:cs typeface="Carlito"/>
              </a:rPr>
              <a:t>files </a:t>
            </a:r>
            <a:r>
              <a:rPr sz="1700" dirty="0">
                <a:latin typeface="Carlito"/>
                <a:cs typeface="Carlito"/>
              </a:rPr>
              <a:t>using a </a:t>
            </a:r>
            <a:r>
              <a:rPr sz="1700" spc="-10" dirty="0">
                <a:latin typeface="Carlito"/>
                <a:cs typeface="Carlito"/>
              </a:rPr>
              <a:t>standard layout </a:t>
            </a:r>
            <a:r>
              <a:rPr sz="1700" dirty="0">
                <a:latin typeface="Carlito"/>
                <a:cs typeface="Carlito"/>
              </a:rPr>
              <a:t>which is known as a </a:t>
            </a:r>
            <a:r>
              <a:rPr sz="1700" spc="-5" dirty="0">
                <a:latin typeface="Carlito"/>
                <a:cs typeface="Carlito"/>
              </a:rPr>
              <a:t>file </a:t>
            </a:r>
            <a:r>
              <a:rPr sz="1700" spc="-15" dirty="0">
                <a:latin typeface="Carlito"/>
                <a:cs typeface="Carlito"/>
              </a:rPr>
              <a:t>system</a:t>
            </a:r>
            <a:r>
              <a:rPr sz="1700" spc="-165" dirty="0">
                <a:latin typeface="Carlito"/>
                <a:cs typeface="Carlito"/>
              </a:rPr>
              <a:t> </a:t>
            </a:r>
            <a:r>
              <a:rPr sz="1700" spc="-15" dirty="0">
                <a:latin typeface="Carlito"/>
                <a:cs typeface="Carlito"/>
              </a:rPr>
              <a:t>hierarchy.</a:t>
            </a:r>
            <a:endParaRPr sz="1700" dirty="0">
              <a:latin typeface="Carlito"/>
              <a:cs typeface="Carlito"/>
            </a:endParaRPr>
          </a:p>
        </p:txBody>
      </p:sp>
      <p:sp>
        <p:nvSpPr>
          <p:cNvPr id="5" name="object 5"/>
          <p:cNvSpPr/>
          <p:nvPr/>
        </p:nvSpPr>
        <p:spPr>
          <a:xfrm>
            <a:off x="6612635" y="5032247"/>
            <a:ext cx="5361432" cy="159715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74394" y="1775538"/>
            <a:ext cx="10146665" cy="4029710"/>
          </a:xfrm>
          <a:prstGeom prst="rect">
            <a:avLst/>
          </a:prstGeom>
        </p:spPr>
        <p:txBody>
          <a:bodyPr vert="horz" wrap="square" lIns="0" tIns="39370" rIns="0" bIns="0" rtlCol="0">
            <a:spAutoFit/>
          </a:bodyPr>
          <a:lstStyle/>
          <a:p>
            <a:pPr marL="241300" indent="-228600">
              <a:lnSpc>
                <a:spcPct val="100000"/>
              </a:lnSpc>
              <a:spcBef>
                <a:spcPts val="310"/>
              </a:spcBef>
              <a:buFont typeface="Arial"/>
              <a:buChar char="•"/>
              <a:tabLst>
                <a:tab pos="241300" algn="l"/>
              </a:tabLst>
            </a:pPr>
            <a:r>
              <a:rPr sz="2400" b="1" spc="-5" dirty="0">
                <a:latin typeface="Carlito"/>
                <a:cs typeface="Carlito"/>
              </a:rPr>
              <a:t>Managing </a:t>
            </a:r>
            <a:r>
              <a:rPr sz="2400" b="1" spc="-10" dirty="0">
                <a:latin typeface="Carlito"/>
                <a:cs typeface="Carlito"/>
              </a:rPr>
              <a:t>Root </a:t>
            </a:r>
            <a:r>
              <a:rPr sz="2400" b="1" dirty="0">
                <a:latin typeface="Carlito"/>
                <a:cs typeface="Carlito"/>
              </a:rPr>
              <a:t>or </a:t>
            </a:r>
            <a:r>
              <a:rPr sz="2400" b="1" spc="-5" dirty="0">
                <a:latin typeface="Carlito"/>
                <a:cs typeface="Carlito"/>
              </a:rPr>
              <a:t>super</a:t>
            </a:r>
            <a:r>
              <a:rPr sz="2400" b="1" spc="-40" dirty="0">
                <a:latin typeface="Carlito"/>
                <a:cs typeface="Carlito"/>
              </a:rPr>
              <a:t> </a:t>
            </a:r>
            <a:r>
              <a:rPr sz="2400" b="1" dirty="0">
                <a:latin typeface="Carlito"/>
                <a:cs typeface="Carlito"/>
              </a:rPr>
              <a:t>User</a:t>
            </a:r>
            <a:endParaRPr sz="2400" dirty="0">
              <a:latin typeface="Carlito"/>
              <a:cs typeface="Carlito"/>
            </a:endParaRPr>
          </a:p>
          <a:p>
            <a:pPr marL="698500" marR="5080" lvl="1" indent="-228600">
              <a:lnSpc>
                <a:spcPct val="90000"/>
              </a:lnSpc>
              <a:spcBef>
                <a:spcPts val="505"/>
              </a:spcBef>
              <a:buFont typeface="Arial"/>
              <a:buChar char="•"/>
              <a:tabLst>
                <a:tab pos="698500" algn="l"/>
              </a:tabLst>
            </a:pPr>
            <a:r>
              <a:rPr sz="2400" dirty="0">
                <a:latin typeface="Carlito"/>
                <a:cs typeface="Carlito"/>
              </a:rPr>
              <a:t>It is a </a:t>
            </a:r>
            <a:r>
              <a:rPr sz="2400" spc="-10" dirty="0">
                <a:latin typeface="Carlito"/>
                <a:cs typeface="Carlito"/>
              </a:rPr>
              <a:t>more </a:t>
            </a:r>
            <a:r>
              <a:rPr sz="2400" spc="-5" dirty="0">
                <a:latin typeface="Carlito"/>
                <a:cs typeface="Carlito"/>
              </a:rPr>
              <a:t>special </a:t>
            </a:r>
            <a:r>
              <a:rPr sz="2400" dirty="0">
                <a:latin typeface="Carlito"/>
                <a:cs typeface="Carlito"/>
              </a:rPr>
              <a:t>kind </a:t>
            </a:r>
            <a:r>
              <a:rPr sz="2400" spc="-10" dirty="0">
                <a:latin typeface="Carlito"/>
                <a:cs typeface="Carlito"/>
              </a:rPr>
              <a:t>of </a:t>
            </a:r>
            <a:r>
              <a:rPr sz="2400" dirty="0">
                <a:latin typeface="Carlito"/>
                <a:cs typeface="Carlito"/>
              </a:rPr>
              <a:t>a </a:t>
            </a:r>
            <a:r>
              <a:rPr sz="2400" spc="-5" dirty="0">
                <a:latin typeface="Carlito"/>
                <a:cs typeface="Carlito"/>
              </a:rPr>
              <a:t>user </a:t>
            </a:r>
            <a:r>
              <a:rPr sz="2400" spc="-10" dirty="0">
                <a:latin typeface="Carlito"/>
                <a:cs typeface="Carlito"/>
              </a:rPr>
              <a:t>account that </a:t>
            </a:r>
            <a:r>
              <a:rPr sz="2400" spc="-5" dirty="0">
                <a:latin typeface="Carlito"/>
                <a:cs typeface="Carlito"/>
              </a:rPr>
              <a:t>has </a:t>
            </a:r>
            <a:r>
              <a:rPr sz="2400" dirty="0">
                <a:latin typeface="Carlito"/>
                <a:cs typeface="Carlito"/>
              </a:rPr>
              <a:t>all types </a:t>
            </a:r>
            <a:r>
              <a:rPr sz="2400" spc="-5" dirty="0">
                <a:latin typeface="Carlito"/>
                <a:cs typeface="Carlito"/>
              </a:rPr>
              <a:t>of permissions </a:t>
            </a:r>
            <a:r>
              <a:rPr sz="2400" spc="-15" dirty="0">
                <a:latin typeface="Carlito"/>
                <a:cs typeface="Carlito"/>
              </a:rPr>
              <a:t>to  </a:t>
            </a:r>
            <a:r>
              <a:rPr sz="2400" spc="-20" dirty="0">
                <a:latin typeface="Carlito"/>
                <a:cs typeface="Carlito"/>
              </a:rPr>
              <a:t>make </a:t>
            </a:r>
            <a:r>
              <a:rPr sz="2400" spc="-5" dirty="0">
                <a:latin typeface="Carlito"/>
                <a:cs typeface="Carlito"/>
              </a:rPr>
              <a:t>changes </a:t>
            </a:r>
            <a:r>
              <a:rPr sz="2400" dirty="0">
                <a:latin typeface="Carlito"/>
                <a:cs typeface="Carlito"/>
              </a:rPr>
              <a:t>in the services </a:t>
            </a:r>
            <a:r>
              <a:rPr sz="2400" spc="-5" dirty="0">
                <a:latin typeface="Carlito"/>
                <a:cs typeface="Carlito"/>
              </a:rPr>
              <a:t>or </a:t>
            </a:r>
            <a:r>
              <a:rPr sz="2400" spc="-15" dirty="0">
                <a:latin typeface="Carlito"/>
                <a:cs typeface="Carlito"/>
              </a:rPr>
              <a:t>programs </a:t>
            </a:r>
            <a:r>
              <a:rPr sz="2400" spc="-5" dirty="0">
                <a:latin typeface="Carlito"/>
                <a:cs typeface="Carlito"/>
              </a:rPr>
              <a:t>of Linux. su </a:t>
            </a:r>
            <a:r>
              <a:rPr sz="2400" spc="-10" dirty="0">
                <a:latin typeface="Carlito"/>
                <a:cs typeface="Carlito"/>
              </a:rPr>
              <a:t>command </a:t>
            </a:r>
            <a:r>
              <a:rPr sz="2400" dirty="0">
                <a:latin typeface="Carlito"/>
                <a:cs typeface="Carlito"/>
              </a:rPr>
              <a:t>is </a:t>
            </a:r>
            <a:r>
              <a:rPr sz="2400" spc="-5" dirty="0">
                <a:latin typeface="Carlito"/>
                <a:cs typeface="Carlito"/>
              </a:rPr>
              <a:t>used </a:t>
            </a:r>
            <a:r>
              <a:rPr sz="2400" spc="-15" dirty="0">
                <a:latin typeface="Carlito"/>
                <a:cs typeface="Carlito"/>
              </a:rPr>
              <a:t>to  </a:t>
            </a:r>
            <a:r>
              <a:rPr sz="2400" spc="-10" dirty="0">
                <a:latin typeface="Carlito"/>
                <a:cs typeface="Carlito"/>
              </a:rPr>
              <a:t>become </a:t>
            </a:r>
            <a:r>
              <a:rPr sz="2400" dirty="0">
                <a:latin typeface="Carlito"/>
                <a:cs typeface="Carlito"/>
              </a:rPr>
              <a:t>a </a:t>
            </a:r>
            <a:r>
              <a:rPr sz="2400" spc="-5" dirty="0">
                <a:latin typeface="Carlito"/>
                <a:cs typeface="Carlito"/>
              </a:rPr>
              <a:t>super </a:t>
            </a:r>
            <a:r>
              <a:rPr sz="2400" spc="-50" dirty="0">
                <a:latin typeface="Carlito"/>
                <a:cs typeface="Carlito"/>
              </a:rPr>
              <a:t>user. </a:t>
            </a:r>
            <a:r>
              <a:rPr sz="2400" spc="-10" dirty="0">
                <a:latin typeface="Carlito"/>
                <a:cs typeface="Carlito"/>
              </a:rPr>
              <a:t>Provide </a:t>
            </a:r>
            <a:r>
              <a:rPr sz="2400" dirty="0">
                <a:latin typeface="Carlito"/>
                <a:cs typeface="Carlito"/>
              </a:rPr>
              <a:t>the </a:t>
            </a:r>
            <a:r>
              <a:rPr sz="2400" spc="-15" dirty="0">
                <a:latin typeface="Carlito"/>
                <a:cs typeface="Carlito"/>
              </a:rPr>
              <a:t>root password </a:t>
            </a:r>
            <a:r>
              <a:rPr sz="2400" dirty="0">
                <a:latin typeface="Carlito"/>
                <a:cs typeface="Carlito"/>
              </a:rPr>
              <a:t>with </a:t>
            </a:r>
            <a:r>
              <a:rPr sz="2400" spc="-5" dirty="0">
                <a:latin typeface="Carlito"/>
                <a:cs typeface="Carlito"/>
              </a:rPr>
              <a:t>su </a:t>
            </a:r>
            <a:r>
              <a:rPr sz="2400" spc="-10" dirty="0">
                <a:latin typeface="Carlito"/>
                <a:cs typeface="Carlito"/>
              </a:rPr>
              <a:t>command </a:t>
            </a:r>
            <a:r>
              <a:rPr sz="2400" dirty="0">
                <a:latin typeface="Carlito"/>
                <a:cs typeface="Carlito"/>
              </a:rPr>
              <a:t>and  </a:t>
            </a:r>
            <a:r>
              <a:rPr sz="2400" spc="-10" dirty="0">
                <a:latin typeface="Carlito"/>
                <a:cs typeface="Carlito"/>
              </a:rPr>
              <a:t>become </a:t>
            </a:r>
            <a:r>
              <a:rPr sz="2400" spc="-15" dirty="0">
                <a:latin typeface="Carlito"/>
                <a:cs typeface="Carlito"/>
              </a:rPr>
              <a:t>root </a:t>
            </a:r>
            <a:r>
              <a:rPr sz="2400" spc="-5" dirty="0">
                <a:latin typeface="Carlito"/>
                <a:cs typeface="Carlito"/>
              </a:rPr>
              <a:t>or super</a:t>
            </a:r>
            <a:r>
              <a:rPr sz="2400" spc="5" dirty="0">
                <a:latin typeface="Carlito"/>
                <a:cs typeface="Carlito"/>
              </a:rPr>
              <a:t> </a:t>
            </a:r>
            <a:r>
              <a:rPr sz="2400" spc="-50" dirty="0">
                <a:latin typeface="Carlito"/>
                <a:cs typeface="Carlito"/>
              </a:rPr>
              <a:t>user.</a:t>
            </a:r>
            <a:endParaRPr sz="2400" dirty="0">
              <a:latin typeface="Carlito"/>
              <a:cs typeface="Carlito"/>
            </a:endParaRPr>
          </a:p>
          <a:p>
            <a:pPr marL="241300" indent="-228600">
              <a:lnSpc>
                <a:spcPct val="100000"/>
              </a:lnSpc>
              <a:spcBef>
                <a:spcPts val="215"/>
              </a:spcBef>
              <a:buFont typeface="Arial"/>
              <a:buChar char="•"/>
              <a:tabLst>
                <a:tab pos="241300" algn="l"/>
              </a:tabLst>
            </a:pPr>
            <a:r>
              <a:rPr sz="2400" b="1" dirty="0">
                <a:latin typeface="Carlito"/>
                <a:cs typeface="Carlito"/>
              </a:rPr>
              <a:t>Basic Bash</a:t>
            </a:r>
            <a:r>
              <a:rPr sz="2400" b="1" spc="-5" dirty="0">
                <a:latin typeface="Carlito"/>
                <a:cs typeface="Carlito"/>
              </a:rPr>
              <a:t> Command</a:t>
            </a:r>
            <a:endParaRPr sz="2400" dirty="0">
              <a:latin typeface="Carlito"/>
              <a:cs typeface="Carlito"/>
            </a:endParaRPr>
          </a:p>
          <a:p>
            <a:pPr marL="698500" marR="149860" lvl="1" indent="-228600">
              <a:lnSpc>
                <a:spcPts val="2590"/>
              </a:lnSpc>
              <a:spcBef>
                <a:spcPts val="535"/>
              </a:spcBef>
              <a:buFont typeface="Arial"/>
              <a:buChar char="•"/>
              <a:tabLst>
                <a:tab pos="698500" algn="l"/>
              </a:tabLst>
            </a:pPr>
            <a:r>
              <a:rPr sz="2400" dirty="0">
                <a:latin typeface="Carlito"/>
                <a:cs typeface="Carlito"/>
              </a:rPr>
              <a:t>Bash is a </a:t>
            </a:r>
            <a:r>
              <a:rPr sz="2400" spc="-15" dirty="0">
                <a:latin typeface="Carlito"/>
                <a:cs typeface="Carlito"/>
              </a:rPr>
              <a:t>default </a:t>
            </a:r>
            <a:r>
              <a:rPr sz="2400" spc="-5" dirty="0">
                <a:latin typeface="Carlito"/>
                <a:cs typeface="Carlito"/>
              </a:rPr>
              <a:t>shell </a:t>
            </a:r>
            <a:r>
              <a:rPr sz="2400" dirty="0">
                <a:latin typeface="Carlito"/>
                <a:cs typeface="Carlito"/>
              </a:rPr>
              <a:t>in </a:t>
            </a:r>
            <a:r>
              <a:rPr sz="2400" b="1" spc="-5" dirty="0">
                <a:latin typeface="Carlito"/>
                <a:cs typeface="Carlito"/>
              </a:rPr>
              <a:t>macOS</a:t>
            </a:r>
            <a:r>
              <a:rPr sz="2400" spc="-5" dirty="0">
                <a:latin typeface="Carlito"/>
                <a:cs typeface="Carlito"/>
              </a:rPr>
              <a:t>, </a:t>
            </a:r>
            <a:r>
              <a:rPr sz="2400" spc="-10" dirty="0">
                <a:latin typeface="Carlito"/>
                <a:cs typeface="Carlito"/>
              </a:rPr>
              <a:t>Windows </a:t>
            </a:r>
            <a:r>
              <a:rPr sz="2400" spc="-20" dirty="0">
                <a:latin typeface="Carlito"/>
                <a:cs typeface="Carlito"/>
              </a:rPr>
              <a:t>subsystems for </a:t>
            </a:r>
            <a:r>
              <a:rPr sz="2400" spc="-5" dirty="0">
                <a:latin typeface="Carlito"/>
                <a:cs typeface="Carlito"/>
              </a:rPr>
              <a:t>Linux </a:t>
            </a:r>
            <a:r>
              <a:rPr sz="2400" dirty="0">
                <a:latin typeface="Carlito"/>
                <a:cs typeface="Carlito"/>
              </a:rPr>
              <a:t>and </a:t>
            </a:r>
            <a:r>
              <a:rPr sz="2400" spc="-15" dirty="0">
                <a:latin typeface="Carlito"/>
                <a:cs typeface="Carlito"/>
              </a:rPr>
              <a:t>several  </a:t>
            </a:r>
            <a:r>
              <a:rPr sz="2400" spc="-5" dirty="0">
                <a:latin typeface="Carlito"/>
                <a:cs typeface="Carlito"/>
              </a:rPr>
              <a:t>Linux </a:t>
            </a:r>
            <a:r>
              <a:rPr sz="2400" spc="-10" dirty="0">
                <a:latin typeface="Carlito"/>
                <a:cs typeface="Carlito"/>
              </a:rPr>
              <a:t>operating </a:t>
            </a:r>
            <a:r>
              <a:rPr sz="2400" spc="-20" dirty="0">
                <a:latin typeface="Carlito"/>
                <a:cs typeface="Carlito"/>
              </a:rPr>
              <a:t>systems. </a:t>
            </a:r>
            <a:r>
              <a:rPr sz="2400" dirty="0">
                <a:latin typeface="Carlito"/>
                <a:cs typeface="Carlito"/>
              </a:rPr>
              <a:t>It is </a:t>
            </a:r>
            <a:r>
              <a:rPr sz="2400" spc="-5" dirty="0">
                <a:latin typeface="Carlito"/>
                <a:cs typeface="Carlito"/>
              </a:rPr>
              <a:t>used </a:t>
            </a:r>
            <a:r>
              <a:rPr sz="2400" spc="-15" dirty="0">
                <a:latin typeface="Carlito"/>
                <a:cs typeface="Carlito"/>
              </a:rPr>
              <a:t>to </a:t>
            </a:r>
            <a:r>
              <a:rPr sz="2400" spc="-20" dirty="0">
                <a:latin typeface="Carlito"/>
                <a:cs typeface="Carlito"/>
              </a:rPr>
              <a:t>execute different</a:t>
            </a:r>
            <a:r>
              <a:rPr sz="2400" spc="-15" dirty="0">
                <a:latin typeface="Carlito"/>
                <a:cs typeface="Carlito"/>
              </a:rPr>
              <a:t> </a:t>
            </a:r>
            <a:r>
              <a:rPr sz="2400" spc="-10" dirty="0">
                <a:latin typeface="Carlito"/>
                <a:cs typeface="Carlito"/>
              </a:rPr>
              <a:t>commands.</a:t>
            </a:r>
            <a:endParaRPr sz="2400" dirty="0">
              <a:latin typeface="Carlito"/>
              <a:cs typeface="Carlito"/>
            </a:endParaRPr>
          </a:p>
          <a:p>
            <a:pPr marL="241300" indent="-228600">
              <a:lnSpc>
                <a:spcPct val="100000"/>
              </a:lnSpc>
              <a:spcBef>
                <a:spcPts val="180"/>
              </a:spcBef>
              <a:buFont typeface="Arial"/>
              <a:buChar char="•"/>
              <a:tabLst>
                <a:tab pos="241300" algn="l"/>
              </a:tabLst>
            </a:pPr>
            <a:r>
              <a:rPr sz="2400" b="1" spc="-5" dirty="0">
                <a:latin typeface="Carlito"/>
                <a:cs typeface="Carlito"/>
              </a:rPr>
              <a:t>Handling </a:t>
            </a:r>
            <a:r>
              <a:rPr sz="2400" b="1" dirty="0">
                <a:latin typeface="Carlito"/>
                <a:cs typeface="Carlito"/>
              </a:rPr>
              <a:t>File, </a:t>
            </a:r>
            <a:r>
              <a:rPr sz="2400" b="1" spc="-10" dirty="0">
                <a:latin typeface="Carlito"/>
                <a:cs typeface="Carlito"/>
              </a:rPr>
              <a:t>Directories </a:t>
            </a:r>
            <a:r>
              <a:rPr sz="2400" b="1" dirty="0">
                <a:latin typeface="Carlito"/>
                <a:cs typeface="Carlito"/>
              </a:rPr>
              <a:t>and</a:t>
            </a:r>
            <a:r>
              <a:rPr sz="2400" b="1" spc="-15" dirty="0">
                <a:latin typeface="Carlito"/>
                <a:cs typeface="Carlito"/>
              </a:rPr>
              <a:t> </a:t>
            </a:r>
            <a:r>
              <a:rPr sz="2400" b="1" spc="-5" dirty="0">
                <a:latin typeface="Carlito"/>
                <a:cs typeface="Carlito"/>
              </a:rPr>
              <a:t>Users</a:t>
            </a:r>
            <a:endParaRPr sz="2400" dirty="0">
              <a:latin typeface="Carlito"/>
              <a:cs typeface="Carlito"/>
            </a:endParaRPr>
          </a:p>
          <a:p>
            <a:pPr marL="698500" lvl="1" indent="-228600">
              <a:lnSpc>
                <a:spcPts val="2735"/>
              </a:lnSpc>
              <a:spcBef>
                <a:spcPts val="215"/>
              </a:spcBef>
              <a:buFont typeface="Arial"/>
              <a:buChar char="•"/>
              <a:tabLst>
                <a:tab pos="698500" algn="l"/>
              </a:tabLst>
            </a:pPr>
            <a:r>
              <a:rPr sz="2400" spc="-5" dirty="0">
                <a:latin typeface="Carlito"/>
                <a:cs typeface="Carlito"/>
              </a:rPr>
              <a:t>Capable of handling file </a:t>
            </a:r>
            <a:r>
              <a:rPr sz="2400" spc="-10" dirty="0">
                <a:latin typeface="Carlito"/>
                <a:cs typeface="Carlito"/>
              </a:rPr>
              <a:t>directories operations. </a:t>
            </a:r>
            <a:r>
              <a:rPr sz="2400" spc="-5" dirty="0">
                <a:latin typeface="Carlito"/>
                <a:cs typeface="Carlito"/>
              </a:rPr>
              <a:t>Such </a:t>
            </a:r>
            <a:r>
              <a:rPr sz="2400" dirty="0">
                <a:latin typeface="Carlito"/>
                <a:cs typeface="Carlito"/>
              </a:rPr>
              <a:t>as </a:t>
            </a:r>
            <a:r>
              <a:rPr sz="2400" spc="-10" dirty="0">
                <a:latin typeface="Carlito"/>
                <a:cs typeface="Carlito"/>
              </a:rPr>
              <a:t>creating </a:t>
            </a:r>
            <a:r>
              <a:rPr sz="2400" spc="-5" dirty="0">
                <a:latin typeface="Carlito"/>
                <a:cs typeface="Carlito"/>
              </a:rPr>
              <a:t>file </a:t>
            </a:r>
            <a:r>
              <a:rPr sz="2400" dirty="0">
                <a:latin typeface="Carlito"/>
                <a:cs typeface="Carlito"/>
              </a:rPr>
              <a:t>,</a:t>
            </a:r>
            <a:r>
              <a:rPr sz="2400" spc="5" dirty="0">
                <a:latin typeface="Carlito"/>
                <a:cs typeface="Carlito"/>
              </a:rPr>
              <a:t> </a:t>
            </a:r>
            <a:r>
              <a:rPr sz="2400" spc="-5" dirty="0">
                <a:latin typeface="Carlito"/>
                <a:cs typeface="Carlito"/>
              </a:rPr>
              <a:t>change</a:t>
            </a:r>
            <a:endParaRPr sz="2400" dirty="0">
              <a:latin typeface="Carlito"/>
              <a:cs typeface="Carlito"/>
            </a:endParaRPr>
          </a:p>
          <a:p>
            <a:pPr marL="698500">
              <a:lnSpc>
                <a:spcPts val="2735"/>
              </a:lnSpc>
            </a:pPr>
            <a:r>
              <a:rPr sz="2400" spc="-5" dirty="0">
                <a:latin typeface="Carlito"/>
                <a:cs typeface="Carlito"/>
              </a:rPr>
              <a:t>file permission, </a:t>
            </a:r>
            <a:r>
              <a:rPr sz="2400" spc="-10" dirty="0">
                <a:latin typeface="Carlito"/>
                <a:cs typeface="Carlito"/>
              </a:rPr>
              <a:t>creating </a:t>
            </a:r>
            <a:r>
              <a:rPr sz="2400" spc="-25" dirty="0">
                <a:latin typeface="Carlito"/>
                <a:cs typeface="Carlito"/>
              </a:rPr>
              <a:t>directory, </a:t>
            </a:r>
            <a:r>
              <a:rPr sz="2400" spc="-15" dirty="0">
                <a:latin typeface="Carlito"/>
                <a:cs typeface="Carlito"/>
              </a:rPr>
              <a:t>remove </a:t>
            </a:r>
            <a:r>
              <a:rPr sz="2400" spc="-25" dirty="0">
                <a:latin typeface="Carlito"/>
                <a:cs typeface="Carlito"/>
              </a:rPr>
              <a:t>directory,</a:t>
            </a:r>
            <a:r>
              <a:rPr sz="2400" spc="-5" dirty="0">
                <a:latin typeface="Carlito"/>
                <a:cs typeface="Carlito"/>
              </a:rPr>
              <a:t> </a:t>
            </a:r>
            <a:r>
              <a:rPr sz="2400" spc="-15" dirty="0">
                <a:latin typeface="Carlito"/>
                <a:cs typeface="Carlito"/>
              </a:rPr>
              <a:t>etc</a:t>
            </a:r>
            <a:endParaRPr sz="2400" dirty="0">
              <a:latin typeface="Carlito"/>
              <a:cs typeface="Carlito"/>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9989-BEB7-443E-B048-6FD3224CB757}"/>
              </a:ext>
            </a:extLst>
          </p:cNvPr>
          <p:cNvSpPr>
            <a:spLocks noGrp="1"/>
          </p:cNvSpPr>
          <p:nvPr>
            <p:ph type="title"/>
          </p:nvPr>
        </p:nvSpPr>
        <p:spPr/>
        <p:txBody>
          <a:bodyPr/>
          <a:lstStyle/>
          <a:p>
            <a:r>
              <a:rPr lang="en-US" dirty="0"/>
              <a:t>Advantages and disadvantages of Linux</a:t>
            </a:r>
          </a:p>
        </p:txBody>
      </p:sp>
      <p:sp>
        <p:nvSpPr>
          <p:cNvPr id="3" name="Content Placeholder 2">
            <a:extLst>
              <a:ext uri="{FF2B5EF4-FFF2-40B4-BE49-F238E27FC236}">
                <a16:creationId xmlns:a16="http://schemas.microsoft.com/office/drawing/2014/main" id="{6BAB3E50-226E-4835-9C7D-DB4D88E6831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981927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8D63-429B-48F0-A8DF-508424425615}"/>
              </a:ext>
            </a:extLst>
          </p:cNvPr>
          <p:cNvSpPr>
            <a:spLocks noGrp="1"/>
          </p:cNvSpPr>
          <p:nvPr>
            <p:ph type="title"/>
          </p:nvPr>
        </p:nvSpPr>
        <p:spPr/>
        <p:txBody>
          <a:bodyPr/>
          <a:lstStyle/>
          <a:p>
            <a:r>
              <a:rPr lang="en-US" dirty="0"/>
              <a:t>Explain Linux family</a:t>
            </a:r>
          </a:p>
        </p:txBody>
      </p:sp>
      <p:sp>
        <p:nvSpPr>
          <p:cNvPr id="3" name="Content Placeholder 2">
            <a:extLst>
              <a:ext uri="{FF2B5EF4-FFF2-40B4-BE49-F238E27FC236}">
                <a16:creationId xmlns:a16="http://schemas.microsoft.com/office/drawing/2014/main" id="{14F90AFF-CB53-4190-8387-800C4CF437D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4334274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D05D-0764-4610-9E34-ECAD58CB5E76}"/>
              </a:ext>
            </a:extLst>
          </p:cNvPr>
          <p:cNvSpPr>
            <a:spLocks noGrp="1"/>
          </p:cNvSpPr>
          <p:nvPr>
            <p:ph type="title"/>
          </p:nvPr>
        </p:nvSpPr>
        <p:spPr/>
        <p:txBody>
          <a:bodyPr/>
          <a:lstStyle/>
          <a:p>
            <a:r>
              <a:rPr lang="en-US" dirty="0"/>
              <a:t>Structure of Linux and Linux command</a:t>
            </a:r>
          </a:p>
        </p:txBody>
      </p:sp>
      <p:sp>
        <p:nvSpPr>
          <p:cNvPr id="3" name="Content Placeholder 2">
            <a:extLst>
              <a:ext uri="{FF2B5EF4-FFF2-40B4-BE49-F238E27FC236}">
                <a16:creationId xmlns:a16="http://schemas.microsoft.com/office/drawing/2014/main" id="{59127C34-1C13-4E8E-8D07-E1F1FF44A81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312564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5055235" cy="697230"/>
          </a:xfrm>
          <a:prstGeom prst="rect">
            <a:avLst/>
          </a:prstGeom>
        </p:spPr>
        <p:txBody>
          <a:bodyPr vert="horz" wrap="square" lIns="0" tIns="13335" rIns="0" bIns="0" rtlCol="0">
            <a:spAutoFit/>
          </a:bodyPr>
          <a:lstStyle/>
          <a:p>
            <a:pPr marL="12700">
              <a:lnSpc>
                <a:spcPct val="100000"/>
              </a:lnSpc>
              <a:spcBef>
                <a:spcPts val="105"/>
              </a:spcBef>
            </a:pPr>
            <a:r>
              <a:rPr sz="4400" spc="-125" dirty="0"/>
              <a:t>Memory</a:t>
            </a:r>
            <a:r>
              <a:rPr sz="4400" spc="-285" dirty="0"/>
              <a:t> </a:t>
            </a:r>
            <a:r>
              <a:rPr sz="4400" spc="-229" dirty="0"/>
              <a:t>management</a:t>
            </a:r>
            <a:endParaRPr sz="4400"/>
          </a:p>
        </p:txBody>
      </p:sp>
      <p:sp>
        <p:nvSpPr>
          <p:cNvPr id="3" name="object 3"/>
          <p:cNvSpPr txBox="1"/>
          <p:nvPr/>
        </p:nvSpPr>
        <p:spPr>
          <a:xfrm>
            <a:off x="849579" y="1906018"/>
            <a:ext cx="10625455" cy="4803237"/>
          </a:xfrm>
          <a:prstGeom prst="rect">
            <a:avLst/>
          </a:prstGeom>
        </p:spPr>
        <p:txBody>
          <a:bodyPr vert="horz" wrap="square" lIns="0" tIns="113664" rIns="0" bIns="0" rtlCol="0">
            <a:spAutoFit/>
          </a:bodyPr>
          <a:lstStyle/>
          <a:p>
            <a:pPr marL="241300" indent="-228600">
              <a:lnSpc>
                <a:spcPct val="100000"/>
              </a:lnSpc>
              <a:spcBef>
                <a:spcPts val="894"/>
              </a:spcBef>
              <a:buFont typeface="Arial"/>
              <a:buChar char="•"/>
              <a:tabLst>
                <a:tab pos="240665" algn="l"/>
                <a:tab pos="241300" algn="l"/>
              </a:tabLst>
            </a:pPr>
            <a:r>
              <a:rPr sz="1800" dirty="0">
                <a:latin typeface="Carlito"/>
                <a:cs typeface="Carlito"/>
              </a:rPr>
              <a:t>When memory is assigned </a:t>
            </a:r>
            <a:r>
              <a:rPr sz="1800" spc="-15" dirty="0">
                <a:latin typeface="Carlito"/>
                <a:cs typeface="Carlito"/>
              </a:rPr>
              <a:t>dynamically, </a:t>
            </a:r>
            <a:r>
              <a:rPr sz="1800" dirty="0">
                <a:latin typeface="Carlito"/>
                <a:cs typeface="Carlito"/>
              </a:rPr>
              <a:t>the </a:t>
            </a:r>
            <a:r>
              <a:rPr sz="1800" spc="-5" dirty="0">
                <a:latin typeface="Carlito"/>
                <a:cs typeface="Carlito"/>
              </a:rPr>
              <a:t>OS must manage</a:t>
            </a:r>
            <a:r>
              <a:rPr sz="1800" spc="5" dirty="0">
                <a:latin typeface="Carlito"/>
                <a:cs typeface="Carlito"/>
              </a:rPr>
              <a:t> </a:t>
            </a:r>
            <a:r>
              <a:rPr sz="1800" spc="-5" dirty="0">
                <a:latin typeface="Carlito"/>
                <a:cs typeface="Carlito"/>
              </a:rPr>
              <a:t>it.</a:t>
            </a:r>
            <a:endParaRPr sz="1800" dirty="0">
              <a:latin typeface="Carlito"/>
              <a:cs typeface="Carlito"/>
            </a:endParaRPr>
          </a:p>
          <a:p>
            <a:pPr marL="220979">
              <a:lnSpc>
                <a:spcPct val="100000"/>
              </a:lnSpc>
              <a:spcBef>
                <a:spcPts val="795"/>
              </a:spcBef>
            </a:pPr>
            <a:r>
              <a:rPr sz="1800" dirty="0">
                <a:latin typeface="Carlito"/>
                <a:cs typeface="Carlito"/>
              </a:rPr>
              <a:t>In </a:t>
            </a:r>
            <a:r>
              <a:rPr sz="1800" spc="-10" dirty="0">
                <a:latin typeface="Carlito"/>
                <a:cs typeface="Carlito"/>
              </a:rPr>
              <a:t>general there are </a:t>
            </a:r>
            <a:r>
              <a:rPr sz="1800" b="1" spc="-5" dirty="0">
                <a:latin typeface="Carlito"/>
                <a:cs typeface="Carlito"/>
              </a:rPr>
              <a:t>two </a:t>
            </a:r>
            <a:r>
              <a:rPr sz="1800" b="1" spc="-20" dirty="0">
                <a:latin typeface="Carlito"/>
                <a:cs typeface="Carlito"/>
              </a:rPr>
              <a:t>ways </a:t>
            </a:r>
            <a:r>
              <a:rPr sz="1800" b="1" dirty="0">
                <a:latin typeface="Carlito"/>
                <a:cs typeface="Carlito"/>
              </a:rPr>
              <a:t>of </a:t>
            </a:r>
            <a:r>
              <a:rPr sz="1800" b="1" spc="-10" dirty="0">
                <a:latin typeface="Carlito"/>
                <a:cs typeface="Carlito"/>
              </a:rPr>
              <a:t>keeping track </a:t>
            </a:r>
            <a:r>
              <a:rPr sz="1800" b="1" dirty="0">
                <a:latin typeface="Carlito"/>
                <a:cs typeface="Carlito"/>
              </a:rPr>
              <a:t>of </a:t>
            </a:r>
            <a:r>
              <a:rPr sz="1800" dirty="0">
                <a:latin typeface="Carlito"/>
                <a:cs typeface="Carlito"/>
              </a:rPr>
              <a:t>memory</a:t>
            </a:r>
            <a:r>
              <a:rPr sz="1800" spc="50" dirty="0">
                <a:latin typeface="Carlito"/>
                <a:cs typeface="Carlito"/>
              </a:rPr>
              <a:t> </a:t>
            </a:r>
            <a:r>
              <a:rPr sz="1800" spc="-5" dirty="0">
                <a:latin typeface="Carlito"/>
                <a:cs typeface="Carlito"/>
              </a:rPr>
              <a:t>usage</a:t>
            </a:r>
            <a:endParaRPr sz="1800" dirty="0">
              <a:latin typeface="Carlito"/>
              <a:cs typeface="Carlito"/>
            </a:endParaRPr>
          </a:p>
          <a:p>
            <a:pPr marL="1155700" lvl="1" indent="-229235">
              <a:lnSpc>
                <a:spcPct val="100000"/>
              </a:lnSpc>
              <a:spcBef>
                <a:spcPts val="275"/>
              </a:spcBef>
              <a:buFont typeface="Arial"/>
              <a:buChar char="•"/>
              <a:tabLst>
                <a:tab pos="1155700" algn="l"/>
                <a:tab pos="1156335" algn="l"/>
              </a:tabLst>
            </a:pPr>
            <a:r>
              <a:rPr sz="1800" dirty="0">
                <a:latin typeface="Carlito"/>
                <a:cs typeface="Carlito"/>
              </a:rPr>
              <a:t>Bitmap</a:t>
            </a:r>
          </a:p>
          <a:p>
            <a:pPr marL="1155700" lvl="1" indent="-229235">
              <a:lnSpc>
                <a:spcPct val="100000"/>
              </a:lnSpc>
              <a:spcBef>
                <a:spcPts val="290"/>
              </a:spcBef>
              <a:buFont typeface="Arial"/>
              <a:buChar char="•"/>
              <a:tabLst>
                <a:tab pos="1155700" algn="l"/>
                <a:tab pos="1156335" algn="l"/>
              </a:tabLst>
            </a:pPr>
            <a:r>
              <a:rPr sz="1800" spc="-15" dirty="0">
                <a:latin typeface="Carlito"/>
                <a:cs typeface="Carlito"/>
              </a:rPr>
              <a:t>Linked</a:t>
            </a:r>
            <a:r>
              <a:rPr sz="1800" spc="10" dirty="0">
                <a:latin typeface="Carlito"/>
                <a:cs typeface="Carlito"/>
              </a:rPr>
              <a:t> </a:t>
            </a:r>
            <a:r>
              <a:rPr sz="1800" spc="-10" dirty="0">
                <a:latin typeface="Carlito"/>
                <a:cs typeface="Carlito"/>
              </a:rPr>
              <a:t>list</a:t>
            </a:r>
            <a:endParaRPr lang="en-US" spc="-10" dirty="0">
              <a:latin typeface="Carlito"/>
              <a:cs typeface="Carlito"/>
            </a:endParaRPr>
          </a:p>
          <a:p>
            <a:pPr marL="469265">
              <a:spcBef>
                <a:spcPts val="290"/>
              </a:spcBef>
              <a:tabLst>
                <a:tab pos="1155700" algn="l"/>
                <a:tab pos="1156335" algn="l"/>
              </a:tabLst>
            </a:pPr>
            <a:r>
              <a:rPr b="1" u="heavy" dirty="0">
                <a:uFill>
                  <a:solidFill>
                    <a:srgbClr val="000000"/>
                  </a:solidFill>
                </a:uFill>
                <a:latin typeface="Carlito"/>
                <a:cs typeface="Carlito"/>
              </a:rPr>
              <a:t>Bitmap</a:t>
            </a:r>
            <a:endParaRPr dirty="0">
              <a:latin typeface="Carlito"/>
              <a:cs typeface="Carlito"/>
            </a:endParaRPr>
          </a:p>
          <a:p>
            <a:pPr marL="241300" marR="5080" indent="-228600">
              <a:lnSpc>
                <a:spcPts val="1939"/>
              </a:lnSpc>
              <a:spcBef>
                <a:spcPts val="1040"/>
              </a:spcBef>
              <a:buFont typeface="Arial"/>
              <a:buChar char="•"/>
              <a:tabLst>
                <a:tab pos="240665" algn="l"/>
                <a:tab pos="241300" algn="l"/>
              </a:tabLst>
            </a:pPr>
            <a:r>
              <a:rPr sz="1800" spc="-5" dirty="0">
                <a:latin typeface="Carlito"/>
                <a:cs typeface="Carlito"/>
              </a:rPr>
              <a:t>With </a:t>
            </a:r>
            <a:r>
              <a:rPr sz="1800" dirty="0">
                <a:latin typeface="Carlito"/>
                <a:cs typeface="Carlito"/>
              </a:rPr>
              <a:t>a </a:t>
            </a:r>
            <a:r>
              <a:rPr sz="1800" spc="-5" dirty="0">
                <a:latin typeface="Carlito"/>
                <a:cs typeface="Carlito"/>
              </a:rPr>
              <a:t>bitmap, </a:t>
            </a:r>
            <a:r>
              <a:rPr sz="1800" b="1" spc="-5" dirty="0">
                <a:latin typeface="Carlito"/>
                <a:cs typeface="Carlito"/>
              </a:rPr>
              <a:t>memory </a:t>
            </a:r>
            <a:r>
              <a:rPr sz="1800" b="1" dirty="0">
                <a:latin typeface="Carlito"/>
                <a:cs typeface="Carlito"/>
              </a:rPr>
              <a:t>is </a:t>
            </a:r>
            <a:r>
              <a:rPr sz="1800" b="1" spc="-5" dirty="0">
                <a:latin typeface="Carlito"/>
                <a:cs typeface="Carlito"/>
              </a:rPr>
              <a:t>divided </a:t>
            </a:r>
            <a:r>
              <a:rPr sz="1800" b="1" dirty="0">
                <a:latin typeface="Carlito"/>
                <a:cs typeface="Carlito"/>
              </a:rPr>
              <a:t>up </a:t>
            </a:r>
            <a:r>
              <a:rPr sz="1800" b="1" spc="-5" dirty="0">
                <a:latin typeface="Carlito"/>
                <a:cs typeface="Carlito"/>
              </a:rPr>
              <a:t>into allocation unit</a:t>
            </a:r>
            <a:r>
              <a:rPr sz="1800" spc="-5" dirty="0">
                <a:latin typeface="Carlito"/>
                <a:cs typeface="Carlito"/>
              </a:rPr>
              <a:t>, perhaps </a:t>
            </a:r>
            <a:r>
              <a:rPr sz="1800" dirty="0">
                <a:latin typeface="Carlito"/>
                <a:cs typeface="Carlito"/>
              </a:rPr>
              <a:t>as </a:t>
            </a:r>
            <a:r>
              <a:rPr sz="1800" spc="-5" dirty="0">
                <a:latin typeface="Carlito"/>
                <a:cs typeface="Carlito"/>
              </a:rPr>
              <a:t>small </a:t>
            </a:r>
            <a:r>
              <a:rPr sz="1800" dirty="0">
                <a:latin typeface="Carlito"/>
                <a:cs typeface="Carlito"/>
              </a:rPr>
              <a:t>as a </a:t>
            </a:r>
            <a:r>
              <a:rPr sz="1800" spc="-20" dirty="0">
                <a:latin typeface="Carlito"/>
                <a:cs typeface="Carlito"/>
              </a:rPr>
              <a:t>few </a:t>
            </a:r>
            <a:r>
              <a:rPr sz="1800" spc="-15" dirty="0">
                <a:latin typeface="Carlito"/>
                <a:cs typeface="Carlito"/>
              </a:rPr>
              <a:t>words </a:t>
            </a:r>
            <a:r>
              <a:rPr sz="1800" dirty="0">
                <a:latin typeface="Carlito"/>
                <a:cs typeface="Carlito"/>
              </a:rPr>
              <a:t>and </a:t>
            </a:r>
            <a:r>
              <a:rPr sz="1800" spc="-5" dirty="0">
                <a:latin typeface="Carlito"/>
                <a:cs typeface="Carlito"/>
              </a:rPr>
              <a:t>perhaps </a:t>
            </a:r>
            <a:r>
              <a:rPr sz="1800" dirty="0">
                <a:latin typeface="Carlito"/>
                <a:cs typeface="Carlito"/>
              </a:rPr>
              <a:t>as </a:t>
            </a:r>
            <a:r>
              <a:rPr sz="1800" spc="-10" dirty="0">
                <a:latin typeface="Carlito"/>
                <a:cs typeface="Carlito"/>
              </a:rPr>
              <a:t>large  </a:t>
            </a:r>
            <a:r>
              <a:rPr sz="1800" dirty="0">
                <a:latin typeface="Carlito"/>
                <a:cs typeface="Carlito"/>
              </a:rPr>
              <a:t>as </a:t>
            </a:r>
            <a:r>
              <a:rPr sz="1800" spc="-10" dirty="0">
                <a:latin typeface="Carlito"/>
                <a:cs typeface="Carlito"/>
              </a:rPr>
              <a:t>several</a:t>
            </a:r>
            <a:r>
              <a:rPr sz="1800" spc="-15" dirty="0">
                <a:latin typeface="Carlito"/>
                <a:cs typeface="Carlito"/>
              </a:rPr>
              <a:t> </a:t>
            </a:r>
            <a:r>
              <a:rPr sz="1800" spc="-5" dirty="0">
                <a:latin typeface="Carlito"/>
                <a:cs typeface="Carlito"/>
              </a:rPr>
              <a:t>kb.</a:t>
            </a:r>
            <a:endParaRPr sz="1800" dirty="0">
              <a:latin typeface="Carlito"/>
              <a:cs typeface="Carlito"/>
            </a:endParaRPr>
          </a:p>
          <a:p>
            <a:pPr marL="241300" marR="411480" indent="-228600">
              <a:lnSpc>
                <a:spcPts val="1939"/>
              </a:lnSpc>
              <a:spcBef>
                <a:spcPts val="1005"/>
              </a:spcBef>
              <a:buFont typeface="Arial"/>
              <a:buChar char="•"/>
              <a:tabLst>
                <a:tab pos="292735" algn="l"/>
                <a:tab pos="293370" algn="l"/>
              </a:tabLst>
            </a:pPr>
            <a:r>
              <a:rPr dirty="0"/>
              <a:t>	</a:t>
            </a:r>
            <a:r>
              <a:rPr sz="1800" b="1" spc="-5" dirty="0">
                <a:latin typeface="Carlito"/>
                <a:cs typeface="Carlito"/>
              </a:rPr>
              <a:t>Corresponding </a:t>
            </a:r>
            <a:r>
              <a:rPr sz="1800" b="1" spc="-10" dirty="0">
                <a:latin typeface="Carlito"/>
                <a:cs typeface="Carlito"/>
              </a:rPr>
              <a:t>to </a:t>
            </a:r>
            <a:r>
              <a:rPr sz="1800" b="1" dirty="0">
                <a:latin typeface="Carlito"/>
                <a:cs typeface="Carlito"/>
              </a:rPr>
              <a:t>each </a:t>
            </a:r>
            <a:r>
              <a:rPr sz="1800" b="1" spc="-5" dirty="0">
                <a:latin typeface="Carlito"/>
                <a:cs typeface="Carlito"/>
              </a:rPr>
              <a:t>allocation </a:t>
            </a:r>
            <a:r>
              <a:rPr sz="1800" b="1" dirty="0">
                <a:latin typeface="Carlito"/>
                <a:cs typeface="Carlito"/>
              </a:rPr>
              <a:t>unit </a:t>
            </a:r>
            <a:r>
              <a:rPr sz="1800" b="1" spc="-5" dirty="0">
                <a:latin typeface="Carlito"/>
                <a:cs typeface="Carlito"/>
              </a:rPr>
              <a:t>there </a:t>
            </a:r>
            <a:r>
              <a:rPr sz="1800" b="1" dirty="0">
                <a:latin typeface="Carlito"/>
                <a:cs typeface="Carlito"/>
              </a:rPr>
              <a:t>is a bit in a bitmap </a:t>
            </a:r>
            <a:r>
              <a:rPr sz="1800" b="1" spc="-5" dirty="0">
                <a:latin typeface="Carlito"/>
                <a:cs typeface="Carlito"/>
              </a:rPr>
              <a:t>table, </a:t>
            </a:r>
            <a:r>
              <a:rPr sz="1800" b="1" dirty="0">
                <a:latin typeface="Carlito"/>
                <a:cs typeface="Carlito"/>
              </a:rPr>
              <a:t>which is </a:t>
            </a:r>
            <a:r>
              <a:rPr sz="1800" b="1" spc="-15" dirty="0">
                <a:latin typeface="Carlito"/>
                <a:cs typeface="Carlito"/>
              </a:rPr>
              <a:t>zero </a:t>
            </a:r>
            <a:r>
              <a:rPr sz="1800" b="1" dirty="0">
                <a:latin typeface="Carlito"/>
                <a:cs typeface="Carlito"/>
              </a:rPr>
              <a:t>if it is </a:t>
            </a:r>
            <a:r>
              <a:rPr sz="1800" b="1" spc="-10" dirty="0">
                <a:latin typeface="Carlito"/>
                <a:cs typeface="Carlito"/>
              </a:rPr>
              <a:t>free </a:t>
            </a:r>
            <a:r>
              <a:rPr sz="1800" b="1" dirty="0">
                <a:latin typeface="Carlito"/>
                <a:cs typeface="Carlito"/>
              </a:rPr>
              <a:t>and 1 if it</a:t>
            </a:r>
            <a:r>
              <a:rPr sz="1800" b="1" spc="-254" dirty="0">
                <a:latin typeface="Carlito"/>
                <a:cs typeface="Carlito"/>
              </a:rPr>
              <a:t> </a:t>
            </a:r>
            <a:r>
              <a:rPr sz="1800" b="1" dirty="0">
                <a:latin typeface="Carlito"/>
                <a:cs typeface="Carlito"/>
              </a:rPr>
              <a:t>is  </a:t>
            </a:r>
            <a:r>
              <a:rPr sz="1800" b="1" spc="-5" dirty="0">
                <a:latin typeface="Carlito"/>
                <a:cs typeface="Carlito"/>
              </a:rPr>
              <a:t>allocated</a:t>
            </a:r>
            <a:r>
              <a:rPr sz="1800" b="1" spc="-55" dirty="0">
                <a:latin typeface="Carlito"/>
                <a:cs typeface="Carlito"/>
              </a:rPr>
              <a:t> </a:t>
            </a:r>
            <a:r>
              <a:rPr sz="1800" b="1" dirty="0">
                <a:latin typeface="Carlito"/>
                <a:cs typeface="Carlito"/>
              </a:rPr>
              <a:t>.</a:t>
            </a:r>
            <a:endParaRPr sz="1800" dirty="0">
              <a:latin typeface="Carlito"/>
              <a:cs typeface="Carlito"/>
            </a:endParaRPr>
          </a:p>
          <a:p>
            <a:pPr marL="241300" indent="-228600">
              <a:lnSpc>
                <a:spcPct val="100000"/>
              </a:lnSpc>
              <a:spcBef>
                <a:spcPts val="815"/>
              </a:spcBef>
              <a:buFont typeface="Arial"/>
              <a:buChar char="•"/>
              <a:tabLst>
                <a:tab pos="240665" algn="l"/>
                <a:tab pos="241300" algn="l"/>
              </a:tabLst>
            </a:pPr>
            <a:r>
              <a:rPr sz="1800" dirty="0">
                <a:latin typeface="Times New Roman"/>
                <a:cs typeface="Times New Roman"/>
              </a:rPr>
              <a:t>The </a:t>
            </a:r>
            <a:r>
              <a:rPr sz="1800" b="1" spc="-10" dirty="0">
                <a:latin typeface="Times New Roman"/>
                <a:cs typeface="Times New Roman"/>
              </a:rPr>
              <a:t>size </a:t>
            </a:r>
            <a:r>
              <a:rPr sz="1800" b="1" dirty="0">
                <a:latin typeface="Times New Roman"/>
                <a:cs typeface="Times New Roman"/>
              </a:rPr>
              <a:t>of allocation </a:t>
            </a:r>
            <a:r>
              <a:rPr sz="1800" b="1" spc="-5" dirty="0">
                <a:latin typeface="Times New Roman"/>
                <a:cs typeface="Times New Roman"/>
              </a:rPr>
              <a:t>unit </a:t>
            </a:r>
            <a:r>
              <a:rPr sz="1800" dirty="0">
                <a:latin typeface="Times New Roman"/>
                <a:cs typeface="Times New Roman"/>
              </a:rPr>
              <a:t>is an </a:t>
            </a:r>
            <a:r>
              <a:rPr sz="1800" spc="-5" dirty="0">
                <a:latin typeface="Times New Roman"/>
                <a:cs typeface="Times New Roman"/>
              </a:rPr>
              <a:t>important </a:t>
            </a:r>
            <a:r>
              <a:rPr sz="1800" dirty="0">
                <a:latin typeface="Times New Roman"/>
                <a:cs typeface="Times New Roman"/>
              </a:rPr>
              <a:t>design </a:t>
            </a:r>
            <a:r>
              <a:rPr sz="1800" spc="-5" dirty="0">
                <a:latin typeface="Times New Roman"/>
                <a:cs typeface="Times New Roman"/>
              </a:rPr>
              <a:t>issue. </a:t>
            </a:r>
            <a:r>
              <a:rPr sz="1800" dirty="0">
                <a:latin typeface="Times New Roman"/>
                <a:cs typeface="Times New Roman"/>
              </a:rPr>
              <a:t>The </a:t>
            </a:r>
            <a:r>
              <a:rPr sz="1800" spc="-5" dirty="0">
                <a:latin typeface="Times New Roman"/>
                <a:cs typeface="Times New Roman"/>
              </a:rPr>
              <a:t>smaller </a:t>
            </a:r>
            <a:r>
              <a:rPr sz="1800" dirty="0">
                <a:latin typeface="Times New Roman"/>
                <a:cs typeface="Times New Roman"/>
              </a:rPr>
              <a:t>the unit, </a:t>
            </a:r>
            <a:r>
              <a:rPr sz="1800" spc="-5" dirty="0">
                <a:latin typeface="Times New Roman"/>
                <a:cs typeface="Times New Roman"/>
              </a:rPr>
              <a:t>larger </a:t>
            </a:r>
            <a:r>
              <a:rPr sz="1800" dirty="0">
                <a:latin typeface="Times New Roman"/>
                <a:cs typeface="Times New Roman"/>
              </a:rPr>
              <a:t>the</a:t>
            </a:r>
            <a:r>
              <a:rPr sz="1800" spc="-15" dirty="0">
                <a:latin typeface="Times New Roman"/>
                <a:cs typeface="Times New Roman"/>
              </a:rPr>
              <a:t> </a:t>
            </a:r>
            <a:r>
              <a:rPr sz="1800" spc="-5" dirty="0">
                <a:latin typeface="Times New Roman"/>
                <a:cs typeface="Times New Roman"/>
              </a:rPr>
              <a:t>bitmap.</a:t>
            </a:r>
            <a:endParaRPr sz="1800" dirty="0">
              <a:latin typeface="Times New Roman"/>
              <a:cs typeface="Times New Roman"/>
            </a:endParaRPr>
          </a:p>
          <a:p>
            <a:pPr marL="241300" marR="93980" indent="-228600">
              <a:lnSpc>
                <a:spcPts val="1939"/>
              </a:lnSpc>
              <a:spcBef>
                <a:spcPts val="1030"/>
              </a:spcBef>
              <a:buFont typeface="Arial"/>
              <a:buChar char="•"/>
              <a:tabLst>
                <a:tab pos="240665" algn="l"/>
                <a:tab pos="241300" algn="l"/>
              </a:tabLst>
            </a:pPr>
            <a:r>
              <a:rPr lang="en-US" dirty="0">
                <a:latin typeface="Times New Roman"/>
                <a:cs typeface="Times New Roman"/>
              </a:rPr>
              <a:t>I</a:t>
            </a:r>
            <a:r>
              <a:rPr sz="1800" dirty="0">
                <a:latin typeface="Times New Roman"/>
                <a:cs typeface="Times New Roman"/>
              </a:rPr>
              <a:t>f the </a:t>
            </a:r>
            <a:r>
              <a:rPr sz="1800" b="1" dirty="0">
                <a:latin typeface="Times New Roman"/>
                <a:cs typeface="Times New Roman"/>
              </a:rPr>
              <a:t>allocation </a:t>
            </a:r>
            <a:r>
              <a:rPr sz="1800" b="1" spc="-5" dirty="0">
                <a:latin typeface="Times New Roman"/>
                <a:cs typeface="Times New Roman"/>
              </a:rPr>
              <a:t>unit is chosen </a:t>
            </a:r>
            <a:r>
              <a:rPr sz="1800" b="1" dirty="0">
                <a:latin typeface="Times New Roman"/>
                <a:cs typeface="Times New Roman"/>
              </a:rPr>
              <a:t>large </a:t>
            </a:r>
            <a:r>
              <a:rPr sz="1800" b="1" spc="-5" dirty="0">
                <a:latin typeface="Times New Roman"/>
                <a:cs typeface="Times New Roman"/>
              </a:rPr>
              <a:t>the bitmap </a:t>
            </a:r>
            <a:r>
              <a:rPr sz="1800" b="1" dirty="0">
                <a:latin typeface="Times New Roman"/>
                <a:cs typeface="Times New Roman"/>
              </a:rPr>
              <a:t>will </a:t>
            </a:r>
            <a:r>
              <a:rPr sz="1800" b="1" spc="-5" dirty="0">
                <a:latin typeface="Times New Roman"/>
                <a:cs typeface="Times New Roman"/>
              </a:rPr>
              <a:t>be </a:t>
            </a:r>
            <a:r>
              <a:rPr sz="1800" b="1" dirty="0">
                <a:latin typeface="Times New Roman"/>
                <a:cs typeface="Times New Roman"/>
              </a:rPr>
              <a:t>smaller </a:t>
            </a:r>
            <a:r>
              <a:rPr sz="1800" dirty="0">
                <a:latin typeface="Times New Roman"/>
                <a:cs typeface="Times New Roman"/>
              </a:rPr>
              <a:t>but appreciable amount of </a:t>
            </a:r>
            <a:r>
              <a:rPr sz="1800" spc="-5" dirty="0">
                <a:latin typeface="Times New Roman"/>
                <a:cs typeface="Times New Roman"/>
              </a:rPr>
              <a:t>memory wastage is  </a:t>
            </a:r>
            <a:r>
              <a:rPr sz="1800" spc="-10" dirty="0">
                <a:latin typeface="Times New Roman"/>
                <a:cs typeface="Times New Roman"/>
              </a:rPr>
              <a:t>large </a:t>
            </a:r>
            <a:r>
              <a:rPr sz="1800" dirty="0">
                <a:latin typeface="Times New Roman"/>
                <a:cs typeface="Times New Roman"/>
              </a:rPr>
              <a:t>i.e the </a:t>
            </a:r>
            <a:r>
              <a:rPr sz="1800" spc="-5" dirty="0">
                <a:latin typeface="Times New Roman"/>
                <a:cs typeface="Times New Roman"/>
              </a:rPr>
              <a:t>bit-map will </a:t>
            </a:r>
            <a:r>
              <a:rPr sz="1800" dirty="0">
                <a:latin typeface="Times New Roman"/>
                <a:cs typeface="Times New Roman"/>
              </a:rPr>
              <a:t>be </a:t>
            </a:r>
            <a:r>
              <a:rPr sz="1800" spc="-5" dirty="0">
                <a:latin typeface="Times New Roman"/>
                <a:cs typeface="Times New Roman"/>
              </a:rPr>
              <a:t>smaller </a:t>
            </a:r>
            <a:r>
              <a:rPr sz="1800" dirty="0">
                <a:latin typeface="Times New Roman"/>
                <a:cs typeface="Times New Roman"/>
              </a:rPr>
              <a:t>but appreciable amount of </a:t>
            </a:r>
            <a:r>
              <a:rPr sz="1800" spc="-5" dirty="0">
                <a:latin typeface="Times New Roman"/>
                <a:cs typeface="Times New Roman"/>
              </a:rPr>
              <a:t>memory may </a:t>
            </a:r>
            <a:r>
              <a:rPr sz="1800" dirty="0">
                <a:latin typeface="Times New Roman"/>
                <a:cs typeface="Times New Roman"/>
              </a:rPr>
              <a:t>be </a:t>
            </a:r>
            <a:r>
              <a:rPr sz="1800" spc="-5" dirty="0">
                <a:latin typeface="Times New Roman"/>
                <a:cs typeface="Times New Roman"/>
              </a:rPr>
              <a:t>wasted </a:t>
            </a:r>
            <a:r>
              <a:rPr sz="1800" dirty="0">
                <a:latin typeface="Times New Roman"/>
                <a:cs typeface="Times New Roman"/>
              </a:rPr>
              <a:t>in the last unit of the  process. if the process size </a:t>
            </a:r>
            <a:r>
              <a:rPr sz="1800" spc="-5" dirty="0">
                <a:latin typeface="Times New Roman"/>
                <a:cs typeface="Times New Roman"/>
              </a:rPr>
              <a:t>is </a:t>
            </a:r>
            <a:r>
              <a:rPr sz="1800" dirty="0">
                <a:latin typeface="Times New Roman"/>
                <a:cs typeface="Times New Roman"/>
              </a:rPr>
              <a:t>not an exact </a:t>
            </a:r>
            <a:r>
              <a:rPr sz="1800" spc="-5" dirty="0">
                <a:latin typeface="Times New Roman"/>
                <a:cs typeface="Times New Roman"/>
              </a:rPr>
              <a:t>multiple </a:t>
            </a:r>
            <a:r>
              <a:rPr sz="1800" dirty="0">
                <a:latin typeface="Times New Roman"/>
                <a:cs typeface="Times New Roman"/>
              </a:rPr>
              <a:t>of the allocation</a:t>
            </a:r>
            <a:r>
              <a:rPr sz="1800" spc="-50" dirty="0">
                <a:latin typeface="Times New Roman"/>
                <a:cs typeface="Times New Roman"/>
              </a:rPr>
              <a:t> </a:t>
            </a:r>
            <a:r>
              <a:rPr sz="1800" dirty="0">
                <a:latin typeface="Times New Roman"/>
                <a:cs typeface="Times New Roman"/>
              </a:rPr>
              <a:t>unit.</a:t>
            </a:r>
            <a:r>
              <a:rPr lang="en-US" sz="1800" dirty="0">
                <a:latin typeface="Times New Roman"/>
                <a:cs typeface="Times New Roman"/>
              </a:rPr>
              <a:t> </a:t>
            </a:r>
          </a:p>
          <a:p>
            <a:pPr marL="241300" marR="93980" indent="-228600">
              <a:lnSpc>
                <a:spcPts val="1939"/>
              </a:lnSpc>
              <a:spcBef>
                <a:spcPts val="1030"/>
              </a:spcBef>
              <a:buFont typeface="Arial"/>
              <a:buChar char="•"/>
              <a:tabLst>
                <a:tab pos="240665" algn="l"/>
                <a:tab pos="241300" algn="l"/>
              </a:tabLst>
            </a:pPr>
            <a:r>
              <a:rPr lang="en-US" dirty="0">
                <a:latin typeface="Times New Roman"/>
                <a:cs typeface="Times New Roman"/>
              </a:rPr>
              <a:t>However, a bitmap provides a simple way to keep track of memory words in a fixed amount of memory as the size of the bitmaps depends on the size of memory and the size of allocation unit</a:t>
            </a:r>
            <a:endParaRPr sz="1800" dirty="0">
              <a:latin typeface="Times New Roman"/>
              <a:cs typeface="Times New Roman"/>
            </a:endParaRPr>
          </a:p>
        </p:txBody>
      </p:sp>
      <p:sp>
        <p:nvSpPr>
          <p:cNvPr id="7" name="object 7"/>
          <p:cNvSpPr/>
          <p:nvPr/>
        </p:nvSpPr>
        <p:spPr>
          <a:xfrm>
            <a:off x="7221284" y="1783122"/>
            <a:ext cx="4970716" cy="19700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11B0D0-AF9D-4D1D-A897-AD290987CB81}"/>
              </a:ext>
            </a:extLst>
          </p:cNvPr>
          <p:cNvSpPr>
            <a:spLocks noGrp="1"/>
          </p:cNvSpPr>
          <p:nvPr>
            <p:ph idx="1"/>
          </p:nvPr>
        </p:nvSpPr>
        <p:spPr>
          <a:xfrm>
            <a:off x="838200" y="457200"/>
            <a:ext cx="10515600" cy="5719763"/>
          </a:xfrm>
        </p:spPr>
        <p:txBody>
          <a:bodyPr/>
          <a:lstStyle/>
          <a:p>
            <a:pPr marL="0" indent="0">
              <a:buNone/>
            </a:pPr>
            <a:r>
              <a:rPr lang="en-US" b="1" dirty="0"/>
              <a:t>Advantages of Multiprocessing Operating System</a:t>
            </a:r>
          </a:p>
          <a:p>
            <a:r>
              <a:rPr lang="en-US" sz="2400" dirty="0"/>
              <a:t>More reliable systems ( if one processor fail, the system will not halt).</a:t>
            </a:r>
          </a:p>
          <a:p>
            <a:r>
              <a:rPr lang="en-US" sz="2400" dirty="0"/>
              <a:t>Enhanced throughput.</a:t>
            </a:r>
          </a:p>
          <a:p>
            <a:r>
              <a:rPr lang="en-US" sz="2400" dirty="0"/>
              <a:t>More economics systems for long run( Due to same resource share by all Processor)</a:t>
            </a:r>
          </a:p>
          <a:p>
            <a:pPr marL="0" indent="0">
              <a:buNone/>
            </a:pPr>
            <a:r>
              <a:rPr lang="en-US" b="1" dirty="0"/>
              <a:t>Disadvantages of Multiprocessor Operating System</a:t>
            </a:r>
          </a:p>
          <a:p>
            <a:r>
              <a:rPr lang="en-US" sz="2400" dirty="0"/>
              <a:t>Increased expenses</a:t>
            </a:r>
          </a:p>
          <a:p>
            <a:r>
              <a:rPr lang="en-US" sz="2400" dirty="0"/>
              <a:t>Completed operating system required.</a:t>
            </a:r>
          </a:p>
          <a:p>
            <a:r>
              <a:rPr lang="en-US" sz="2400" dirty="0"/>
              <a:t>Large main memory required.</a:t>
            </a:r>
          </a:p>
          <a:p>
            <a:r>
              <a:rPr lang="en-US" sz="2400" dirty="0"/>
              <a:t>Deadlock</a:t>
            </a:r>
          </a:p>
        </p:txBody>
      </p:sp>
    </p:spTree>
    <p:extLst>
      <p:ext uri="{BB962C8B-B14F-4D97-AF65-F5344CB8AC3E}">
        <p14:creationId xmlns:p14="http://schemas.microsoft.com/office/powerpoint/2010/main" val="1017232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8655050" cy="697230"/>
          </a:xfrm>
          <a:prstGeom prst="rect">
            <a:avLst/>
          </a:prstGeom>
        </p:spPr>
        <p:txBody>
          <a:bodyPr vert="horz" wrap="square" lIns="0" tIns="13335" rIns="0" bIns="0" rtlCol="0">
            <a:spAutoFit/>
          </a:bodyPr>
          <a:lstStyle/>
          <a:p>
            <a:pPr marL="12700">
              <a:lnSpc>
                <a:spcPct val="100000"/>
              </a:lnSpc>
              <a:spcBef>
                <a:spcPts val="105"/>
              </a:spcBef>
            </a:pPr>
            <a:r>
              <a:rPr sz="4400" spc="-125" dirty="0"/>
              <a:t>Memory </a:t>
            </a:r>
            <a:r>
              <a:rPr sz="4400" spc="-225" dirty="0"/>
              <a:t>management </a:t>
            </a:r>
            <a:r>
              <a:rPr sz="4400" spc="-10" dirty="0"/>
              <a:t>with </a:t>
            </a:r>
            <a:r>
              <a:rPr sz="4400" spc="-270" dirty="0"/>
              <a:t>Linked</a:t>
            </a:r>
            <a:r>
              <a:rPr sz="4400" spc="-640" dirty="0"/>
              <a:t> </a:t>
            </a:r>
            <a:r>
              <a:rPr sz="4400" spc="-85" dirty="0"/>
              <a:t>list:</a:t>
            </a:r>
            <a:endParaRPr sz="4400"/>
          </a:p>
        </p:txBody>
      </p:sp>
      <p:sp>
        <p:nvSpPr>
          <p:cNvPr id="3" name="object 3"/>
          <p:cNvSpPr txBox="1"/>
          <p:nvPr/>
        </p:nvSpPr>
        <p:spPr>
          <a:xfrm>
            <a:off x="916939" y="5677611"/>
            <a:ext cx="108585" cy="422275"/>
          </a:xfrm>
          <a:prstGeom prst="rect">
            <a:avLst/>
          </a:prstGeom>
        </p:spPr>
        <p:txBody>
          <a:bodyPr vert="horz" wrap="square" lIns="0" tIns="12700" rIns="0" bIns="0" rtlCol="0">
            <a:spAutoFit/>
          </a:bodyPr>
          <a:lstStyle/>
          <a:p>
            <a:pPr marL="12700">
              <a:lnSpc>
                <a:spcPct val="100000"/>
              </a:lnSpc>
              <a:spcBef>
                <a:spcPts val="100"/>
              </a:spcBef>
            </a:pPr>
            <a:r>
              <a:rPr sz="2600" dirty="0">
                <a:latin typeface="Times New Roman"/>
                <a:cs typeface="Times New Roman"/>
              </a:rPr>
              <a:t>.</a:t>
            </a:r>
            <a:endParaRPr sz="2600">
              <a:latin typeface="Times New Roman"/>
              <a:cs typeface="Times New Roman"/>
            </a:endParaRPr>
          </a:p>
        </p:txBody>
      </p:sp>
      <p:sp>
        <p:nvSpPr>
          <p:cNvPr id="4" name="object 4"/>
          <p:cNvSpPr/>
          <p:nvPr/>
        </p:nvSpPr>
        <p:spPr>
          <a:xfrm>
            <a:off x="4956027" y="3624834"/>
            <a:ext cx="6525069" cy="266319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16939" y="1737106"/>
            <a:ext cx="10359390" cy="3754120"/>
          </a:xfrm>
          <a:prstGeom prst="rect">
            <a:avLst/>
          </a:prstGeom>
        </p:spPr>
        <p:txBody>
          <a:bodyPr vert="horz" wrap="square" lIns="0" tIns="13335" rIns="0" bIns="0" rtlCol="0">
            <a:spAutoFit/>
          </a:bodyPr>
          <a:lstStyle/>
          <a:p>
            <a:pPr marL="241300" indent="-229235">
              <a:lnSpc>
                <a:spcPts val="2650"/>
              </a:lnSpc>
              <a:spcBef>
                <a:spcPts val="105"/>
              </a:spcBef>
              <a:buFont typeface="Arial"/>
              <a:buChar char="•"/>
              <a:tabLst>
                <a:tab pos="241935" algn="l"/>
                <a:tab pos="1457325" algn="l"/>
                <a:tab pos="2141855" algn="l"/>
                <a:tab pos="2552065" algn="l"/>
                <a:tab pos="3733165" algn="l"/>
                <a:tab pos="4525645" algn="l"/>
                <a:tab pos="4935855" algn="l"/>
                <a:tab pos="6170295" algn="l"/>
                <a:tab pos="6525259" algn="l"/>
                <a:tab pos="6918959" algn="l"/>
                <a:tab pos="8211184" algn="l"/>
                <a:tab pos="8493125" algn="l"/>
                <a:tab pos="9509760" algn="l"/>
                <a:tab pos="10066020" algn="l"/>
              </a:tabLst>
            </a:pPr>
            <a:r>
              <a:rPr sz="2600" dirty="0">
                <a:latin typeface="Times New Roman"/>
                <a:cs typeface="Times New Roman"/>
              </a:rPr>
              <a:t>Anoth</a:t>
            </a:r>
            <a:r>
              <a:rPr sz="2600" spc="-15" dirty="0">
                <a:latin typeface="Times New Roman"/>
                <a:cs typeface="Times New Roman"/>
              </a:rPr>
              <a:t>e</a:t>
            </a:r>
            <a:r>
              <a:rPr sz="2600" dirty="0">
                <a:latin typeface="Times New Roman"/>
                <a:cs typeface="Times New Roman"/>
              </a:rPr>
              <a:t>r	</a:t>
            </a:r>
            <a:r>
              <a:rPr sz="2600" spc="-10" dirty="0">
                <a:latin typeface="Times New Roman"/>
                <a:cs typeface="Times New Roman"/>
              </a:rPr>
              <a:t>w</a:t>
            </a:r>
            <a:r>
              <a:rPr sz="2600" dirty="0">
                <a:latin typeface="Times New Roman"/>
                <a:cs typeface="Times New Roman"/>
              </a:rPr>
              <a:t>ay	</a:t>
            </a:r>
            <a:r>
              <a:rPr sz="2600" spc="5" dirty="0">
                <a:latin typeface="Times New Roman"/>
                <a:cs typeface="Times New Roman"/>
              </a:rPr>
              <a:t>o</a:t>
            </a:r>
            <a:r>
              <a:rPr sz="2600" dirty="0">
                <a:latin typeface="Times New Roman"/>
                <a:cs typeface="Times New Roman"/>
              </a:rPr>
              <a:t>f	ke</a:t>
            </a:r>
            <a:r>
              <a:rPr sz="2600" spc="-20" dirty="0">
                <a:latin typeface="Times New Roman"/>
                <a:cs typeface="Times New Roman"/>
              </a:rPr>
              <a:t>e</a:t>
            </a:r>
            <a:r>
              <a:rPr sz="2600" dirty="0">
                <a:latin typeface="Times New Roman"/>
                <a:cs typeface="Times New Roman"/>
              </a:rPr>
              <a:t>p</a:t>
            </a:r>
            <a:r>
              <a:rPr sz="2600" spc="-15" dirty="0">
                <a:latin typeface="Times New Roman"/>
                <a:cs typeface="Times New Roman"/>
              </a:rPr>
              <a:t>i</a:t>
            </a:r>
            <a:r>
              <a:rPr sz="2600" dirty="0">
                <a:latin typeface="Times New Roman"/>
                <a:cs typeface="Times New Roman"/>
              </a:rPr>
              <a:t>ng	tr</a:t>
            </a:r>
            <a:r>
              <a:rPr sz="2600" spc="-15" dirty="0">
                <a:latin typeface="Times New Roman"/>
                <a:cs typeface="Times New Roman"/>
              </a:rPr>
              <a:t>a</a:t>
            </a:r>
            <a:r>
              <a:rPr sz="2600" spc="-20" dirty="0">
                <a:latin typeface="Times New Roman"/>
                <a:cs typeface="Times New Roman"/>
              </a:rPr>
              <a:t>c</a:t>
            </a:r>
            <a:r>
              <a:rPr sz="2600" dirty="0">
                <a:latin typeface="Times New Roman"/>
                <a:cs typeface="Times New Roman"/>
              </a:rPr>
              <a:t>k	</a:t>
            </a:r>
            <a:r>
              <a:rPr sz="2600" spc="-5" dirty="0">
                <a:latin typeface="Times New Roman"/>
                <a:cs typeface="Times New Roman"/>
              </a:rPr>
              <a:t>o</a:t>
            </a:r>
            <a:r>
              <a:rPr sz="2600" dirty="0">
                <a:latin typeface="Times New Roman"/>
                <a:cs typeface="Times New Roman"/>
              </a:rPr>
              <a:t>f	</a:t>
            </a:r>
            <a:r>
              <a:rPr sz="2600" spc="-15" dirty="0">
                <a:latin typeface="Times New Roman"/>
                <a:cs typeface="Times New Roman"/>
              </a:rPr>
              <a:t>m</a:t>
            </a:r>
            <a:r>
              <a:rPr sz="2600" dirty="0">
                <a:latin typeface="Times New Roman"/>
                <a:cs typeface="Times New Roman"/>
              </a:rPr>
              <a:t>e</a:t>
            </a:r>
            <a:r>
              <a:rPr sz="2600" spc="-15" dirty="0">
                <a:latin typeface="Times New Roman"/>
                <a:cs typeface="Times New Roman"/>
              </a:rPr>
              <a:t>m</a:t>
            </a:r>
            <a:r>
              <a:rPr sz="2600" dirty="0">
                <a:latin typeface="Times New Roman"/>
                <a:cs typeface="Times New Roman"/>
              </a:rPr>
              <a:t>ory	</a:t>
            </a:r>
            <a:r>
              <a:rPr sz="2600" spc="-5" dirty="0">
                <a:latin typeface="Times New Roman"/>
                <a:cs typeface="Times New Roman"/>
              </a:rPr>
              <a:t>i</a:t>
            </a:r>
            <a:r>
              <a:rPr sz="2600" dirty="0">
                <a:latin typeface="Times New Roman"/>
                <a:cs typeface="Times New Roman"/>
              </a:rPr>
              <a:t>s	</a:t>
            </a:r>
            <a:r>
              <a:rPr sz="2600" spc="-5" dirty="0">
                <a:latin typeface="Times New Roman"/>
                <a:cs typeface="Times New Roman"/>
              </a:rPr>
              <a:t>t</a:t>
            </a:r>
            <a:r>
              <a:rPr sz="2600" dirty="0">
                <a:latin typeface="Times New Roman"/>
                <a:cs typeface="Times New Roman"/>
              </a:rPr>
              <a:t>o	</a:t>
            </a:r>
            <a:r>
              <a:rPr sz="2600" spc="-15" dirty="0">
                <a:latin typeface="Times New Roman"/>
                <a:cs typeface="Times New Roman"/>
              </a:rPr>
              <a:t>m</a:t>
            </a:r>
            <a:r>
              <a:rPr sz="2600" dirty="0">
                <a:latin typeface="Times New Roman"/>
                <a:cs typeface="Times New Roman"/>
              </a:rPr>
              <a:t>a</a:t>
            </a:r>
            <a:r>
              <a:rPr sz="2600" spc="-10" dirty="0">
                <a:latin typeface="Times New Roman"/>
                <a:cs typeface="Times New Roman"/>
              </a:rPr>
              <a:t>i</a:t>
            </a:r>
            <a:r>
              <a:rPr sz="2600" dirty="0">
                <a:latin typeface="Times New Roman"/>
                <a:cs typeface="Times New Roman"/>
              </a:rPr>
              <a:t>n</a:t>
            </a:r>
            <a:r>
              <a:rPr sz="2600" spc="10" dirty="0">
                <a:latin typeface="Times New Roman"/>
                <a:cs typeface="Times New Roman"/>
              </a:rPr>
              <a:t>t</a:t>
            </a:r>
            <a:r>
              <a:rPr sz="2600" dirty="0">
                <a:latin typeface="Times New Roman"/>
                <a:cs typeface="Times New Roman"/>
              </a:rPr>
              <a:t>a</a:t>
            </a:r>
            <a:r>
              <a:rPr sz="2600" spc="-10" dirty="0">
                <a:latin typeface="Times New Roman"/>
                <a:cs typeface="Times New Roman"/>
              </a:rPr>
              <a:t>i</a:t>
            </a:r>
            <a:r>
              <a:rPr sz="2600" dirty="0">
                <a:latin typeface="Times New Roman"/>
                <a:cs typeface="Times New Roman"/>
              </a:rPr>
              <a:t>n	a	</a:t>
            </a:r>
            <a:r>
              <a:rPr sz="2600" b="1" dirty="0">
                <a:latin typeface="Times New Roman"/>
                <a:cs typeface="Times New Roman"/>
              </a:rPr>
              <a:t>l</a:t>
            </a:r>
            <a:r>
              <a:rPr sz="2600" b="1" spc="-10" dirty="0">
                <a:latin typeface="Times New Roman"/>
                <a:cs typeface="Times New Roman"/>
              </a:rPr>
              <a:t>i</a:t>
            </a:r>
            <a:r>
              <a:rPr sz="2600" b="1" dirty="0">
                <a:latin typeface="Times New Roman"/>
                <a:cs typeface="Times New Roman"/>
              </a:rPr>
              <a:t>nk</a:t>
            </a:r>
            <a:r>
              <a:rPr sz="2600" b="1" spc="-10" dirty="0">
                <a:latin typeface="Times New Roman"/>
                <a:cs typeface="Times New Roman"/>
              </a:rPr>
              <a:t>e</a:t>
            </a:r>
            <a:r>
              <a:rPr sz="2600" b="1" dirty="0">
                <a:latin typeface="Times New Roman"/>
                <a:cs typeface="Times New Roman"/>
              </a:rPr>
              <a:t>d	l</a:t>
            </a:r>
            <a:r>
              <a:rPr sz="2600" b="1" spc="-10" dirty="0">
                <a:latin typeface="Times New Roman"/>
                <a:cs typeface="Times New Roman"/>
              </a:rPr>
              <a:t>i</a:t>
            </a:r>
            <a:r>
              <a:rPr sz="2600" b="1" dirty="0">
                <a:latin typeface="Times New Roman"/>
                <a:cs typeface="Times New Roman"/>
              </a:rPr>
              <a:t>st	</a:t>
            </a:r>
            <a:r>
              <a:rPr sz="2600" b="1" spc="15" dirty="0">
                <a:latin typeface="Times New Roman"/>
                <a:cs typeface="Times New Roman"/>
              </a:rPr>
              <a:t>of</a:t>
            </a:r>
            <a:endParaRPr sz="2600" dirty="0">
              <a:latin typeface="Times New Roman"/>
              <a:cs typeface="Times New Roman"/>
            </a:endParaRPr>
          </a:p>
          <a:p>
            <a:pPr marL="241300" marR="5715">
              <a:lnSpc>
                <a:spcPct val="70000"/>
              </a:lnSpc>
              <a:spcBef>
                <a:spcPts val="465"/>
              </a:spcBef>
            </a:pPr>
            <a:r>
              <a:rPr sz="2600" b="1" dirty="0">
                <a:latin typeface="Times New Roman"/>
                <a:cs typeface="Times New Roman"/>
              </a:rPr>
              <a:t>allocated and </a:t>
            </a:r>
            <a:r>
              <a:rPr sz="2600" b="1" spc="-15" dirty="0">
                <a:latin typeface="Times New Roman"/>
                <a:cs typeface="Times New Roman"/>
              </a:rPr>
              <a:t>free </a:t>
            </a:r>
            <a:r>
              <a:rPr sz="2600" b="1" spc="-5" dirty="0">
                <a:latin typeface="Times New Roman"/>
                <a:cs typeface="Times New Roman"/>
              </a:rPr>
              <a:t>memory segment</a:t>
            </a:r>
            <a:r>
              <a:rPr sz="2600" spc="-5" dirty="0">
                <a:latin typeface="Times New Roman"/>
                <a:cs typeface="Times New Roman"/>
              </a:rPr>
              <a:t>, where </a:t>
            </a:r>
            <a:r>
              <a:rPr sz="2600" dirty="0">
                <a:latin typeface="Times New Roman"/>
                <a:cs typeface="Times New Roman"/>
              </a:rPr>
              <a:t>a segment </a:t>
            </a:r>
            <a:r>
              <a:rPr sz="2600" spc="-5" dirty="0">
                <a:latin typeface="Times New Roman"/>
                <a:cs typeface="Times New Roman"/>
              </a:rPr>
              <a:t>is </a:t>
            </a:r>
            <a:r>
              <a:rPr sz="2600" dirty="0">
                <a:latin typeface="Times New Roman"/>
                <a:cs typeface="Times New Roman"/>
              </a:rPr>
              <a:t>either a </a:t>
            </a:r>
            <a:r>
              <a:rPr sz="2600" spc="-5" dirty="0">
                <a:latin typeface="Times New Roman"/>
                <a:cs typeface="Times New Roman"/>
              </a:rPr>
              <a:t>process  </a:t>
            </a:r>
            <a:r>
              <a:rPr sz="2600" dirty="0">
                <a:latin typeface="Times New Roman"/>
                <a:cs typeface="Times New Roman"/>
              </a:rPr>
              <a:t>or a hole between two</a:t>
            </a:r>
            <a:r>
              <a:rPr sz="2600" spc="-85" dirty="0">
                <a:latin typeface="Times New Roman"/>
                <a:cs typeface="Times New Roman"/>
              </a:rPr>
              <a:t> </a:t>
            </a:r>
            <a:r>
              <a:rPr sz="2600" spc="-5" dirty="0">
                <a:latin typeface="Times New Roman"/>
                <a:cs typeface="Times New Roman"/>
              </a:rPr>
              <a:t>process.</a:t>
            </a:r>
            <a:endParaRPr sz="2600" dirty="0">
              <a:latin typeface="Times New Roman"/>
              <a:cs typeface="Times New Roman"/>
            </a:endParaRPr>
          </a:p>
          <a:p>
            <a:pPr marL="241300" indent="-229235">
              <a:lnSpc>
                <a:spcPts val="2650"/>
              </a:lnSpc>
              <a:spcBef>
                <a:spcPts val="65"/>
              </a:spcBef>
              <a:buFont typeface="Arial"/>
              <a:buChar char="•"/>
              <a:tabLst>
                <a:tab pos="241935" algn="l"/>
                <a:tab pos="905510" algn="l"/>
                <a:tab pos="2158365" algn="l"/>
                <a:tab pos="2585720" algn="l"/>
                <a:tab pos="3873500" algn="l"/>
                <a:tab pos="4812030" algn="l"/>
                <a:tab pos="5182870" algn="l"/>
                <a:tab pos="6856095" algn="l"/>
                <a:tab pos="7814945" algn="l"/>
                <a:tab pos="8240395" algn="l"/>
                <a:tab pos="8537575" algn="l"/>
                <a:tab pos="9516110" algn="l"/>
                <a:tab pos="10072370" algn="l"/>
              </a:tabLst>
            </a:pPr>
            <a:r>
              <a:rPr sz="2600" dirty="0">
                <a:latin typeface="Times New Roman"/>
                <a:cs typeface="Times New Roman"/>
              </a:rPr>
              <a:t>The	</a:t>
            </a:r>
            <a:r>
              <a:rPr sz="2600" spc="-15" dirty="0">
                <a:latin typeface="Times New Roman"/>
                <a:cs typeface="Times New Roman"/>
              </a:rPr>
              <a:t>m</a:t>
            </a:r>
            <a:r>
              <a:rPr sz="2600" dirty="0">
                <a:latin typeface="Times New Roman"/>
                <a:cs typeface="Times New Roman"/>
              </a:rPr>
              <a:t>e</a:t>
            </a:r>
            <a:r>
              <a:rPr sz="2600" spc="-15" dirty="0">
                <a:latin typeface="Times New Roman"/>
                <a:cs typeface="Times New Roman"/>
              </a:rPr>
              <a:t>m</a:t>
            </a:r>
            <a:r>
              <a:rPr sz="2600" spc="15" dirty="0">
                <a:latin typeface="Times New Roman"/>
                <a:cs typeface="Times New Roman"/>
              </a:rPr>
              <a:t>o</a:t>
            </a:r>
            <a:r>
              <a:rPr sz="2600" dirty="0">
                <a:latin typeface="Times New Roman"/>
                <a:cs typeface="Times New Roman"/>
              </a:rPr>
              <a:t>ry	</a:t>
            </a:r>
            <a:r>
              <a:rPr sz="2600" spc="5" dirty="0">
                <a:latin typeface="Times New Roman"/>
                <a:cs typeface="Times New Roman"/>
              </a:rPr>
              <a:t>o</a:t>
            </a:r>
            <a:r>
              <a:rPr sz="2600" dirty="0">
                <a:latin typeface="Times New Roman"/>
                <a:cs typeface="Times New Roman"/>
              </a:rPr>
              <a:t>f	p</a:t>
            </a:r>
            <a:r>
              <a:rPr sz="2600" spc="-15" dirty="0">
                <a:latin typeface="Times New Roman"/>
                <a:cs typeface="Times New Roman"/>
              </a:rPr>
              <a:t>r</a:t>
            </a:r>
            <a:r>
              <a:rPr sz="2600" dirty="0">
                <a:latin typeface="Times New Roman"/>
                <a:cs typeface="Times New Roman"/>
              </a:rPr>
              <a:t>ev</a:t>
            </a:r>
            <a:r>
              <a:rPr sz="2600" spc="-15" dirty="0">
                <a:latin typeface="Times New Roman"/>
                <a:cs typeface="Times New Roman"/>
              </a:rPr>
              <a:t>i</a:t>
            </a:r>
            <a:r>
              <a:rPr sz="2600" dirty="0">
                <a:latin typeface="Times New Roman"/>
                <a:cs typeface="Times New Roman"/>
              </a:rPr>
              <a:t>o</a:t>
            </a:r>
            <a:r>
              <a:rPr sz="2600" spc="10" dirty="0">
                <a:latin typeface="Times New Roman"/>
                <a:cs typeface="Times New Roman"/>
              </a:rPr>
              <a:t>u</a:t>
            </a:r>
            <a:r>
              <a:rPr sz="2600" dirty="0">
                <a:latin typeface="Times New Roman"/>
                <a:cs typeface="Times New Roman"/>
              </a:rPr>
              <a:t>s	fi</a:t>
            </a:r>
            <a:r>
              <a:rPr sz="2600" spc="-15" dirty="0">
                <a:latin typeface="Times New Roman"/>
                <a:cs typeface="Times New Roman"/>
              </a:rPr>
              <a:t>g</a:t>
            </a:r>
            <a:r>
              <a:rPr sz="2600" dirty="0">
                <a:latin typeface="Times New Roman"/>
                <a:cs typeface="Times New Roman"/>
              </a:rPr>
              <a:t>ure	</a:t>
            </a:r>
            <a:r>
              <a:rPr sz="2600" spc="-5" dirty="0">
                <a:latin typeface="Times New Roman"/>
                <a:cs typeface="Times New Roman"/>
              </a:rPr>
              <a:t>i</a:t>
            </a:r>
            <a:r>
              <a:rPr sz="2600" dirty="0">
                <a:latin typeface="Times New Roman"/>
                <a:cs typeface="Times New Roman"/>
              </a:rPr>
              <a:t>s	repr</a:t>
            </a:r>
            <a:r>
              <a:rPr sz="2600" spc="-10" dirty="0">
                <a:latin typeface="Times New Roman"/>
                <a:cs typeface="Times New Roman"/>
              </a:rPr>
              <a:t>e</a:t>
            </a:r>
            <a:r>
              <a:rPr sz="2600" dirty="0">
                <a:latin typeface="Times New Roman"/>
                <a:cs typeface="Times New Roman"/>
              </a:rPr>
              <a:t>s</a:t>
            </a:r>
            <a:r>
              <a:rPr sz="2600" spc="-15" dirty="0">
                <a:latin typeface="Times New Roman"/>
                <a:cs typeface="Times New Roman"/>
              </a:rPr>
              <a:t>e</a:t>
            </a:r>
            <a:r>
              <a:rPr sz="2600" dirty="0">
                <a:latin typeface="Times New Roman"/>
                <a:cs typeface="Times New Roman"/>
              </a:rPr>
              <a:t>nted	bel</a:t>
            </a:r>
            <a:r>
              <a:rPr sz="2600" spc="-10" dirty="0">
                <a:latin typeface="Times New Roman"/>
                <a:cs typeface="Times New Roman"/>
              </a:rPr>
              <a:t>o</a:t>
            </a:r>
            <a:r>
              <a:rPr sz="2600" dirty="0">
                <a:latin typeface="Times New Roman"/>
                <a:cs typeface="Times New Roman"/>
              </a:rPr>
              <a:t>w	</a:t>
            </a:r>
            <a:r>
              <a:rPr sz="2600" spc="-5" dirty="0">
                <a:latin typeface="Times New Roman"/>
                <a:cs typeface="Times New Roman"/>
              </a:rPr>
              <a:t>a</a:t>
            </a:r>
            <a:r>
              <a:rPr sz="2600" dirty="0">
                <a:latin typeface="Times New Roman"/>
                <a:cs typeface="Times New Roman"/>
              </a:rPr>
              <a:t>s	a	</a:t>
            </a:r>
            <a:r>
              <a:rPr sz="2600" spc="5" dirty="0">
                <a:latin typeface="Times New Roman"/>
                <a:cs typeface="Times New Roman"/>
              </a:rPr>
              <a:t>l</a:t>
            </a:r>
            <a:r>
              <a:rPr sz="2600" dirty="0">
                <a:latin typeface="Times New Roman"/>
                <a:cs typeface="Times New Roman"/>
              </a:rPr>
              <a:t>in</a:t>
            </a:r>
            <a:r>
              <a:rPr sz="2600" spc="5" dirty="0">
                <a:latin typeface="Times New Roman"/>
                <a:cs typeface="Times New Roman"/>
              </a:rPr>
              <a:t>k</a:t>
            </a:r>
            <a:r>
              <a:rPr sz="2600" dirty="0">
                <a:latin typeface="Times New Roman"/>
                <a:cs typeface="Times New Roman"/>
              </a:rPr>
              <a:t>ed	list	</a:t>
            </a:r>
            <a:r>
              <a:rPr sz="2600" spc="-10" dirty="0">
                <a:latin typeface="Times New Roman"/>
                <a:cs typeface="Times New Roman"/>
              </a:rPr>
              <a:t>of</a:t>
            </a:r>
            <a:endParaRPr sz="2600" dirty="0">
              <a:latin typeface="Times New Roman"/>
              <a:cs typeface="Times New Roman"/>
            </a:endParaRPr>
          </a:p>
          <a:p>
            <a:pPr marL="241300" marR="5080">
              <a:lnSpc>
                <a:spcPct val="70000"/>
              </a:lnSpc>
              <a:spcBef>
                <a:spcPts val="465"/>
              </a:spcBef>
            </a:pPr>
            <a:r>
              <a:rPr sz="2600" spc="-5" dirty="0">
                <a:latin typeface="Times New Roman"/>
                <a:cs typeface="Times New Roman"/>
              </a:rPr>
              <a:t>segment. each entry </a:t>
            </a:r>
            <a:r>
              <a:rPr sz="2600" spc="-10" dirty="0">
                <a:latin typeface="Times New Roman"/>
                <a:cs typeface="Times New Roman"/>
              </a:rPr>
              <a:t>in </a:t>
            </a:r>
            <a:r>
              <a:rPr sz="2600" dirty="0">
                <a:latin typeface="Times New Roman"/>
                <a:cs typeface="Times New Roman"/>
              </a:rPr>
              <a:t>the </a:t>
            </a:r>
            <a:r>
              <a:rPr sz="2600" spc="-5" dirty="0">
                <a:latin typeface="Times New Roman"/>
                <a:cs typeface="Times New Roman"/>
              </a:rPr>
              <a:t>list specifies </a:t>
            </a:r>
            <a:r>
              <a:rPr sz="2600" dirty="0">
                <a:latin typeface="Times New Roman"/>
                <a:cs typeface="Times New Roman"/>
              </a:rPr>
              <a:t>a hole(H) or a </a:t>
            </a:r>
            <a:r>
              <a:rPr sz="2600" spc="-5" dirty="0">
                <a:latin typeface="Times New Roman"/>
                <a:cs typeface="Times New Roman"/>
              </a:rPr>
              <a:t>process (P), size </a:t>
            </a:r>
            <a:r>
              <a:rPr sz="2600" dirty="0">
                <a:latin typeface="Times New Roman"/>
                <a:cs typeface="Times New Roman"/>
              </a:rPr>
              <a:t>and  pointer </a:t>
            </a:r>
            <a:r>
              <a:rPr sz="2600" spc="-5" dirty="0">
                <a:latin typeface="Times New Roman"/>
                <a:cs typeface="Times New Roman"/>
              </a:rPr>
              <a:t>to </a:t>
            </a:r>
            <a:r>
              <a:rPr sz="2600" dirty="0">
                <a:latin typeface="Times New Roman"/>
                <a:cs typeface="Times New Roman"/>
              </a:rPr>
              <a:t>the next</a:t>
            </a:r>
            <a:r>
              <a:rPr sz="2600" spc="-60" dirty="0">
                <a:latin typeface="Times New Roman"/>
                <a:cs typeface="Times New Roman"/>
              </a:rPr>
              <a:t> </a:t>
            </a:r>
            <a:r>
              <a:rPr sz="2600" spc="-30" dirty="0">
                <a:latin typeface="Times New Roman"/>
                <a:cs typeface="Times New Roman"/>
              </a:rPr>
              <a:t>entry.</a:t>
            </a:r>
            <a:endParaRPr sz="2600" dirty="0">
              <a:latin typeface="Times New Roman"/>
              <a:cs typeface="Times New Roman"/>
            </a:endParaRPr>
          </a:p>
          <a:p>
            <a:pPr marL="241300" indent="-229235">
              <a:lnSpc>
                <a:spcPts val="2039"/>
              </a:lnSpc>
              <a:spcBef>
                <a:spcPts val="585"/>
              </a:spcBef>
              <a:buFont typeface="Arial"/>
              <a:buChar char="•"/>
              <a:tabLst>
                <a:tab pos="241300" algn="l"/>
                <a:tab pos="241935" algn="l"/>
              </a:tabLst>
            </a:pPr>
            <a:r>
              <a:rPr sz="2000" dirty="0">
                <a:latin typeface="Carlito"/>
                <a:cs typeface="Carlito"/>
              </a:rPr>
              <a:t>When the </a:t>
            </a:r>
            <a:r>
              <a:rPr sz="2000" spc="-10" dirty="0">
                <a:latin typeface="Carlito"/>
                <a:cs typeface="Carlito"/>
              </a:rPr>
              <a:t>process </a:t>
            </a:r>
            <a:r>
              <a:rPr sz="2000" dirty="0">
                <a:latin typeface="Carlito"/>
                <a:cs typeface="Carlito"/>
              </a:rPr>
              <a:t>and </a:t>
            </a:r>
            <a:r>
              <a:rPr sz="2000" spc="-5" dirty="0">
                <a:latin typeface="Carlito"/>
                <a:cs typeface="Carlito"/>
              </a:rPr>
              <a:t>hole</a:t>
            </a:r>
            <a:r>
              <a:rPr sz="2000" spc="-40" dirty="0">
                <a:latin typeface="Carlito"/>
                <a:cs typeface="Carlito"/>
              </a:rPr>
              <a:t> </a:t>
            </a:r>
            <a:r>
              <a:rPr sz="2000" spc="-10" dirty="0">
                <a:latin typeface="Carlito"/>
                <a:cs typeface="Carlito"/>
              </a:rPr>
              <a:t>are</a:t>
            </a:r>
            <a:endParaRPr sz="2000" dirty="0">
              <a:latin typeface="Carlito"/>
              <a:cs typeface="Carlito"/>
            </a:endParaRPr>
          </a:p>
          <a:p>
            <a:pPr marL="241300">
              <a:lnSpc>
                <a:spcPts val="1680"/>
              </a:lnSpc>
            </a:pPr>
            <a:r>
              <a:rPr sz="2000" spc="-20" dirty="0">
                <a:latin typeface="Carlito"/>
                <a:cs typeface="Carlito"/>
              </a:rPr>
              <a:t>kept </a:t>
            </a:r>
            <a:r>
              <a:rPr sz="2000" spc="-5" dirty="0">
                <a:latin typeface="Carlito"/>
                <a:cs typeface="Carlito"/>
              </a:rPr>
              <a:t>on </a:t>
            </a:r>
            <a:r>
              <a:rPr sz="2000" dirty="0">
                <a:latin typeface="Carlito"/>
                <a:cs typeface="Carlito"/>
              </a:rPr>
              <a:t>a </a:t>
            </a:r>
            <a:r>
              <a:rPr sz="2000" spc="-10" dirty="0">
                <a:latin typeface="Carlito"/>
                <a:cs typeface="Carlito"/>
              </a:rPr>
              <a:t>list sorted </a:t>
            </a:r>
            <a:r>
              <a:rPr sz="2000" spc="-5" dirty="0">
                <a:latin typeface="Carlito"/>
                <a:cs typeface="Carlito"/>
              </a:rPr>
              <a:t>by</a:t>
            </a:r>
            <a:r>
              <a:rPr sz="2000" spc="35" dirty="0">
                <a:latin typeface="Carlito"/>
                <a:cs typeface="Carlito"/>
              </a:rPr>
              <a:t> </a:t>
            </a:r>
            <a:r>
              <a:rPr sz="2000" spc="-5" dirty="0">
                <a:latin typeface="Carlito"/>
                <a:cs typeface="Carlito"/>
              </a:rPr>
              <a:t>address,</a:t>
            </a:r>
            <a:endParaRPr sz="2000" dirty="0">
              <a:latin typeface="Carlito"/>
              <a:cs typeface="Carlito"/>
            </a:endParaRPr>
          </a:p>
          <a:p>
            <a:pPr marL="241300">
              <a:lnSpc>
                <a:spcPts val="1680"/>
              </a:lnSpc>
            </a:pPr>
            <a:r>
              <a:rPr sz="2000" spc="-15" dirty="0">
                <a:latin typeface="Carlito"/>
                <a:cs typeface="Carlito"/>
              </a:rPr>
              <a:t>several </a:t>
            </a:r>
            <a:r>
              <a:rPr sz="2000" spc="-5" dirty="0">
                <a:latin typeface="Carlito"/>
                <a:cs typeface="Carlito"/>
              </a:rPr>
              <a:t>algorithm can </a:t>
            </a:r>
            <a:r>
              <a:rPr sz="2000" dirty="0">
                <a:latin typeface="Carlito"/>
                <a:cs typeface="Carlito"/>
              </a:rPr>
              <a:t>be </a:t>
            </a:r>
            <a:r>
              <a:rPr sz="2000" spc="-5" dirty="0">
                <a:latin typeface="Carlito"/>
                <a:cs typeface="Carlito"/>
              </a:rPr>
              <a:t>used </a:t>
            </a:r>
            <a:r>
              <a:rPr sz="2000" spc="-10" dirty="0">
                <a:latin typeface="Carlito"/>
                <a:cs typeface="Carlito"/>
              </a:rPr>
              <a:t>to</a:t>
            </a:r>
            <a:endParaRPr sz="2000" dirty="0">
              <a:latin typeface="Carlito"/>
              <a:cs typeface="Carlito"/>
            </a:endParaRPr>
          </a:p>
          <a:p>
            <a:pPr marL="241300" marR="7172325">
              <a:lnSpc>
                <a:spcPct val="70000"/>
              </a:lnSpc>
              <a:spcBef>
                <a:spcPts val="365"/>
              </a:spcBef>
            </a:pPr>
            <a:r>
              <a:rPr sz="2000" spc="-10" dirty="0">
                <a:latin typeface="Carlito"/>
                <a:cs typeface="Carlito"/>
              </a:rPr>
              <a:t>allocate </a:t>
            </a:r>
            <a:r>
              <a:rPr sz="2000" dirty="0">
                <a:latin typeface="Carlito"/>
                <a:cs typeface="Carlito"/>
              </a:rPr>
              <a:t>memory </a:t>
            </a:r>
            <a:r>
              <a:rPr sz="2000" spc="-15" dirty="0">
                <a:latin typeface="Carlito"/>
                <a:cs typeface="Carlito"/>
              </a:rPr>
              <a:t>for </a:t>
            </a:r>
            <a:r>
              <a:rPr sz="2000" dirty="0">
                <a:latin typeface="Carlito"/>
                <a:cs typeface="Carlito"/>
              </a:rPr>
              <a:t>a</a:t>
            </a:r>
            <a:r>
              <a:rPr sz="2000" spc="-45" dirty="0">
                <a:latin typeface="Carlito"/>
                <a:cs typeface="Carlito"/>
              </a:rPr>
              <a:t> </a:t>
            </a:r>
            <a:r>
              <a:rPr sz="2000" spc="-5" dirty="0">
                <a:latin typeface="Carlito"/>
                <a:cs typeface="Carlito"/>
              </a:rPr>
              <a:t>newly  </a:t>
            </a:r>
            <a:r>
              <a:rPr sz="2000" spc="-10" dirty="0">
                <a:latin typeface="Carlito"/>
                <a:cs typeface="Carlito"/>
              </a:rPr>
              <a:t>created</a:t>
            </a:r>
            <a:r>
              <a:rPr sz="2000" spc="10" dirty="0">
                <a:latin typeface="Carlito"/>
                <a:cs typeface="Carlito"/>
              </a:rPr>
              <a:t> </a:t>
            </a:r>
            <a:r>
              <a:rPr sz="2000" spc="-10" dirty="0">
                <a:latin typeface="Carlito"/>
                <a:cs typeface="Carlito"/>
              </a:rPr>
              <a:t>process.</a:t>
            </a:r>
            <a:endParaRPr sz="2000" dirty="0">
              <a:latin typeface="Carlito"/>
              <a:cs typeface="Carlito"/>
            </a:endParaRPr>
          </a:p>
          <a:p>
            <a:pPr marL="241300" indent="-229235">
              <a:lnSpc>
                <a:spcPts val="2345"/>
              </a:lnSpc>
              <a:spcBef>
                <a:spcPts val="275"/>
              </a:spcBef>
              <a:buFont typeface="Arial"/>
              <a:buChar char="•"/>
              <a:tabLst>
                <a:tab pos="241300" algn="l"/>
                <a:tab pos="241935" algn="l"/>
              </a:tabLst>
            </a:pPr>
            <a:r>
              <a:rPr sz="2000" spc="-5" dirty="0">
                <a:latin typeface="Carlito"/>
                <a:cs typeface="Carlito"/>
              </a:rPr>
              <a:t>These algorithms</a:t>
            </a:r>
            <a:r>
              <a:rPr sz="2000" spc="5" dirty="0">
                <a:latin typeface="Carlito"/>
                <a:cs typeface="Carlito"/>
              </a:rPr>
              <a:t> </a:t>
            </a:r>
            <a:r>
              <a:rPr sz="2000" spc="-10" dirty="0">
                <a:latin typeface="Carlito"/>
                <a:cs typeface="Carlito"/>
              </a:rPr>
              <a:t>are:</a:t>
            </a:r>
            <a:endParaRPr sz="2000" dirty="0">
              <a:latin typeface="Carlito"/>
              <a:cs typeface="Carlito"/>
            </a:endParaRPr>
          </a:p>
          <a:p>
            <a:pPr marL="698500" lvl="1" indent="-229235">
              <a:lnSpc>
                <a:spcPts val="1985"/>
              </a:lnSpc>
              <a:buFont typeface="Arial"/>
              <a:buChar char="•"/>
              <a:tabLst>
                <a:tab pos="698500" algn="l"/>
                <a:tab pos="699135" algn="l"/>
              </a:tabLst>
            </a:pPr>
            <a:r>
              <a:rPr sz="1700" spc="-5" dirty="0">
                <a:latin typeface="Times New Roman"/>
                <a:cs typeface="Times New Roman"/>
              </a:rPr>
              <a:t>First</a:t>
            </a:r>
            <a:r>
              <a:rPr sz="1700" spc="5" dirty="0">
                <a:latin typeface="Times New Roman"/>
                <a:cs typeface="Times New Roman"/>
              </a:rPr>
              <a:t> </a:t>
            </a:r>
            <a:r>
              <a:rPr sz="1700" spc="-5" dirty="0">
                <a:latin typeface="Times New Roman"/>
                <a:cs typeface="Times New Roman"/>
              </a:rPr>
              <a:t>fit</a:t>
            </a:r>
            <a:endParaRPr sz="1700" dirty="0">
              <a:latin typeface="Times New Roman"/>
              <a:cs typeface="Times New Roman"/>
            </a:endParaRPr>
          </a:p>
        </p:txBody>
      </p:sp>
      <p:sp>
        <p:nvSpPr>
          <p:cNvPr id="6" name="object 6"/>
          <p:cNvSpPr txBox="1"/>
          <p:nvPr/>
        </p:nvSpPr>
        <p:spPr>
          <a:xfrm>
            <a:off x="1374394" y="5451449"/>
            <a:ext cx="1026160" cy="1020444"/>
          </a:xfrm>
          <a:prstGeom prst="rect">
            <a:avLst/>
          </a:prstGeom>
        </p:spPr>
        <p:txBody>
          <a:bodyPr vert="horz" wrap="square" lIns="0" tIns="12700" rIns="0" bIns="0" rtlCol="0">
            <a:spAutoFit/>
          </a:bodyPr>
          <a:lstStyle/>
          <a:p>
            <a:pPr marL="241300" indent="-228600">
              <a:lnSpc>
                <a:spcPts val="1985"/>
              </a:lnSpc>
              <a:spcBef>
                <a:spcPts val="100"/>
              </a:spcBef>
              <a:buFont typeface="Arial"/>
              <a:buChar char="•"/>
              <a:tabLst>
                <a:tab pos="240665" algn="l"/>
                <a:tab pos="241300" algn="l"/>
              </a:tabLst>
            </a:pPr>
            <a:r>
              <a:rPr sz="1700" dirty="0">
                <a:latin typeface="Times New Roman"/>
                <a:cs typeface="Times New Roman"/>
              </a:rPr>
              <a:t>Next</a:t>
            </a:r>
            <a:r>
              <a:rPr sz="1700" spc="-110" dirty="0">
                <a:latin typeface="Times New Roman"/>
                <a:cs typeface="Times New Roman"/>
              </a:rPr>
              <a:t> </a:t>
            </a:r>
            <a:r>
              <a:rPr sz="1700" spc="-5" dirty="0">
                <a:latin typeface="Times New Roman"/>
                <a:cs typeface="Times New Roman"/>
              </a:rPr>
              <a:t>fit</a:t>
            </a:r>
            <a:endParaRPr sz="1700">
              <a:latin typeface="Times New Roman"/>
              <a:cs typeface="Times New Roman"/>
            </a:endParaRPr>
          </a:p>
          <a:p>
            <a:pPr marL="241300" indent="-228600">
              <a:lnSpc>
                <a:spcPts val="1925"/>
              </a:lnSpc>
              <a:buFont typeface="Arial"/>
              <a:buChar char="•"/>
              <a:tabLst>
                <a:tab pos="240665" algn="l"/>
                <a:tab pos="241300" algn="l"/>
              </a:tabLst>
            </a:pPr>
            <a:r>
              <a:rPr sz="1700" dirty="0">
                <a:latin typeface="Times New Roman"/>
                <a:cs typeface="Times New Roman"/>
              </a:rPr>
              <a:t>Best</a:t>
            </a:r>
            <a:r>
              <a:rPr sz="1700" spc="-105" dirty="0">
                <a:latin typeface="Times New Roman"/>
                <a:cs typeface="Times New Roman"/>
              </a:rPr>
              <a:t> </a:t>
            </a:r>
            <a:r>
              <a:rPr sz="1700" spc="-5" dirty="0">
                <a:latin typeface="Times New Roman"/>
                <a:cs typeface="Times New Roman"/>
              </a:rPr>
              <a:t>fit</a:t>
            </a:r>
            <a:endParaRPr sz="1700">
              <a:latin typeface="Times New Roman"/>
              <a:cs typeface="Times New Roman"/>
            </a:endParaRPr>
          </a:p>
          <a:p>
            <a:pPr marL="241300" indent="-228600">
              <a:lnSpc>
                <a:spcPts val="1925"/>
              </a:lnSpc>
              <a:buFont typeface="Arial"/>
              <a:buChar char="•"/>
              <a:tabLst>
                <a:tab pos="240665" algn="l"/>
                <a:tab pos="241300" algn="l"/>
              </a:tabLst>
            </a:pPr>
            <a:r>
              <a:rPr sz="1700" spc="-30" dirty="0">
                <a:latin typeface="Times New Roman"/>
                <a:cs typeface="Times New Roman"/>
              </a:rPr>
              <a:t>Worst</a:t>
            </a:r>
            <a:r>
              <a:rPr sz="1700" spc="-95" dirty="0">
                <a:latin typeface="Times New Roman"/>
                <a:cs typeface="Times New Roman"/>
              </a:rPr>
              <a:t> </a:t>
            </a:r>
            <a:r>
              <a:rPr sz="1700" spc="-5" dirty="0">
                <a:latin typeface="Times New Roman"/>
                <a:cs typeface="Times New Roman"/>
              </a:rPr>
              <a:t>fit</a:t>
            </a:r>
            <a:endParaRPr sz="1700">
              <a:latin typeface="Times New Roman"/>
              <a:cs typeface="Times New Roman"/>
            </a:endParaRPr>
          </a:p>
          <a:p>
            <a:pPr marL="241300" indent="-228600">
              <a:lnSpc>
                <a:spcPts val="1985"/>
              </a:lnSpc>
              <a:buFont typeface="Arial"/>
              <a:buChar char="•"/>
              <a:tabLst>
                <a:tab pos="240665" algn="l"/>
                <a:tab pos="241300" algn="l"/>
              </a:tabLst>
            </a:pPr>
            <a:r>
              <a:rPr sz="1700" spc="-5" dirty="0">
                <a:latin typeface="Times New Roman"/>
                <a:cs typeface="Times New Roman"/>
              </a:rPr>
              <a:t>Quick</a:t>
            </a:r>
            <a:r>
              <a:rPr sz="1700" spc="-90" dirty="0">
                <a:latin typeface="Times New Roman"/>
                <a:cs typeface="Times New Roman"/>
              </a:rPr>
              <a:t> </a:t>
            </a:r>
            <a:r>
              <a:rPr sz="1700" spc="-5" dirty="0">
                <a:latin typeface="Times New Roman"/>
                <a:cs typeface="Times New Roman"/>
              </a:rPr>
              <a:t>fit</a:t>
            </a:r>
            <a:endParaRPr sz="1700">
              <a:latin typeface="Times New Roman"/>
              <a:cs typeface="Times New Roman"/>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141</a:t>
            </a:fld>
            <a:endParaRPr dirty="0"/>
          </a:p>
        </p:txBody>
      </p:sp>
      <p:sp>
        <p:nvSpPr>
          <p:cNvPr id="2" name="object 2"/>
          <p:cNvSpPr txBox="1"/>
          <p:nvPr/>
        </p:nvSpPr>
        <p:spPr>
          <a:xfrm>
            <a:off x="608177" y="268865"/>
            <a:ext cx="10946765" cy="6117590"/>
          </a:xfrm>
          <a:prstGeom prst="rect">
            <a:avLst/>
          </a:prstGeom>
        </p:spPr>
        <p:txBody>
          <a:bodyPr vert="horz" wrap="square" lIns="0" tIns="39369" rIns="0" bIns="0" rtlCol="0">
            <a:spAutoFit/>
          </a:bodyPr>
          <a:lstStyle/>
          <a:p>
            <a:pPr marL="12700">
              <a:lnSpc>
                <a:spcPct val="100000"/>
              </a:lnSpc>
              <a:spcBef>
                <a:spcPts val="309"/>
              </a:spcBef>
            </a:pPr>
            <a:r>
              <a:rPr sz="2200" b="1" spc="-15" dirty="0">
                <a:latin typeface="Carlito"/>
                <a:cs typeface="Carlito"/>
              </a:rPr>
              <a:t>First</a:t>
            </a:r>
            <a:r>
              <a:rPr sz="2200" b="1" spc="5" dirty="0">
                <a:latin typeface="Carlito"/>
                <a:cs typeface="Carlito"/>
              </a:rPr>
              <a:t> </a:t>
            </a:r>
            <a:r>
              <a:rPr sz="2200" b="1" spc="-5" dirty="0">
                <a:latin typeface="Carlito"/>
                <a:cs typeface="Carlito"/>
              </a:rPr>
              <a:t>fit</a:t>
            </a:r>
            <a:r>
              <a:rPr sz="2200" spc="-5" dirty="0">
                <a:latin typeface="Carlito"/>
                <a:cs typeface="Carlito"/>
              </a:rPr>
              <a:t>:</a:t>
            </a:r>
            <a:endParaRPr sz="2200" dirty="0">
              <a:latin typeface="Carlito"/>
              <a:cs typeface="Carlito"/>
            </a:endParaRPr>
          </a:p>
          <a:p>
            <a:pPr marL="241300" marR="201295" indent="-228600">
              <a:lnSpc>
                <a:spcPct val="70000"/>
              </a:lnSpc>
              <a:spcBef>
                <a:spcPts val="994"/>
              </a:spcBef>
              <a:buFont typeface="Arial"/>
              <a:buChar char="•"/>
              <a:tabLst>
                <a:tab pos="240665" algn="l"/>
                <a:tab pos="241300" algn="l"/>
              </a:tabLst>
            </a:pPr>
            <a:r>
              <a:rPr sz="2200" spc="-10" dirty="0">
                <a:latin typeface="Carlito"/>
                <a:cs typeface="Carlito"/>
              </a:rPr>
              <a:t>This </a:t>
            </a:r>
            <a:r>
              <a:rPr sz="2200" spc="-5" dirty="0">
                <a:latin typeface="Carlito"/>
                <a:cs typeface="Carlito"/>
              </a:rPr>
              <a:t>is the </a:t>
            </a:r>
            <a:r>
              <a:rPr sz="2200" spc="-10" dirty="0">
                <a:latin typeface="Carlito"/>
                <a:cs typeface="Carlito"/>
              </a:rPr>
              <a:t>simplest </a:t>
            </a:r>
            <a:r>
              <a:rPr sz="2200" spc="-5" dirty="0">
                <a:latin typeface="Carlito"/>
                <a:cs typeface="Carlito"/>
              </a:rPr>
              <a:t>one in which the </a:t>
            </a:r>
            <a:r>
              <a:rPr sz="2200" b="1" spc="-15" dirty="0">
                <a:latin typeface="Carlito"/>
                <a:cs typeface="Carlito"/>
              </a:rPr>
              <a:t>first </a:t>
            </a:r>
            <a:r>
              <a:rPr sz="2200" b="1" spc="-5" dirty="0">
                <a:latin typeface="Carlito"/>
                <a:cs typeface="Carlito"/>
              </a:rPr>
              <a:t>hole i.e. big </a:t>
            </a:r>
            <a:r>
              <a:rPr sz="2200" b="1" spc="-10" dirty="0">
                <a:latin typeface="Carlito"/>
                <a:cs typeface="Carlito"/>
              </a:rPr>
              <a:t>enough </a:t>
            </a:r>
            <a:r>
              <a:rPr sz="2200" b="1" spc="-5" dirty="0">
                <a:latin typeface="Carlito"/>
                <a:cs typeface="Carlito"/>
              </a:rPr>
              <a:t>is assign </a:t>
            </a:r>
            <a:r>
              <a:rPr sz="2200" b="1" spc="-20" dirty="0">
                <a:latin typeface="Carlito"/>
                <a:cs typeface="Carlito"/>
              </a:rPr>
              <a:t>to </a:t>
            </a:r>
            <a:r>
              <a:rPr sz="2200" b="1" spc="-10" dirty="0">
                <a:latin typeface="Carlito"/>
                <a:cs typeface="Carlito"/>
              </a:rPr>
              <a:t>the process</a:t>
            </a:r>
            <a:r>
              <a:rPr sz="2200" spc="-10" dirty="0">
                <a:latin typeface="Carlito"/>
                <a:cs typeface="Carlito"/>
              </a:rPr>
              <a:t>. </a:t>
            </a:r>
            <a:r>
              <a:rPr sz="2200" spc="-5" dirty="0">
                <a:latin typeface="Carlito"/>
                <a:cs typeface="Carlito"/>
              </a:rPr>
              <a:t>So if a  </a:t>
            </a:r>
            <a:r>
              <a:rPr sz="2200" spc="-10" dirty="0">
                <a:latin typeface="Carlito"/>
                <a:cs typeface="Carlito"/>
              </a:rPr>
              <a:t>block </a:t>
            </a:r>
            <a:r>
              <a:rPr sz="2200" spc="-5" dirty="0">
                <a:latin typeface="Carlito"/>
                <a:cs typeface="Carlito"/>
              </a:rPr>
              <a:t>of </a:t>
            </a:r>
            <a:r>
              <a:rPr sz="2200" spc="-20" dirty="0">
                <a:latin typeface="Carlito"/>
                <a:cs typeface="Carlito"/>
              </a:rPr>
              <a:t>size </a:t>
            </a:r>
            <a:r>
              <a:rPr sz="2200" spc="-5" dirty="0">
                <a:latin typeface="Carlito"/>
                <a:cs typeface="Carlito"/>
              </a:rPr>
              <a:t>2 is </a:t>
            </a:r>
            <a:r>
              <a:rPr sz="2200" spc="-10" dirty="0">
                <a:latin typeface="Carlito"/>
                <a:cs typeface="Carlito"/>
              </a:rPr>
              <a:t>needed </a:t>
            </a:r>
            <a:r>
              <a:rPr sz="2200" spc="-20" dirty="0">
                <a:latin typeface="Carlito"/>
                <a:cs typeface="Carlito"/>
              </a:rPr>
              <a:t>for </a:t>
            </a:r>
            <a:r>
              <a:rPr sz="2200" spc="-5" dirty="0">
                <a:latin typeface="Carlito"/>
                <a:cs typeface="Carlito"/>
              </a:rPr>
              <a:t>a </a:t>
            </a:r>
            <a:r>
              <a:rPr sz="2200" spc="-15" dirty="0">
                <a:latin typeface="Carlito"/>
                <a:cs typeface="Carlito"/>
              </a:rPr>
              <a:t>new </a:t>
            </a:r>
            <a:r>
              <a:rPr sz="2200" spc="-5" dirty="0">
                <a:latin typeface="Carlito"/>
                <a:cs typeface="Carlito"/>
              </a:rPr>
              <a:t>process, the </a:t>
            </a:r>
            <a:r>
              <a:rPr sz="2200" spc="-15" dirty="0">
                <a:latin typeface="Carlito"/>
                <a:cs typeface="Carlito"/>
              </a:rPr>
              <a:t>first </a:t>
            </a:r>
            <a:r>
              <a:rPr sz="2200" spc="-5" dirty="0">
                <a:latin typeface="Carlito"/>
                <a:cs typeface="Carlito"/>
              </a:rPr>
              <a:t>fit will </a:t>
            </a:r>
            <a:r>
              <a:rPr sz="2200" spc="-15" dirty="0">
                <a:latin typeface="Carlito"/>
                <a:cs typeface="Carlito"/>
              </a:rPr>
              <a:t>allocate </a:t>
            </a:r>
            <a:r>
              <a:rPr sz="2200" spc="-5" dirty="0">
                <a:latin typeface="Carlito"/>
                <a:cs typeface="Carlito"/>
              </a:rPr>
              <a:t>the </a:t>
            </a:r>
            <a:r>
              <a:rPr sz="2200" spc="-10" dirty="0">
                <a:latin typeface="Carlito"/>
                <a:cs typeface="Carlito"/>
              </a:rPr>
              <a:t>hole </a:t>
            </a:r>
            <a:r>
              <a:rPr sz="2200" spc="-15" dirty="0">
                <a:latin typeface="Carlito"/>
                <a:cs typeface="Carlito"/>
              </a:rPr>
              <a:t>at</a:t>
            </a:r>
            <a:r>
              <a:rPr sz="2200" spc="235" dirty="0">
                <a:latin typeface="Carlito"/>
                <a:cs typeface="Carlito"/>
              </a:rPr>
              <a:t> </a:t>
            </a:r>
            <a:r>
              <a:rPr sz="2200" spc="-10" dirty="0">
                <a:latin typeface="Carlito"/>
                <a:cs typeface="Carlito"/>
              </a:rPr>
              <a:t>five.</a:t>
            </a:r>
            <a:endParaRPr sz="2200" dirty="0">
              <a:latin typeface="Carlito"/>
              <a:cs typeface="Carlito"/>
            </a:endParaRPr>
          </a:p>
          <a:p>
            <a:pPr marL="12700">
              <a:lnSpc>
                <a:spcPct val="100000"/>
              </a:lnSpc>
              <a:spcBef>
                <a:spcPts val="204"/>
              </a:spcBef>
            </a:pPr>
            <a:r>
              <a:rPr sz="2200" b="1" spc="-15" dirty="0">
                <a:latin typeface="Carlito"/>
                <a:cs typeface="Carlito"/>
              </a:rPr>
              <a:t>Next</a:t>
            </a:r>
            <a:r>
              <a:rPr sz="2200" b="1" dirty="0">
                <a:latin typeface="Carlito"/>
                <a:cs typeface="Carlito"/>
              </a:rPr>
              <a:t> </a:t>
            </a:r>
            <a:r>
              <a:rPr sz="2200" b="1" spc="-10" dirty="0">
                <a:latin typeface="Carlito"/>
                <a:cs typeface="Carlito"/>
              </a:rPr>
              <a:t>fit:</a:t>
            </a:r>
            <a:endParaRPr sz="2200" dirty="0">
              <a:latin typeface="Carlito"/>
              <a:cs typeface="Carlito"/>
            </a:endParaRPr>
          </a:p>
          <a:p>
            <a:pPr marL="241300" marR="5080" indent="-228600">
              <a:lnSpc>
                <a:spcPct val="70000"/>
              </a:lnSpc>
              <a:spcBef>
                <a:spcPts val="1010"/>
              </a:spcBef>
              <a:buFont typeface="Arial"/>
              <a:buChar char="•"/>
              <a:tabLst>
                <a:tab pos="240665" algn="l"/>
                <a:tab pos="241300" algn="l"/>
              </a:tabLst>
            </a:pPr>
            <a:r>
              <a:rPr sz="2200" spc="-10" dirty="0">
                <a:latin typeface="Carlito"/>
                <a:cs typeface="Carlito"/>
              </a:rPr>
              <a:t>This </a:t>
            </a:r>
            <a:r>
              <a:rPr sz="2200" spc="-5" dirty="0">
                <a:latin typeface="Carlito"/>
                <a:cs typeface="Carlito"/>
              </a:rPr>
              <a:t>is the minor </a:t>
            </a:r>
            <a:r>
              <a:rPr sz="2200" spc="-10" dirty="0">
                <a:latin typeface="Carlito"/>
                <a:cs typeface="Carlito"/>
              </a:rPr>
              <a:t>variation </a:t>
            </a:r>
            <a:r>
              <a:rPr sz="2200" spc="-5" dirty="0">
                <a:latin typeface="Carlito"/>
                <a:cs typeface="Carlito"/>
              </a:rPr>
              <a:t>of </a:t>
            </a:r>
            <a:r>
              <a:rPr sz="2200" spc="-20" dirty="0">
                <a:latin typeface="Carlito"/>
                <a:cs typeface="Carlito"/>
              </a:rPr>
              <a:t>first </a:t>
            </a:r>
            <a:r>
              <a:rPr sz="2200" dirty="0">
                <a:latin typeface="Carlito"/>
                <a:cs typeface="Carlito"/>
              </a:rPr>
              <a:t>fit. </a:t>
            </a:r>
            <a:r>
              <a:rPr sz="2200" b="1" spc="-5" dirty="0">
                <a:latin typeface="Carlito"/>
                <a:cs typeface="Carlito"/>
              </a:rPr>
              <a:t>It </a:t>
            </a:r>
            <a:r>
              <a:rPr sz="2200" b="1" spc="-15" dirty="0">
                <a:latin typeface="Carlito"/>
                <a:cs typeface="Carlito"/>
              </a:rPr>
              <a:t>works </a:t>
            </a:r>
            <a:r>
              <a:rPr sz="2200" b="1" spc="-10" dirty="0">
                <a:latin typeface="Carlito"/>
                <a:cs typeface="Carlito"/>
              </a:rPr>
              <a:t>the </a:t>
            </a:r>
            <a:r>
              <a:rPr sz="2200" b="1" spc="-5" dirty="0">
                <a:latin typeface="Carlito"/>
                <a:cs typeface="Carlito"/>
              </a:rPr>
              <a:t>same </a:t>
            </a:r>
            <a:r>
              <a:rPr sz="2200" b="1" spc="-30" dirty="0">
                <a:latin typeface="Carlito"/>
                <a:cs typeface="Carlito"/>
              </a:rPr>
              <a:t>way </a:t>
            </a:r>
            <a:r>
              <a:rPr sz="2200" b="1" spc="-5" dirty="0">
                <a:latin typeface="Carlito"/>
                <a:cs typeface="Carlito"/>
              </a:rPr>
              <a:t>as </a:t>
            </a:r>
            <a:r>
              <a:rPr sz="2200" b="1" spc="-15" dirty="0">
                <a:latin typeface="Carlito"/>
                <a:cs typeface="Carlito"/>
              </a:rPr>
              <a:t>first </a:t>
            </a:r>
            <a:r>
              <a:rPr sz="2200" b="1" spc="-5" dirty="0">
                <a:latin typeface="Carlito"/>
                <a:cs typeface="Carlito"/>
              </a:rPr>
              <a:t>fit , </a:t>
            </a:r>
            <a:r>
              <a:rPr sz="2200" b="1" spc="-25" dirty="0">
                <a:latin typeface="Carlito"/>
                <a:cs typeface="Carlito"/>
              </a:rPr>
              <a:t>except </a:t>
            </a:r>
            <a:r>
              <a:rPr sz="2200" b="1" spc="-15" dirty="0">
                <a:latin typeface="Carlito"/>
                <a:cs typeface="Carlito"/>
              </a:rPr>
              <a:t>that </a:t>
            </a:r>
            <a:r>
              <a:rPr sz="2200" b="1" spc="-5" dirty="0">
                <a:latin typeface="Carlito"/>
                <a:cs typeface="Carlito"/>
              </a:rPr>
              <a:t>it </a:t>
            </a:r>
            <a:r>
              <a:rPr sz="2200" b="1" spc="-25" dirty="0">
                <a:latin typeface="Carlito"/>
                <a:cs typeface="Carlito"/>
              </a:rPr>
              <a:t>keep  </a:t>
            </a:r>
            <a:r>
              <a:rPr sz="2200" b="1" spc="-15" dirty="0">
                <a:latin typeface="Carlito"/>
                <a:cs typeface="Carlito"/>
              </a:rPr>
              <a:t>track </a:t>
            </a:r>
            <a:r>
              <a:rPr sz="2200" b="1" spc="-10" dirty="0">
                <a:latin typeface="Carlito"/>
                <a:cs typeface="Carlito"/>
              </a:rPr>
              <a:t>of </a:t>
            </a:r>
            <a:r>
              <a:rPr sz="2200" b="1" spc="-15" dirty="0">
                <a:latin typeface="Carlito"/>
                <a:cs typeface="Carlito"/>
              </a:rPr>
              <a:t>where </a:t>
            </a:r>
            <a:r>
              <a:rPr sz="2200" b="1" spc="-5" dirty="0">
                <a:latin typeface="Carlito"/>
                <a:cs typeface="Carlito"/>
              </a:rPr>
              <a:t>it </a:t>
            </a:r>
            <a:r>
              <a:rPr sz="2200" b="1" dirty="0">
                <a:latin typeface="Carlito"/>
                <a:cs typeface="Carlito"/>
              </a:rPr>
              <a:t>is</a:t>
            </a:r>
            <a:r>
              <a:rPr sz="2200" dirty="0">
                <a:latin typeface="Carlito"/>
                <a:cs typeface="Carlito"/>
              </a:rPr>
              <a:t>. </a:t>
            </a:r>
            <a:r>
              <a:rPr sz="2200" spc="-30" dirty="0">
                <a:latin typeface="Carlito"/>
                <a:cs typeface="Carlito"/>
              </a:rPr>
              <a:t>whenever, </a:t>
            </a:r>
            <a:r>
              <a:rPr sz="2200" spc="-5" dirty="0">
                <a:latin typeface="Carlito"/>
                <a:cs typeface="Carlito"/>
              </a:rPr>
              <a:t>it finds a </a:t>
            </a:r>
            <a:r>
              <a:rPr sz="2200" spc="-10" dirty="0">
                <a:latin typeface="Carlito"/>
                <a:cs typeface="Carlito"/>
              </a:rPr>
              <a:t>suitable </a:t>
            </a:r>
            <a:r>
              <a:rPr sz="2200" spc="-5" dirty="0">
                <a:latin typeface="Carlito"/>
                <a:cs typeface="Carlito"/>
              </a:rPr>
              <a:t>hole </a:t>
            </a:r>
            <a:r>
              <a:rPr sz="2200" spc="-50" dirty="0">
                <a:latin typeface="Carlito"/>
                <a:cs typeface="Carlito"/>
              </a:rPr>
              <a:t>.The </a:t>
            </a:r>
            <a:r>
              <a:rPr sz="2200" spc="-15" dirty="0">
                <a:latin typeface="Carlito"/>
                <a:cs typeface="Carlito"/>
              </a:rPr>
              <a:t>next </a:t>
            </a:r>
            <a:r>
              <a:rPr sz="2200" spc="-5" dirty="0">
                <a:latin typeface="Carlito"/>
                <a:cs typeface="Carlito"/>
              </a:rPr>
              <a:t>time it </a:t>
            </a:r>
            <a:r>
              <a:rPr sz="2200" spc="-10" dirty="0">
                <a:latin typeface="Carlito"/>
                <a:cs typeface="Carlito"/>
              </a:rPr>
              <a:t>starts searching </a:t>
            </a:r>
            <a:r>
              <a:rPr sz="2200" spc="-20" dirty="0">
                <a:latin typeface="Carlito"/>
                <a:cs typeface="Carlito"/>
              </a:rPr>
              <a:t>for </a:t>
            </a:r>
            <a:r>
              <a:rPr sz="2200" spc="-10" dirty="0">
                <a:latin typeface="Carlito"/>
                <a:cs typeface="Carlito"/>
              </a:rPr>
              <a:t>hole  </a:t>
            </a:r>
            <a:r>
              <a:rPr sz="2200" spc="-15" dirty="0">
                <a:latin typeface="Carlito"/>
                <a:cs typeface="Carlito"/>
              </a:rPr>
              <a:t>from </a:t>
            </a:r>
            <a:r>
              <a:rPr sz="2200" spc="-5" dirty="0">
                <a:latin typeface="Carlito"/>
                <a:cs typeface="Carlito"/>
              </a:rPr>
              <a:t>the </a:t>
            </a:r>
            <a:r>
              <a:rPr sz="2200" spc="-10" dirty="0">
                <a:latin typeface="Carlito"/>
                <a:cs typeface="Carlito"/>
              </a:rPr>
              <a:t>place where </a:t>
            </a:r>
            <a:r>
              <a:rPr sz="2200" spc="-5" dirty="0">
                <a:latin typeface="Carlito"/>
                <a:cs typeface="Carlito"/>
              </a:rPr>
              <a:t>it </a:t>
            </a:r>
            <a:r>
              <a:rPr sz="2200" spc="-15" dirty="0">
                <a:latin typeface="Carlito"/>
                <a:cs typeface="Carlito"/>
              </a:rPr>
              <a:t>left </a:t>
            </a:r>
            <a:r>
              <a:rPr sz="2200" spc="-5" dirty="0">
                <a:latin typeface="Carlito"/>
                <a:cs typeface="Carlito"/>
              </a:rPr>
              <a:t>of </a:t>
            </a:r>
            <a:r>
              <a:rPr sz="2200" spc="-10" dirty="0">
                <a:latin typeface="Carlito"/>
                <a:cs typeface="Carlito"/>
              </a:rPr>
              <a:t>last </a:t>
            </a:r>
            <a:r>
              <a:rPr sz="2200" spc="-5" dirty="0">
                <a:latin typeface="Carlito"/>
                <a:cs typeface="Carlito"/>
              </a:rPr>
              <a:t>time </a:t>
            </a:r>
            <a:r>
              <a:rPr sz="2200" spc="-15" dirty="0">
                <a:latin typeface="Carlito"/>
                <a:cs typeface="Carlito"/>
              </a:rPr>
              <a:t>rather </a:t>
            </a:r>
            <a:r>
              <a:rPr sz="2200" spc="-20" dirty="0">
                <a:latin typeface="Carlito"/>
                <a:cs typeface="Carlito"/>
              </a:rPr>
              <a:t>always </a:t>
            </a:r>
            <a:r>
              <a:rPr sz="2200" spc="-15" dirty="0">
                <a:latin typeface="Carlito"/>
                <a:cs typeface="Carlito"/>
              </a:rPr>
              <a:t>at </a:t>
            </a:r>
            <a:r>
              <a:rPr sz="2200" spc="-5" dirty="0">
                <a:latin typeface="Carlito"/>
                <a:cs typeface="Carlito"/>
              </a:rPr>
              <a:t>the </a:t>
            </a:r>
            <a:r>
              <a:rPr sz="2200" spc="-10" dirty="0">
                <a:latin typeface="Carlito"/>
                <a:cs typeface="Carlito"/>
              </a:rPr>
              <a:t>beginning </a:t>
            </a:r>
            <a:r>
              <a:rPr sz="2200" spc="-5" dirty="0">
                <a:latin typeface="Carlito"/>
                <a:cs typeface="Carlito"/>
              </a:rPr>
              <a:t>as in </a:t>
            </a:r>
            <a:r>
              <a:rPr sz="2200" spc="-10" dirty="0">
                <a:latin typeface="Carlito"/>
                <a:cs typeface="Carlito"/>
              </a:rPr>
              <a:t>the </a:t>
            </a:r>
            <a:r>
              <a:rPr sz="2200" spc="-15" dirty="0">
                <a:latin typeface="Carlito"/>
                <a:cs typeface="Carlito"/>
              </a:rPr>
              <a:t>first</a:t>
            </a:r>
            <a:r>
              <a:rPr sz="2200" spc="235" dirty="0">
                <a:latin typeface="Carlito"/>
                <a:cs typeface="Carlito"/>
              </a:rPr>
              <a:t> </a:t>
            </a:r>
            <a:r>
              <a:rPr sz="2200" spc="10" dirty="0">
                <a:latin typeface="Carlito"/>
                <a:cs typeface="Carlito"/>
              </a:rPr>
              <a:t>fit.</a:t>
            </a:r>
            <a:endParaRPr sz="2200" dirty="0">
              <a:latin typeface="Carlito"/>
              <a:cs typeface="Carlito"/>
            </a:endParaRPr>
          </a:p>
          <a:p>
            <a:pPr marL="12700">
              <a:lnSpc>
                <a:spcPct val="100000"/>
              </a:lnSpc>
              <a:spcBef>
                <a:spcPts val="204"/>
              </a:spcBef>
            </a:pPr>
            <a:r>
              <a:rPr sz="2200" b="1" spc="-10" dirty="0">
                <a:latin typeface="Carlito"/>
                <a:cs typeface="Carlito"/>
              </a:rPr>
              <a:t>Best</a:t>
            </a:r>
            <a:r>
              <a:rPr sz="2200" b="1" spc="5" dirty="0">
                <a:latin typeface="Carlito"/>
                <a:cs typeface="Carlito"/>
              </a:rPr>
              <a:t> </a:t>
            </a:r>
            <a:r>
              <a:rPr sz="2200" b="1" spc="-10" dirty="0">
                <a:latin typeface="Carlito"/>
                <a:cs typeface="Carlito"/>
              </a:rPr>
              <a:t>fit:</a:t>
            </a:r>
            <a:endParaRPr sz="2200" dirty="0">
              <a:latin typeface="Carlito"/>
              <a:cs typeface="Carlito"/>
            </a:endParaRPr>
          </a:p>
          <a:p>
            <a:pPr marL="241300" marR="66040" indent="-228600" algn="just">
              <a:lnSpc>
                <a:spcPct val="70000"/>
              </a:lnSpc>
              <a:spcBef>
                <a:spcPts val="994"/>
              </a:spcBef>
              <a:buFont typeface="Arial"/>
              <a:buChar char="•"/>
              <a:tabLst>
                <a:tab pos="241300" algn="l"/>
              </a:tabLst>
            </a:pPr>
            <a:r>
              <a:rPr sz="2200" spc="-10" dirty="0">
                <a:latin typeface="Carlito"/>
                <a:cs typeface="Carlito"/>
              </a:rPr>
              <a:t>This </a:t>
            </a:r>
            <a:r>
              <a:rPr sz="2200" spc="-5" dirty="0">
                <a:latin typeface="Carlito"/>
                <a:cs typeface="Carlito"/>
              </a:rPr>
              <a:t>is </a:t>
            </a:r>
            <a:r>
              <a:rPr sz="2200" spc="-10" dirty="0">
                <a:latin typeface="Carlito"/>
                <a:cs typeface="Carlito"/>
              </a:rPr>
              <a:t>well </a:t>
            </a:r>
            <a:r>
              <a:rPr sz="2200" spc="-5" dirty="0">
                <a:latin typeface="Carlito"/>
                <a:cs typeface="Carlito"/>
              </a:rPr>
              <a:t>known algorithm which </a:t>
            </a:r>
            <a:r>
              <a:rPr sz="2200" b="1" spc="-10" dirty="0">
                <a:latin typeface="Carlito"/>
                <a:cs typeface="Carlito"/>
              </a:rPr>
              <a:t>searches the </a:t>
            </a:r>
            <a:r>
              <a:rPr sz="2200" b="1" spc="-15" dirty="0">
                <a:latin typeface="Carlito"/>
                <a:cs typeface="Carlito"/>
              </a:rPr>
              <a:t>entire </a:t>
            </a:r>
            <a:r>
              <a:rPr sz="2200" b="1" spc="-10" dirty="0">
                <a:latin typeface="Carlito"/>
                <a:cs typeface="Carlito"/>
              </a:rPr>
              <a:t>list </a:t>
            </a:r>
            <a:r>
              <a:rPr sz="2200" b="1" spc="-5" dirty="0">
                <a:latin typeface="Carlito"/>
                <a:cs typeface="Carlito"/>
              </a:rPr>
              <a:t>and </a:t>
            </a:r>
            <a:r>
              <a:rPr sz="2200" b="1" spc="-25" dirty="0">
                <a:latin typeface="Carlito"/>
                <a:cs typeface="Carlito"/>
              </a:rPr>
              <a:t>takes </a:t>
            </a:r>
            <a:r>
              <a:rPr sz="2200" b="1" spc="-10" dirty="0">
                <a:latin typeface="Carlito"/>
                <a:cs typeface="Carlito"/>
              </a:rPr>
              <a:t>the smallest </a:t>
            </a:r>
            <a:r>
              <a:rPr sz="2200" b="1" spc="-5" dirty="0">
                <a:latin typeface="Carlito"/>
                <a:cs typeface="Carlito"/>
              </a:rPr>
              <a:t>hole </a:t>
            </a:r>
            <a:r>
              <a:rPr sz="2200" b="1" spc="-15" dirty="0">
                <a:latin typeface="Carlito"/>
                <a:cs typeface="Carlito"/>
              </a:rPr>
              <a:t>that </a:t>
            </a:r>
            <a:r>
              <a:rPr sz="2200" b="1" spc="-5" dirty="0">
                <a:latin typeface="Carlito"/>
                <a:cs typeface="Carlito"/>
              </a:rPr>
              <a:t>is  sufficient </a:t>
            </a:r>
            <a:r>
              <a:rPr sz="2200" b="1" spc="-15" dirty="0">
                <a:latin typeface="Carlito"/>
                <a:cs typeface="Carlito"/>
              </a:rPr>
              <a:t>for </a:t>
            </a:r>
            <a:r>
              <a:rPr sz="2200" b="1" spc="-10" dirty="0">
                <a:latin typeface="Carlito"/>
                <a:cs typeface="Carlito"/>
              </a:rPr>
              <a:t>the new process</a:t>
            </a:r>
            <a:r>
              <a:rPr sz="2200" spc="-10" dirty="0">
                <a:latin typeface="Carlito"/>
                <a:cs typeface="Carlito"/>
              </a:rPr>
              <a:t>. Best </a:t>
            </a:r>
            <a:r>
              <a:rPr sz="2200" spc="-5" dirty="0">
                <a:latin typeface="Carlito"/>
                <a:cs typeface="Carlito"/>
              </a:rPr>
              <a:t>fit will </a:t>
            </a:r>
            <a:r>
              <a:rPr sz="2200" spc="-15" dirty="0">
                <a:latin typeface="Carlito"/>
                <a:cs typeface="Carlito"/>
              </a:rPr>
              <a:t>allocate </a:t>
            </a:r>
            <a:r>
              <a:rPr sz="2200" spc="-5" dirty="0">
                <a:latin typeface="Carlito"/>
                <a:cs typeface="Carlito"/>
              </a:rPr>
              <a:t>the </a:t>
            </a:r>
            <a:r>
              <a:rPr sz="2200" spc="-10" dirty="0">
                <a:latin typeface="Carlito"/>
                <a:cs typeface="Carlito"/>
              </a:rPr>
              <a:t>hole </a:t>
            </a:r>
            <a:r>
              <a:rPr sz="2200" spc="-15" dirty="0">
                <a:latin typeface="Carlito"/>
                <a:cs typeface="Carlito"/>
              </a:rPr>
              <a:t>at </a:t>
            </a:r>
            <a:r>
              <a:rPr sz="2200" spc="-5" dirty="0">
                <a:latin typeface="Carlito"/>
                <a:cs typeface="Carlito"/>
              </a:rPr>
              <a:t>18 if a </a:t>
            </a:r>
            <a:r>
              <a:rPr sz="2200" spc="-10" dirty="0">
                <a:latin typeface="Carlito"/>
                <a:cs typeface="Carlito"/>
              </a:rPr>
              <a:t>block </a:t>
            </a:r>
            <a:r>
              <a:rPr sz="2200" spc="-5" dirty="0">
                <a:latin typeface="Carlito"/>
                <a:cs typeface="Carlito"/>
              </a:rPr>
              <a:t>of </a:t>
            </a:r>
            <a:r>
              <a:rPr sz="2200" spc="-20" dirty="0">
                <a:latin typeface="Carlito"/>
                <a:cs typeface="Carlito"/>
              </a:rPr>
              <a:t>size </a:t>
            </a:r>
            <a:r>
              <a:rPr sz="2200" spc="-5" dirty="0">
                <a:latin typeface="Carlito"/>
                <a:cs typeface="Carlito"/>
              </a:rPr>
              <a:t>2 is </a:t>
            </a:r>
            <a:r>
              <a:rPr sz="2200" spc="-10" dirty="0">
                <a:latin typeface="Carlito"/>
                <a:cs typeface="Carlito"/>
              </a:rPr>
              <a:t>needed  </a:t>
            </a:r>
            <a:r>
              <a:rPr sz="2200" spc="-20" dirty="0">
                <a:latin typeface="Carlito"/>
                <a:cs typeface="Carlito"/>
              </a:rPr>
              <a:t>for </a:t>
            </a:r>
            <a:r>
              <a:rPr sz="2200" spc="-5" dirty="0">
                <a:latin typeface="Carlito"/>
                <a:cs typeface="Carlito"/>
              </a:rPr>
              <a:t>a </a:t>
            </a:r>
            <a:r>
              <a:rPr sz="2200" spc="-10" dirty="0">
                <a:latin typeface="Carlito"/>
                <a:cs typeface="Carlito"/>
              </a:rPr>
              <a:t>new</a:t>
            </a:r>
            <a:r>
              <a:rPr sz="2200" spc="20" dirty="0">
                <a:latin typeface="Carlito"/>
                <a:cs typeface="Carlito"/>
              </a:rPr>
              <a:t> </a:t>
            </a:r>
            <a:r>
              <a:rPr sz="2200" spc="-10" dirty="0">
                <a:latin typeface="Carlito"/>
                <a:cs typeface="Carlito"/>
              </a:rPr>
              <a:t>process.</a:t>
            </a:r>
            <a:endParaRPr sz="2200" dirty="0">
              <a:latin typeface="Carlito"/>
              <a:cs typeface="Carlito"/>
            </a:endParaRPr>
          </a:p>
          <a:p>
            <a:pPr marL="12700" algn="just">
              <a:lnSpc>
                <a:spcPct val="100000"/>
              </a:lnSpc>
              <a:spcBef>
                <a:spcPts val="215"/>
              </a:spcBef>
            </a:pPr>
            <a:r>
              <a:rPr sz="2200" b="1" spc="-30" dirty="0">
                <a:latin typeface="Carlito"/>
                <a:cs typeface="Carlito"/>
              </a:rPr>
              <a:t>Worst</a:t>
            </a:r>
            <a:r>
              <a:rPr sz="2200" b="1" spc="15" dirty="0">
                <a:latin typeface="Carlito"/>
                <a:cs typeface="Carlito"/>
              </a:rPr>
              <a:t> </a:t>
            </a:r>
            <a:r>
              <a:rPr sz="2200" b="1" spc="-10" dirty="0">
                <a:latin typeface="Carlito"/>
                <a:cs typeface="Carlito"/>
              </a:rPr>
              <a:t>fit:</a:t>
            </a:r>
            <a:endParaRPr sz="2200" dirty="0">
              <a:latin typeface="Carlito"/>
              <a:cs typeface="Carlito"/>
            </a:endParaRPr>
          </a:p>
          <a:p>
            <a:pPr marL="241300" marR="333375" indent="-228600">
              <a:lnSpc>
                <a:spcPct val="70000"/>
              </a:lnSpc>
              <a:spcBef>
                <a:spcPts val="1000"/>
              </a:spcBef>
              <a:buFont typeface="Arial"/>
              <a:buChar char="•"/>
              <a:tabLst>
                <a:tab pos="240665" algn="l"/>
                <a:tab pos="241300" algn="l"/>
              </a:tabLst>
            </a:pPr>
            <a:r>
              <a:rPr sz="2200" spc="-10" dirty="0">
                <a:latin typeface="Carlito"/>
                <a:cs typeface="Carlito"/>
              </a:rPr>
              <a:t>This </a:t>
            </a:r>
            <a:r>
              <a:rPr sz="2200" spc="-5" dirty="0">
                <a:latin typeface="Carlito"/>
                <a:cs typeface="Carlito"/>
              </a:rPr>
              <a:t>algorithm </a:t>
            </a:r>
            <a:r>
              <a:rPr sz="2200" spc="-20" dirty="0">
                <a:latin typeface="Carlito"/>
                <a:cs typeface="Carlito"/>
              </a:rPr>
              <a:t>always </a:t>
            </a:r>
            <a:r>
              <a:rPr sz="2200" b="1" spc="-25" dirty="0">
                <a:latin typeface="Carlito"/>
                <a:cs typeface="Carlito"/>
              </a:rPr>
              <a:t>takes </a:t>
            </a:r>
            <a:r>
              <a:rPr sz="2200" b="1" spc="-10" dirty="0">
                <a:latin typeface="Carlito"/>
                <a:cs typeface="Carlito"/>
              </a:rPr>
              <a:t>the </a:t>
            </a:r>
            <a:r>
              <a:rPr sz="2200" b="1" spc="-15" dirty="0">
                <a:latin typeface="Carlito"/>
                <a:cs typeface="Carlito"/>
              </a:rPr>
              <a:t>largest available </a:t>
            </a:r>
            <a:r>
              <a:rPr sz="2200" b="1" spc="-5" dirty="0">
                <a:latin typeface="Carlito"/>
                <a:cs typeface="Carlito"/>
              </a:rPr>
              <a:t>hole </a:t>
            </a:r>
            <a:r>
              <a:rPr sz="2200" spc="-5" dirty="0">
                <a:latin typeface="Carlito"/>
                <a:cs typeface="Carlito"/>
              </a:rPr>
              <a:t>so </a:t>
            </a:r>
            <a:r>
              <a:rPr sz="2200" spc="-15" dirty="0">
                <a:latin typeface="Carlito"/>
                <a:cs typeface="Carlito"/>
              </a:rPr>
              <a:t>that </a:t>
            </a:r>
            <a:r>
              <a:rPr sz="2200" spc="-5" dirty="0">
                <a:latin typeface="Carlito"/>
                <a:cs typeface="Carlito"/>
              </a:rPr>
              <a:t>the </a:t>
            </a:r>
            <a:r>
              <a:rPr sz="2200" spc="-10" dirty="0">
                <a:latin typeface="Carlito"/>
                <a:cs typeface="Carlito"/>
              </a:rPr>
              <a:t>hole </a:t>
            </a:r>
            <a:r>
              <a:rPr sz="2200" spc="-25" dirty="0">
                <a:latin typeface="Carlito"/>
                <a:cs typeface="Carlito"/>
              </a:rPr>
              <a:t>broken </a:t>
            </a:r>
            <a:r>
              <a:rPr sz="2200" spc="-10" dirty="0">
                <a:latin typeface="Carlito"/>
                <a:cs typeface="Carlito"/>
              </a:rPr>
              <a:t>off </a:t>
            </a:r>
            <a:r>
              <a:rPr sz="2200" spc="-5" dirty="0">
                <a:latin typeface="Carlito"/>
                <a:cs typeface="Carlito"/>
              </a:rPr>
              <a:t>will be </a:t>
            </a:r>
            <a:r>
              <a:rPr sz="2200" spc="-10" dirty="0">
                <a:latin typeface="Carlito"/>
                <a:cs typeface="Carlito"/>
              </a:rPr>
              <a:t>big  </a:t>
            </a:r>
            <a:r>
              <a:rPr sz="2200" spc="-5" dirty="0">
                <a:latin typeface="Carlito"/>
                <a:cs typeface="Carlito"/>
              </a:rPr>
              <a:t>enough </a:t>
            </a:r>
            <a:r>
              <a:rPr sz="2200" spc="-20" dirty="0">
                <a:latin typeface="Carlito"/>
                <a:cs typeface="Carlito"/>
              </a:rPr>
              <a:t>to </a:t>
            </a:r>
            <a:r>
              <a:rPr sz="2200" spc="-5" dirty="0">
                <a:latin typeface="Carlito"/>
                <a:cs typeface="Carlito"/>
              </a:rPr>
              <a:t>be </a:t>
            </a:r>
            <a:r>
              <a:rPr sz="2200" spc="-10" dirty="0">
                <a:latin typeface="Carlito"/>
                <a:cs typeface="Carlito"/>
              </a:rPr>
              <a:t>useful </a:t>
            </a:r>
            <a:r>
              <a:rPr sz="2200" spc="-5" dirty="0">
                <a:latin typeface="Carlito"/>
                <a:cs typeface="Carlito"/>
              </a:rPr>
              <a:t>the </a:t>
            </a:r>
            <a:r>
              <a:rPr sz="2200" spc="-15" dirty="0">
                <a:latin typeface="Carlito"/>
                <a:cs typeface="Carlito"/>
              </a:rPr>
              <a:t>next</a:t>
            </a:r>
            <a:r>
              <a:rPr sz="2200" spc="65" dirty="0">
                <a:latin typeface="Carlito"/>
                <a:cs typeface="Carlito"/>
              </a:rPr>
              <a:t> </a:t>
            </a:r>
            <a:r>
              <a:rPr sz="2200" spc="-5" dirty="0">
                <a:latin typeface="Carlito"/>
                <a:cs typeface="Carlito"/>
              </a:rPr>
              <a:t>time.</a:t>
            </a:r>
            <a:endParaRPr sz="2200" dirty="0">
              <a:latin typeface="Carlito"/>
              <a:cs typeface="Carlito"/>
            </a:endParaRPr>
          </a:p>
          <a:p>
            <a:pPr marL="12700">
              <a:lnSpc>
                <a:spcPct val="100000"/>
              </a:lnSpc>
              <a:spcBef>
                <a:spcPts val="200"/>
              </a:spcBef>
            </a:pPr>
            <a:r>
              <a:rPr sz="2200" b="1" spc="-5" dirty="0">
                <a:latin typeface="Carlito"/>
                <a:cs typeface="Carlito"/>
              </a:rPr>
              <a:t>Quick fit</a:t>
            </a:r>
            <a:r>
              <a:rPr sz="2200" spc="-5" dirty="0">
                <a:latin typeface="Carlito"/>
                <a:cs typeface="Carlito"/>
              </a:rPr>
              <a:t>:</a:t>
            </a:r>
            <a:endParaRPr sz="2200" dirty="0">
              <a:latin typeface="Carlito"/>
              <a:cs typeface="Carlito"/>
            </a:endParaRPr>
          </a:p>
          <a:p>
            <a:pPr marL="241300" indent="-228600">
              <a:lnSpc>
                <a:spcPct val="100000"/>
              </a:lnSpc>
              <a:spcBef>
                <a:spcPts val="220"/>
              </a:spcBef>
              <a:buFont typeface="Arial"/>
              <a:buChar char="•"/>
              <a:tabLst>
                <a:tab pos="240665" algn="l"/>
                <a:tab pos="241300" algn="l"/>
              </a:tabLst>
            </a:pPr>
            <a:r>
              <a:rPr sz="2200" spc="-10" dirty="0">
                <a:latin typeface="Carlito"/>
                <a:cs typeface="Carlito"/>
              </a:rPr>
              <a:t>This </a:t>
            </a:r>
            <a:r>
              <a:rPr sz="2200" spc="-5" dirty="0">
                <a:latin typeface="Carlito"/>
                <a:cs typeface="Carlito"/>
              </a:rPr>
              <a:t>algorithm </a:t>
            </a:r>
            <a:r>
              <a:rPr sz="2200" b="1" spc="-15" dirty="0">
                <a:latin typeface="Carlito"/>
                <a:cs typeface="Carlito"/>
              </a:rPr>
              <a:t>maintain </a:t>
            </a:r>
            <a:r>
              <a:rPr sz="2200" b="1" spc="-20" dirty="0">
                <a:latin typeface="Carlito"/>
                <a:cs typeface="Carlito"/>
              </a:rPr>
              <a:t>separate </a:t>
            </a:r>
            <a:r>
              <a:rPr sz="2200" b="1" spc="-10" dirty="0">
                <a:latin typeface="Carlito"/>
                <a:cs typeface="Carlito"/>
              </a:rPr>
              <a:t>lists </a:t>
            </a:r>
            <a:r>
              <a:rPr sz="2200" b="1" spc="-15" dirty="0">
                <a:latin typeface="Carlito"/>
                <a:cs typeface="Carlito"/>
              </a:rPr>
              <a:t>for </a:t>
            </a:r>
            <a:r>
              <a:rPr sz="2200" b="1" spc="-5" dirty="0">
                <a:latin typeface="Carlito"/>
                <a:cs typeface="Carlito"/>
              </a:rPr>
              <a:t>some of </a:t>
            </a:r>
            <a:r>
              <a:rPr sz="2200" b="1" spc="-10" dirty="0">
                <a:latin typeface="Carlito"/>
                <a:cs typeface="Carlito"/>
              </a:rPr>
              <a:t>the </a:t>
            </a:r>
            <a:r>
              <a:rPr sz="2200" b="1" spc="-15" dirty="0">
                <a:latin typeface="Carlito"/>
                <a:cs typeface="Carlito"/>
              </a:rPr>
              <a:t>more </a:t>
            </a:r>
            <a:r>
              <a:rPr sz="2200" b="1" spc="-10" dirty="0">
                <a:latin typeface="Carlito"/>
                <a:cs typeface="Carlito"/>
              </a:rPr>
              <a:t>common </a:t>
            </a:r>
            <a:r>
              <a:rPr sz="2200" b="1" spc="-15" dirty="0">
                <a:latin typeface="Carlito"/>
                <a:cs typeface="Carlito"/>
              </a:rPr>
              <a:t>size </a:t>
            </a:r>
            <a:r>
              <a:rPr sz="2200" b="1" spc="-5" dirty="0">
                <a:latin typeface="Carlito"/>
                <a:cs typeface="Carlito"/>
              </a:rPr>
              <a:t>of holes</a:t>
            </a:r>
            <a:r>
              <a:rPr sz="2200" b="1" spc="360" dirty="0">
                <a:latin typeface="Carlito"/>
                <a:cs typeface="Carlito"/>
              </a:rPr>
              <a:t> </a:t>
            </a:r>
            <a:r>
              <a:rPr sz="2200" spc="-5" dirty="0">
                <a:latin typeface="Carlito"/>
                <a:cs typeface="Carlito"/>
              </a:rPr>
              <a:t>.</a:t>
            </a:r>
            <a:endParaRPr sz="2200" dirty="0">
              <a:latin typeface="Carlito"/>
              <a:cs typeface="Carlito"/>
            </a:endParaRPr>
          </a:p>
          <a:p>
            <a:pPr marL="241300" marR="6350" indent="-228600">
              <a:lnSpc>
                <a:spcPct val="70000"/>
              </a:lnSpc>
              <a:spcBef>
                <a:spcPts val="994"/>
              </a:spcBef>
              <a:buFont typeface="Arial"/>
              <a:buChar char="•"/>
              <a:tabLst>
                <a:tab pos="240665" algn="l"/>
                <a:tab pos="241300" algn="l"/>
              </a:tabLst>
            </a:pPr>
            <a:r>
              <a:rPr sz="2200" spc="-20" dirty="0">
                <a:latin typeface="Carlito"/>
                <a:cs typeface="Carlito"/>
              </a:rPr>
              <a:t>for </a:t>
            </a:r>
            <a:r>
              <a:rPr sz="2200" dirty="0">
                <a:latin typeface="Carlito"/>
                <a:cs typeface="Carlito"/>
              </a:rPr>
              <a:t>e.g. </a:t>
            </a:r>
            <a:r>
              <a:rPr sz="2200" spc="-5" dirty="0">
                <a:latin typeface="Carlito"/>
                <a:cs typeface="Carlito"/>
              </a:rPr>
              <a:t>It </a:t>
            </a:r>
            <a:r>
              <a:rPr sz="2200" spc="-10" dirty="0">
                <a:latin typeface="Carlito"/>
                <a:cs typeface="Carlito"/>
              </a:rPr>
              <a:t>might maintain </a:t>
            </a:r>
            <a:r>
              <a:rPr sz="2200" spc="-5" dirty="0">
                <a:latin typeface="Carlito"/>
                <a:cs typeface="Carlito"/>
              </a:rPr>
              <a:t>a </a:t>
            </a:r>
            <a:r>
              <a:rPr sz="2200" spc="-10" dirty="0">
                <a:latin typeface="Carlito"/>
                <a:cs typeface="Carlito"/>
              </a:rPr>
              <a:t>table </a:t>
            </a:r>
            <a:r>
              <a:rPr sz="2200" spc="-5" dirty="0">
                <a:latin typeface="Carlito"/>
                <a:cs typeface="Carlito"/>
              </a:rPr>
              <a:t>with n-entries; the </a:t>
            </a:r>
            <a:r>
              <a:rPr sz="2200" spc="-15" dirty="0">
                <a:latin typeface="Carlito"/>
                <a:cs typeface="Carlito"/>
              </a:rPr>
              <a:t>first </a:t>
            </a:r>
            <a:r>
              <a:rPr sz="2200" spc="-10" dirty="0">
                <a:latin typeface="Carlito"/>
                <a:cs typeface="Carlito"/>
              </a:rPr>
              <a:t>entry pointing </a:t>
            </a:r>
            <a:r>
              <a:rPr sz="2200" spc="-20" dirty="0">
                <a:latin typeface="Carlito"/>
                <a:cs typeface="Carlito"/>
              </a:rPr>
              <a:t>to </a:t>
            </a:r>
            <a:r>
              <a:rPr sz="2200" spc="-5" dirty="0">
                <a:latin typeface="Carlito"/>
                <a:cs typeface="Carlito"/>
              </a:rPr>
              <a:t>the </a:t>
            </a:r>
            <a:r>
              <a:rPr sz="2200" spc="-10" dirty="0">
                <a:latin typeface="Carlito"/>
                <a:cs typeface="Carlito"/>
              </a:rPr>
              <a:t>list </a:t>
            </a:r>
            <a:r>
              <a:rPr sz="2200" dirty="0">
                <a:latin typeface="Carlito"/>
                <a:cs typeface="Carlito"/>
              </a:rPr>
              <a:t>of </a:t>
            </a:r>
            <a:r>
              <a:rPr sz="2200" spc="-5" dirty="0">
                <a:latin typeface="Carlito"/>
                <a:cs typeface="Carlito"/>
              </a:rPr>
              <a:t>4 kb holes,  the </a:t>
            </a:r>
            <a:r>
              <a:rPr sz="2200" spc="-10" dirty="0">
                <a:latin typeface="Carlito"/>
                <a:cs typeface="Carlito"/>
              </a:rPr>
              <a:t>second </a:t>
            </a:r>
            <a:r>
              <a:rPr sz="2200" spc="-5" dirty="0">
                <a:latin typeface="Carlito"/>
                <a:cs typeface="Carlito"/>
              </a:rPr>
              <a:t>entry </a:t>
            </a:r>
            <a:r>
              <a:rPr sz="2200" spc="-10" dirty="0">
                <a:latin typeface="Carlito"/>
                <a:cs typeface="Carlito"/>
              </a:rPr>
              <a:t>points </a:t>
            </a:r>
            <a:r>
              <a:rPr sz="2200" spc="-20" dirty="0">
                <a:latin typeface="Carlito"/>
                <a:cs typeface="Carlito"/>
              </a:rPr>
              <a:t>to </a:t>
            </a:r>
            <a:r>
              <a:rPr sz="2200" spc="-5" dirty="0">
                <a:latin typeface="Carlito"/>
                <a:cs typeface="Carlito"/>
              </a:rPr>
              <a:t>the </a:t>
            </a:r>
            <a:r>
              <a:rPr sz="2200" spc="-10" dirty="0">
                <a:latin typeface="Carlito"/>
                <a:cs typeface="Carlito"/>
              </a:rPr>
              <a:t>list </a:t>
            </a:r>
            <a:r>
              <a:rPr sz="2200" spc="-5" dirty="0">
                <a:latin typeface="Carlito"/>
                <a:cs typeface="Carlito"/>
              </a:rPr>
              <a:t>of 8 kb holes, the </a:t>
            </a:r>
            <a:r>
              <a:rPr sz="2200" spc="-10" dirty="0">
                <a:latin typeface="Carlito"/>
                <a:cs typeface="Carlito"/>
              </a:rPr>
              <a:t>third </a:t>
            </a:r>
            <a:r>
              <a:rPr sz="2200" spc="-20" dirty="0">
                <a:latin typeface="Carlito"/>
                <a:cs typeface="Carlito"/>
              </a:rPr>
              <a:t>to </a:t>
            </a:r>
            <a:r>
              <a:rPr sz="2200" spc="-5" dirty="0">
                <a:latin typeface="Carlito"/>
                <a:cs typeface="Carlito"/>
              </a:rPr>
              <a:t>12 kb holes, and so on. Holes of  </a:t>
            </a:r>
            <a:r>
              <a:rPr sz="2200" spc="-15" dirty="0">
                <a:latin typeface="Carlito"/>
                <a:cs typeface="Carlito"/>
              </a:rPr>
              <a:t>say </a:t>
            </a:r>
            <a:r>
              <a:rPr sz="2200" spc="-5" dirty="0">
                <a:latin typeface="Carlito"/>
                <a:cs typeface="Carlito"/>
              </a:rPr>
              <a:t>21 kb </a:t>
            </a:r>
            <a:r>
              <a:rPr sz="2200" spc="-10" dirty="0">
                <a:latin typeface="Carlito"/>
                <a:cs typeface="Carlito"/>
              </a:rPr>
              <a:t>could </a:t>
            </a:r>
            <a:r>
              <a:rPr sz="2200" spc="-5" dirty="0">
                <a:latin typeface="Carlito"/>
                <a:cs typeface="Carlito"/>
              </a:rPr>
              <a:t>be either </a:t>
            </a:r>
            <a:r>
              <a:rPr sz="2200" spc="-10" dirty="0">
                <a:latin typeface="Carlito"/>
                <a:cs typeface="Carlito"/>
              </a:rPr>
              <a:t>put </a:t>
            </a:r>
            <a:r>
              <a:rPr sz="2200" dirty="0">
                <a:latin typeface="Carlito"/>
                <a:cs typeface="Carlito"/>
              </a:rPr>
              <a:t>on </a:t>
            </a:r>
            <a:r>
              <a:rPr sz="2200" spc="-5" dirty="0">
                <a:latin typeface="Carlito"/>
                <a:cs typeface="Carlito"/>
              </a:rPr>
              <a:t>a 20 </a:t>
            </a:r>
            <a:r>
              <a:rPr sz="2200" spc="-10" dirty="0">
                <a:latin typeface="Carlito"/>
                <a:cs typeface="Carlito"/>
              </a:rPr>
              <a:t>kb list </a:t>
            </a:r>
            <a:r>
              <a:rPr sz="2200" dirty="0">
                <a:latin typeface="Carlito"/>
                <a:cs typeface="Carlito"/>
              </a:rPr>
              <a:t>or </a:t>
            </a:r>
            <a:r>
              <a:rPr sz="2200" spc="-5" dirty="0">
                <a:latin typeface="Carlito"/>
                <a:cs typeface="Carlito"/>
              </a:rPr>
              <a:t>on a </a:t>
            </a:r>
            <a:r>
              <a:rPr sz="2200" spc="-10" dirty="0">
                <a:latin typeface="Carlito"/>
                <a:cs typeface="Carlito"/>
              </a:rPr>
              <a:t>special list </a:t>
            </a:r>
            <a:r>
              <a:rPr sz="2200" spc="-5" dirty="0">
                <a:latin typeface="Carlito"/>
                <a:cs typeface="Carlito"/>
              </a:rPr>
              <a:t>of add </a:t>
            </a:r>
            <a:r>
              <a:rPr sz="2200" spc="-15" dirty="0">
                <a:latin typeface="Carlito"/>
                <a:cs typeface="Carlito"/>
              </a:rPr>
              <a:t>sized </a:t>
            </a:r>
            <a:r>
              <a:rPr sz="2200" spc="-10" dirty="0">
                <a:latin typeface="Carlito"/>
                <a:cs typeface="Carlito"/>
              </a:rPr>
              <a:t>holes </a:t>
            </a:r>
            <a:r>
              <a:rPr sz="2200" spc="-20" dirty="0">
                <a:latin typeface="Carlito"/>
                <a:cs typeface="Carlito"/>
              </a:rPr>
              <a:t>.with </a:t>
            </a:r>
            <a:r>
              <a:rPr sz="2200" spc="-10" dirty="0">
                <a:latin typeface="Carlito"/>
                <a:cs typeface="Carlito"/>
              </a:rPr>
              <a:t>quick  </a:t>
            </a:r>
            <a:r>
              <a:rPr sz="2200" spc="-5" dirty="0">
                <a:latin typeface="Carlito"/>
                <a:cs typeface="Carlito"/>
              </a:rPr>
              <a:t>fit, </a:t>
            </a:r>
            <a:r>
              <a:rPr sz="2200" spc="-10" dirty="0">
                <a:latin typeface="Carlito"/>
                <a:cs typeface="Carlito"/>
              </a:rPr>
              <a:t>finding </a:t>
            </a:r>
            <a:r>
              <a:rPr sz="2200" spc="-5" dirty="0">
                <a:latin typeface="Carlito"/>
                <a:cs typeface="Carlito"/>
              </a:rPr>
              <a:t>a </a:t>
            </a:r>
            <a:r>
              <a:rPr sz="2200" spc="-10" dirty="0">
                <a:latin typeface="Carlito"/>
                <a:cs typeface="Carlito"/>
              </a:rPr>
              <a:t>hole </a:t>
            </a:r>
            <a:r>
              <a:rPr sz="2200" spc="-15" dirty="0">
                <a:latin typeface="Carlito"/>
                <a:cs typeface="Carlito"/>
              </a:rPr>
              <a:t>from </a:t>
            </a:r>
            <a:r>
              <a:rPr sz="2200" spc="-5" dirty="0">
                <a:latin typeface="Carlito"/>
                <a:cs typeface="Carlito"/>
              </a:rPr>
              <a:t>the </a:t>
            </a:r>
            <a:r>
              <a:rPr sz="2200" spc="-10" dirty="0">
                <a:latin typeface="Carlito"/>
                <a:cs typeface="Carlito"/>
              </a:rPr>
              <a:t>list </a:t>
            </a:r>
            <a:r>
              <a:rPr sz="2200" spc="-5" dirty="0">
                <a:latin typeface="Carlito"/>
                <a:cs typeface="Carlito"/>
              </a:rPr>
              <a:t>with </a:t>
            </a:r>
            <a:r>
              <a:rPr sz="2200" spc="-10" dirty="0">
                <a:latin typeface="Carlito"/>
                <a:cs typeface="Carlito"/>
              </a:rPr>
              <a:t>required </a:t>
            </a:r>
            <a:r>
              <a:rPr sz="2200" spc="-20" dirty="0">
                <a:latin typeface="Carlito"/>
                <a:cs typeface="Carlito"/>
              </a:rPr>
              <a:t>size </a:t>
            </a:r>
            <a:r>
              <a:rPr sz="2200" spc="-5" dirty="0">
                <a:latin typeface="Carlito"/>
                <a:cs typeface="Carlito"/>
              </a:rPr>
              <a:t>is </a:t>
            </a:r>
            <a:r>
              <a:rPr sz="2200" spc="-15" dirty="0">
                <a:latin typeface="Carlito"/>
                <a:cs typeface="Carlito"/>
              </a:rPr>
              <a:t>extremely</a:t>
            </a:r>
            <a:r>
              <a:rPr sz="2200" spc="114" dirty="0">
                <a:latin typeface="Carlito"/>
                <a:cs typeface="Carlito"/>
              </a:rPr>
              <a:t> </a:t>
            </a:r>
            <a:r>
              <a:rPr sz="2200" spc="-20" dirty="0">
                <a:latin typeface="Carlito"/>
                <a:cs typeface="Carlito"/>
              </a:rPr>
              <a:t>fast.</a:t>
            </a:r>
            <a:endParaRPr sz="2200" dirty="0">
              <a:latin typeface="Carlito"/>
              <a:cs typeface="Carlito"/>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95800" y="3495822"/>
            <a:ext cx="3841623" cy="1120820"/>
          </a:xfrm>
          <a:prstGeom prst="rect">
            <a:avLst/>
          </a:prstGeom>
        </p:spPr>
        <p:txBody>
          <a:bodyPr vert="horz" wrap="square" lIns="0" tIns="12700" rIns="0" bIns="0" rtlCol="0">
            <a:spAutoFit/>
          </a:bodyPr>
          <a:lstStyle/>
          <a:p>
            <a:pPr marL="12700">
              <a:lnSpc>
                <a:spcPct val="100000"/>
              </a:lnSpc>
              <a:spcBef>
                <a:spcPts val="100"/>
              </a:spcBef>
            </a:pPr>
            <a:r>
              <a:rPr sz="7200" spc="-5" dirty="0">
                <a:latin typeface="Curlz MT" panose="04040404050702020202" pitchFamily="82" charset="0"/>
                <a:cs typeface="Carlito"/>
              </a:rPr>
              <a:t>Thank</a:t>
            </a:r>
            <a:r>
              <a:rPr sz="7200" spc="-65" dirty="0">
                <a:latin typeface="Curlz MT" panose="04040404050702020202" pitchFamily="82" charset="0"/>
                <a:cs typeface="Carlito"/>
              </a:rPr>
              <a:t> </a:t>
            </a:r>
            <a:r>
              <a:rPr sz="7200" spc="-10" dirty="0">
                <a:latin typeface="Curlz MT" panose="04040404050702020202" pitchFamily="82" charset="0"/>
                <a:cs typeface="Carlito"/>
              </a:rPr>
              <a:t>you</a:t>
            </a:r>
            <a:endParaRPr sz="7200" dirty="0">
              <a:latin typeface="Curlz MT" panose="04040404050702020202" pitchFamily="82" charset="0"/>
              <a:cs typeface="Carl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570C7-5F48-42EF-8E95-92BD350A47EB}"/>
              </a:ext>
            </a:extLst>
          </p:cNvPr>
          <p:cNvSpPr>
            <a:spLocks noGrp="1"/>
          </p:cNvSpPr>
          <p:nvPr>
            <p:ph type="title"/>
          </p:nvPr>
        </p:nvSpPr>
        <p:spPr/>
        <p:txBody>
          <a:bodyPr/>
          <a:lstStyle/>
          <a:p>
            <a:r>
              <a:rPr lang="en-US" b="1" dirty="0"/>
              <a:t>4. Real Time Operating System</a:t>
            </a:r>
          </a:p>
        </p:txBody>
      </p:sp>
      <p:sp>
        <p:nvSpPr>
          <p:cNvPr id="3" name="Content Placeholder 2">
            <a:extLst>
              <a:ext uri="{FF2B5EF4-FFF2-40B4-BE49-F238E27FC236}">
                <a16:creationId xmlns:a16="http://schemas.microsoft.com/office/drawing/2014/main" id="{2C6D1A7C-C861-471D-9B60-54854A2F241B}"/>
              </a:ext>
            </a:extLst>
          </p:cNvPr>
          <p:cNvSpPr>
            <a:spLocks noGrp="1"/>
          </p:cNvSpPr>
          <p:nvPr>
            <p:ph idx="1"/>
          </p:nvPr>
        </p:nvSpPr>
        <p:spPr/>
        <p:txBody>
          <a:bodyPr>
            <a:normAutofit lnSpcReduction="10000"/>
          </a:bodyPr>
          <a:lstStyle/>
          <a:p>
            <a:r>
              <a:rPr lang="en-US" dirty="0"/>
              <a:t>A real-time system is defined as a data processing system in which the time interval required to process and respond to inputs is so small that it controls the environment. The time taken by the system to respond to an input and display of required updated information is termed as the response time. So in this method, the response time is very less.</a:t>
            </a:r>
          </a:p>
          <a:p>
            <a:r>
              <a:rPr lang="en-US" dirty="0"/>
              <a:t>Real-time systems are used when there are rigid time requirements on the operation of a processor or the flow of data and real-time systems can be used as a control device in a dedicated application system. Example Industrial Control system, robots, Air traffic control system.</a:t>
            </a:r>
          </a:p>
        </p:txBody>
      </p:sp>
    </p:spTree>
    <p:extLst>
      <p:ext uri="{BB962C8B-B14F-4D97-AF65-F5344CB8AC3E}">
        <p14:creationId xmlns:p14="http://schemas.microsoft.com/office/powerpoint/2010/main" val="1046601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7CC404-8628-4736-830C-A8FCB8AEF91D}"/>
              </a:ext>
            </a:extLst>
          </p:cNvPr>
          <p:cNvSpPr>
            <a:spLocks noGrp="1"/>
          </p:cNvSpPr>
          <p:nvPr>
            <p:ph idx="1"/>
          </p:nvPr>
        </p:nvSpPr>
        <p:spPr>
          <a:xfrm>
            <a:off x="838200" y="381000"/>
            <a:ext cx="10515600" cy="5795963"/>
          </a:xfrm>
        </p:spPr>
        <p:txBody>
          <a:bodyPr/>
          <a:lstStyle/>
          <a:p>
            <a:pPr marL="0" indent="0">
              <a:buNone/>
            </a:pPr>
            <a:r>
              <a:rPr lang="en-US" b="1" dirty="0"/>
              <a:t>Advantages of Real Time Operating System</a:t>
            </a:r>
          </a:p>
          <a:p>
            <a:r>
              <a:rPr lang="en-US" sz="2400" dirty="0"/>
              <a:t>Maximum Consumption (Less Down Time)</a:t>
            </a:r>
          </a:p>
          <a:p>
            <a:r>
              <a:rPr lang="en-US" sz="2400" dirty="0"/>
              <a:t>Efficiency</a:t>
            </a:r>
          </a:p>
          <a:p>
            <a:r>
              <a:rPr lang="en-US" sz="2400" dirty="0"/>
              <a:t>24-7 system.</a:t>
            </a:r>
          </a:p>
          <a:p>
            <a:r>
              <a:rPr lang="en-US" sz="2400" dirty="0"/>
              <a:t>Error free</a:t>
            </a:r>
          </a:p>
          <a:p>
            <a:pPr marL="0" indent="0">
              <a:buNone/>
            </a:pPr>
            <a:r>
              <a:rPr lang="en-US" b="1" dirty="0"/>
              <a:t>Disadvantages of Real Time Operating System</a:t>
            </a:r>
          </a:p>
          <a:p>
            <a:r>
              <a:rPr lang="en-US" dirty="0"/>
              <a:t>Limited Tasks ( not recommended for multitasking)</a:t>
            </a:r>
          </a:p>
          <a:p>
            <a:r>
              <a:rPr lang="en-US" dirty="0"/>
              <a:t>Used heavy system resource</a:t>
            </a:r>
          </a:p>
          <a:p>
            <a:r>
              <a:rPr lang="en-US" dirty="0"/>
              <a:t>Complex Algorithms</a:t>
            </a:r>
          </a:p>
          <a:p>
            <a:r>
              <a:rPr lang="en-US" dirty="0"/>
              <a:t>Expensive</a:t>
            </a:r>
          </a:p>
        </p:txBody>
      </p:sp>
    </p:spTree>
    <p:extLst>
      <p:ext uri="{BB962C8B-B14F-4D97-AF65-F5344CB8AC3E}">
        <p14:creationId xmlns:p14="http://schemas.microsoft.com/office/powerpoint/2010/main" val="2163585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2B81-82E9-4BF1-9711-427516C674EA}"/>
              </a:ext>
            </a:extLst>
          </p:cNvPr>
          <p:cNvSpPr>
            <a:spLocks noGrp="1"/>
          </p:cNvSpPr>
          <p:nvPr>
            <p:ph type="title"/>
          </p:nvPr>
        </p:nvSpPr>
        <p:spPr/>
        <p:txBody>
          <a:bodyPr/>
          <a:lstStyle/>
          <a:p>
            <a:r>
              <a:rPr lang="en-US" b="1" dirty="0"/>
              <a:t>5. Distributed Operating System</a:t>
            </a:r>
          </a:p>
        </p:txBody>
      </p:sp>
      <p:sp>
        <p:nvSpPr>
          <p:cNvPr id="3" name="Content Placeholder 2">
            <a:extLst>
              <a:ext uri="{FF2B5EF4-FFF2-40B4-BE49-F238E27FC236}">
                <a16:creationId xmlns:a16="http://schemas.microsoft.com/office/drawing/2014/main" id="{21CD03D8-827E-4581-81BB-498C31268457}"/>
              </a:ext>
            </a:extLst>
          </p:cNvPr>
          <p:cNvSpPr>
            <a:spLocks noGrp="1"/>
          </p:cNvSpPr>
          <p:nvPr>
            <p:ph idx="1"/>
          </p:nvPr>
        </p:nvSpPr>
        <p:spPr/>
        <p:txBody>
          <a:bodyPr/>
          <a:lstStyle/>
          <a:p>
            <a:r>
              <a:rPr lang="en-US" dirty="0"/>
              <a:t>Various autonomous interconnected computers communicate each other using a shared communication network. Independent systems possess their own memory unit and CPU. These are referred as loose coupled systems or distributed system. These systems processors differ in sizes and function. </a:t>
            </a:r>
          </a:p>
          <a:p>
            <a:r>
              <a:rPr lang="en-US" dirty="0"/>
              <a:t>The major benefit of working with these types of operating system is that it is always possible that one user can access the file or software which are not actually present on his system but on some other system connected within this network.</a:t>
            </a:r>
          </a:p>
          <a:p>
            <a:r>
              <a:rPr lang="en-US" dirty="0"/>
              <a:t>Example: Telecommunication, Google etc.</a:t>
            </a:r>
          </a:p>
        </p:txBody>
      </p:sp>
    </p:spTree>
    <p:extLst>
      <p:ext uri="{BB962C8B-B14F-4D97-AF65-F5344CB8AC3E}">
        <p14:creationId xmlns:p14="http://schemas.microsoft.com/office/powerpoint/2010/main" val="3178999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95513C-8B46-49FC-8AD4-86048B328F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914400"/>
            <a:ext cx="9524999" cy="5077897"/>
          </a:xfrm>
        </p:spPr>
      </p:pic>
    </p:spTree>
    <p:extLst>
      <p:ext uri="{BB962C8B-B14F-4D97-AF65-F5344CB8AC3E}">
        <p14:creationId xmlns:p14="http://schemas.microsoft.com/office/powerpoint/2010/main" val="386864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20DAB0-3776-4368-8281-DC103433CC53}"/>
              </a:ext>
            </a:extLst>
          </p:cNvPr>
          <p:cNvSpPr>
            <a:spLocks noGrp="1"/>
          </p:cNvSpPr>
          <p:nvPr>
            <p:ph idx="1"/>
          </p:nvPr>
        </p:nvSpPr>
        <p:spPr>
          <a:xfrm>
            <a:off x="838200" y="304800"/>
            <a:ext cx="10515600" cy="5872163"/>
          </a:xfrm>
        </p:spPr>
        <p:txBody>
          <a:bodyPr>
            <a:normAutofit fontScale="92500"/>
          </a:bodyPr>
          <a:lstStyle/>
          <a:p>
            <a:pPr marL="0" indent="0">
              <a:buNone/>
            </a:pPr>
            <a:r>
              <a:rPr lang="en-US" b="1" dirty="0"/>
              <a:t>Advantages of Distributed Operating System</a:t>
            </a:r>
          </a:p>
          <a:p>
            <a:r>
              <a:rPr lang="en-US" dirty="0"/>
              <a:t>Failure of one will not affect the other network communication, as all system are independent from each other.</a:t>
            </a:r>
          </a:p>
          <a:p>
            <a:r>
              <a:rPr lang="en-US" dirty="0"/>
              <a:t>Since resources are being shared, computation is highly fast and durable.</a:t>
            </a:r>
          </a:p>
          <a:p>
            <a:r>
              <a:rPr lang="en-US" dirty="0"/>
              <a:t>Load on host computer reduces.</a:t>
            </a:r>
          </a:p>
          <a:p>
            <a:r>
              <a:rPr lang="en-US" dirty="0"/>
              <a:t>Delay in data processing reduces</a:t>
            </a:r>
          </a:p>
          <a:p>
            <a:pPr marL="0" indent="0">
              <a:buNone/>
            </a:pPr>
            <a:r>
              <a:rPr lang="en-US" b="1" dirty="0"/>
              <a:t>Disadvantages of Distributed Operating System</a:t>
            </a:r>
          </a:p>
          <a:p>
            <a:r>
              <a:rPr lang="en-US" dirty="0"/>
              <a:t>Failure of the main network will stop the entire communication</a:t>
            </a:r>
          </a:p>
          <a:p>
            <a:r>
              <a:rPr lang="en-US" dirty="0"/>
              <a:t>To establish distributed systems the language which are used are not well defined yet.</a:t>
            </a:r>
          </a:p>
          <a:p>
            <a:r>
              <a:rPr lang="en-US" dirty="0"/>
              <a:t>These types of systems are not readily available as they are very expensive. Not only that the underlying software is highly complex and not understood well yet.</a:t>
            </a:r>
          </a:p>
        </p:txBody>
      </p:sp>
    </p:spTree>
    <p:extLst>
      <p:ext uri="{BB962C8B-B14F-4D97-AF65-F5344CB8AC3E}">
        <p14:creationId xmlns:p14="http://schemas.microsoft.com/office/powerpoint/2010/main" val="307802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43782"/>
            <a:ext cx="2814955" cy="629018"/>
          </a:xfrm>
          <a:prstGeom prst="rect">
            <a:avLst/>
          </a:prstGeom>
        </p:spPr>
        <p:txBody>
          <a:bodyPr vert="horz" wrap="square" lIns="0" tIns="13335" rIns="0" bIns="0" rtlCol="0">
            <a:spAutoFit/>
          </a:bodyPr>
          <a:lstStyle/>
          <a:p>
            <a:pPr marL="12700">
              <a:lnSpc>
                <a:spcPct val="100000"/>
              </a:lnSpc>
              <a:spcBef>
                <a:spcPts val="105"/>
              </a:spcBef>
            </a:pPr>
            <a:r>
              <a:rPr sz="4000" spc="-90" dirty="0"/>
              <a:t>Introduction</a:t>
            </a:r>
            <a:endParaRPr sz="4000" dirty="0"/>
          </a:p>
        </p:txBody>
      </p:sp>
      <p:sp>
        <p:nvSpPr>
          <p:cNvPr id="3" name="object 3"/>
          <p:cNvSpPr txBox="1"/>
          <p:nvPr/>
        </p:nvSpPr>
        <p:spPr>
          <a:xfrm>
            <a:off x="916939" y="1805432"/>
            <a:ext cx="10026650" cy="1379220"/>
          </a:xfrm>
          <a:prstGeom prst="rect">
            <a:avLst/>
          </a:prstGeom>
        </p:spPr>
        <p:txBody>
          <a:bodyPr vert="horz" wrap="square" lIns="0" tIns="48895" rIns="0" bIns="0" rtlCol="0">
            <a:spAutoFit/>
          </a:bodyPr>
          <a:lstStyle/>
          <a:p>
            <a:pPr marL="241300" marR="5080" indent="-229235" algn="just">
              <a:lnSpc>
                <a:spcPct val="90000"/>
              </a:lnSpc>
              <a:spcBef>
                <a:spcPts val="385"/>
              </a:spcBef>
              <a:buFont typeface="Arial"/>
              <a:buChar char="•"/>
              <a:tabLst>
                <a:tab pos="241935" algn="l"/>
                <a:tab pos="4638675" algn="l"/>
              </a:tabLst>
            </a:pPr>
            <a:r>
              <a:rPr lang="en-US" sz="2400" spc="-5" dirty="0">
                <a:latin typeface="Times New Roman"/>
                <a:cs typeface="Times New Roman"/>
              </a:rPr>
              <a:t>C</a:t>
            </a:r>
            <a:r>
              <a:rPr sz="2400" spc="-5" dirty="0">
                <a:latin typeface="Times New Roman"/>
                <a:cs typeface="Times New Roman"/>
              </a:rPr>
              <a:t>omputer </a:t>
            </a:r>
            <a:r>
              <a:rPr sz="2400" dirty="0">
                <a:latin typeface="Times New Roman"/>
                <a:cs typeface="Times New Roman"/>
              </a:rPr>
              <a:t>system consists of </a:t>
            </a:r>
            <a:r>
              <a:rPr sz="2400" spc="-10" dirty="0">
                <a:latin typeface="Times New Roman"/>
                <a:cs typeface="Times New Roman"/>
              </a:rPr>
              <a:t>hardware </a:t>
            </a:r>
            <a:r>
              <a:rPr sz="2400" spc="-5" dirty="0">
                <a:latin typeface="Times New Roman"/>
                <a:cs typeface="Times New Roman"/>
              </a:rPr>
              <a:t>and </a:t>
            </a:r>
            <a:r>
              <a:rPr sz="2400" spc="-10" dirty="0">
                <a:latin typeface="Times New Roman"/>
                <a:cs typeface="Times New Roman"/>
              </a:rPr>
              <a:t>software. </a:t>
            </a:r>
            <a:r>
              <a:rPr sz="2400" dirty="0">
                <a:latin typeface="Times New Roman"/>
                <a:cs typeface="Times New Roman"/>
              </a:rPr>
              <a:t>hardware </a:t>
            </a:r>
            <a:r>
              <a:rPr sz="2400" spc="-5" dirty="0">
                <a:latin typeface="Times New Roman"/>
                <a:cs typeface="Times New Roman"/>
              </a:rPr>
              <a:t>is </a:t>
            </a:r>
            <a:r>
              <a:rPr sz="2400" dirty="0">
                <a:latin typeface="Times New Roman"/>
                <a:cs typeface="Times New Roman"/>
              </a:rPr>
              <a:t>those objects  </a:t>
            </a:r>
            <a:r>
              <a:rPr sz="2400" spc="-5" dirty="0">
                <a:latin typeface="Times New Roman"/>
                <a:cs typeface="Times New Roman"/>
              </a:rPr>
              <a:t>which can touch,</a:t>
            </a:r>
            <a:r>
              <a:rPr sz="2400" spc="40" dirty="0">
                <a:latin typeface="Times New Roman"/>
                <a:cs typeface="Times New Roman"/>
              </a:rPr>
              <a:t> </a:t>
            </a:r>
            <a:r>
              <a:rPr sz="2400" dirty="0">
                <a:latin typeface="Times New Roman"/>
                <a:cs typeface="Times New Roman"/>
              </a:rPr>
              <a:t>physically</a:t>
            </a:r>
            <a:r>
              <a:rPr sz="2400" spc="-20" dirty="0">
                <a:latin typeface="Times New Roman"/>
                <a:cs typeface="Times New Roman"/>
              </a:rPr>
              <a:t> </a:t>
            </a:r>
            <a:r>
              <a:rPr sz="2400" dirty="0">
                <a:latin typeface="Times New Roman"/>
                <a:cs typeface="Times New Roman"/>
              </a:rPr>
              <a:t>exists</a:t>
            </a:r>
            <a:r>
              <a:rPr lang="en-US" sz="2400" dirty="0">
                <a:latin typeface="Times New Roman"/>
                <a:cs typeface="Times New Roman"/>
              </a:rPr>
              <a:t> where as </a:t>
            </a:r>
            <a:r>
              <a:rPr sz="2400" dirty="0">
                <a:latin typeface="Times New Roman"/>
                <a:cs typeface="Times New Roman"/>
              </a:rPr>
              <a:t>software is</a:t>
            </a:r>
            <a:r>
              <a:rPr lang="en-US" sz="2400" dirty="0">
                <a:latin typeface="Times New Roman"/>
                <a:cs typeface="Times New Roman"/>
              </a:rPr>
              <a:t> a </a:t>
            </a:r>
            <a:r>
              <a:rPr sz="2400" spc="-5" dirty="0">
                <a:latin typeface="Times New Roman"/>
                <a:cs typeface="Times New Roman"/>
              </a:rPr>
              <a:t>set </a:t>
            </a:r>
            <a:r>
              <a:rPr sz="2400" dirty="0">
                <a:latin typeface="Times New Roman"/>
                <a:cs typeface="Times New Roman"/>
              </a:rPr>
              <a:t>of instruction and  data which </a:t>
            </a:r>
            <a:r>
              <a:rPr sz="2400" spc="-5" dirty="0">
                <a:latin typeface="Times New Roman"/>
                <a:cs typeface="Times New Roman"/>
              </a:rPr>
              <a:t>makes </a:t>
            </a:r>
            <a:r>
              <a:rPr sz="2400" dirty="0">
                <a:latin typeface="Times New Roman"/>
                <a:cs typeface="Times New Roman"/>
              </a:rPr>
              <a:t>the </a:t>
            </a:r>
            <a:r>
              <a:rPr sz="2400" spc="-5" dirty="0">
                <a:latin typeface="Times New Roman"/>
                <a:cs typeface="Times New Roman"/>
              </a:rPr>
              <a:t>computer </a:t>
            </a:r>
            <a:r>
              <a:rPr sz="2400" dirty="0">
                <a:latin typeface="Times New Roman"/>
                <a:cs typeface="Times New Roman"/>
              </a:rPr>
              <a:t>to perform task. let </a:t>
            </a:r>
            <a:r>
              <a:rPr sz="2400" spc="-5" dirty="0">
                <a:latin typeface="Times New Roman"/>
                <a:cs typeface="Times New Roman"/>
              </a:rPr>
              <a:t>us </a:t>
            </a:r>
            <a:r>
              <a:rPr sz="2400" dirty="0">
                <a:latin typeface="Times New Roman"/>
                <a:cs typeface="Times New Roman"/>
              </a:rPr>
              <a:t>take an overview of  </a:t>
            </a:r>
            <a:r>
              <a:rPr sz="2400" spc="-5" dirty="0">
                <a:latin typeface="Times New Roman"/>
                <a:cs typeface="Times New Roman"/>
              </a:rPr>
              <a:t>computer</a:t>
            </a:r>
            <a:r>
              <a:rPr sz="2400" spc="-10" dirty="0">
                <a:latin typeface="Times New Roman"/>
                <a:cs typeface="Times New Roman"/>
              </a:rPr>
              <a:t> </a:t>
            </a:r>
            <a:r>
              <a:rPr sz="2400" dirty="0">
                <a:latin typeface="Times New Roman"/>
                <a:cs typeface="Times New Roman"/>
              </a:rPr>
              <a:t>software.</a:t>
            </a:r>
          </a:p>
        </p:txBody>
      </p:sp>
      <p:sp>
        <p:nvSpPr>
          <p:cNvPr id="4" name="object 4"/>
          <p:cNvSpPr/>
          <p:nvPr/>
        </p:nvSpPr>
        <p:spPr>
          <a:xfrm>
            <a:off x="1329446" y="3429000"/>
            <a:ext cx="9533108" cy="2344064"/>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11146535" y="6465214"/>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t>2</a:t>
            </a:fld>
            <a:endParaRPr sz="1200">
              <a:latin typeface="Carlito"/>
              <a:cs typeface="Carl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90D66-E00A-4D46-BB36-4D2E87773A76}"/>
              </a:ext>
            </a:extLst>
          </p:cNvPr>
          <p:cNvSpPr>
            <a:spLocks noGrp="1"/>
          </p:cNvSpPr>
          <p:nvPr>
            <p:ph type="title"/>
          </p:nvPr>
        </p:nvSpPr>
        <p:spPr/>
        <p:txBody>
          <a:bodyPr/>
          <a:lstStyle/>
          <a:p>
            <a:r>
              <a:rPr lang="en-US" b="1" dirty="0"/>
              <a:t>1. Single User-Single Tasking OS</a:t>
            </a:r>
          </a:p>
        </p:txBody>
      </p:sp>
      <p:sp>
        <p:nvSpPr>
          <p:cNvPr id="3" name="Content Placeholder 2">
            <a:extLst>
              <a:ext uri="{FF2B5EF4-FFF2-40B4-BE49-F238E27FC236}">
                <a16:creationId xmlns:a16="http://schemas.microsoft.com/office/drawing/2014/main" id="{2C156DA9-DA52-4ED1-AE0D-B9EB0D7B84E2}"/>
              </a:ext>
            </a:extLst>
          </p:cNvPr>
          <p:cNvSpPr>
            <a:spLocks noGrp="1"/>
          </p:cNvSpPr>
          <p:nvPr>
            <p:ph idx="1"/>
          </p:nvPr>
        </p:nvSpPr>
        <p:spPr/>
        <p:txBody>
          <a:bodyPr>
            <a:normAutofit fontScale="92500" lnSpcReduction="10000"/>
          </a:bodyPr>
          <a:lstStyle/>
          <a:p>
            <a:r>
              <a:rPr lang="en-US" dirty="0"/>
              <a:t>An operating system that allows a single user to perform only one task at a time is called single User OS.</a:t>
            </a:r>
          </a:p>
          <a:p>
            <a:r>
              <a:rPr lang="en-US" dirty="0"/>
              <a:t>Function like printing a document, playing a music etc. can be performed only one at a time.</a:t>
            </a:r>
          </a:p>
          <a:p>
            <a:r>
              <a:rPr lang="en-US" dirty="0"/>
              <a:t>MS-DOS, Palm OS, etc.</a:t>
            </a:r>
          </a:p>
          <a:p>
            <a:pPr marL="0" indent="0">
              <a:buNone/>
            </a:pPr>
            <a:r>
              <a:rPr lang="en-US" dirty="0"/>
              <a:t>Advantages </a:t>
            </a:r>
          </a:p>
          <a:p>
            <a:r>
              <a:rPr lang="en-US" dirty="0"/>
              <a:t>The operating system occupies less space in memory.</a:t>
            </a:r>
          </a:p>
          <a:p>
            <a:r>
              <a:rPr lang="en-US" dirty="0"/>
              <a:t>It is cost effective</a:t>
            </a:r>
          </a:p>
          <a:p>
            <a:pPr marL="0" indent="0">
              <a:buNone/>
            </a:pPr>
            <a:r>
              <a:rPr lang="en-US" dirty="0"/>
              <a:t>Disadvantages</a:t>
            </a:r>
          </a:p>
          <a:p>
            <a:r>
              <a:rPr lang="en-US" dirty="0"/>
              <a:t>It perform only one task at a time.</a:t>
            </a:r>
          </a:p>
        </p:txBody>
      </p:sp>
    </p:spTree>
    <p:extLst>
      <p:ext uri="{BB962C8B-B14F-4D97-AF65-F5344CB8AC3E}">
        <p14:creationId xmlns:p14="http://schemas.microsoft.com/office/powerpoint/2010/main" val="927828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37CD3-7139-4BDA-A747-EFE924D07C24}"/>
              </a:ext>
            </a:extLst>
          </p:cNvPr>
          <p:cNvSpPr>
            <a:spLocks noGrp="1"/>
          </p:cNvSpPr>
          <p:nvPr>
            <p:ph type="title"/>
          </p:nvPr>
        </p:nvSpPr>
        <p:spPr/>
        <p:txBody>
          <a:bodyPr/>
          <a:lstStyle/>
          <a:p>
            <a:r>
              <a:rPr lang="en-US" b="1" dirty="0"/>
              <a:t>1. Single User-Multitasking OS</a:t>
            </a:r>
          </a:p>
        </p:txBody>
      </p:sp>
      <p:sp>
        <p:nvSpPr>
          <p:cNvPr id="3" name="Content Placeholder 2">
            <a:extLst>
              <a:ext uri="{FF2B5EF4-FFF2-40B4-BE49-F238E27FC236}">
                <a16:creationId xmlns:a16="http://schemas.microsoft.com/office/drawing/2014/main" id="{5EC97B85-5B13-4FED-A673-B87EEE2D405A}"/>
              </a:ext>
            </a:extLst>
          </p:cNvPr>
          <p:cNvSpPr>
            <a:spLocks noGrp="1"/>
          </p:cNvSpPr>
          <p:nvPr>
            <p:ph idx="1"/>
          </p:nvPr>
        </p:nvSpPr>
        <p:spPr/>
        <p:txBody>
          <a:bodyPr/>
          <a:lstStyle/>
          <a:p>
            <a:r>
              <a:rPr lang="en-US" dirty="0"/>
              <a:t>An operating system that allow a single user to perform more than one task at time is called Single User-Multitasking OS.</a:t>
            </a:r>
          </a:p>
          <a:p>
            <a:r>
              <a:rPr lang="en-US" dirty="0"/>
              <a:t>Example Windows, MAC OS, etc.</a:t>
            </a:r>
          </a:p>
          <a:p>
            <a:pPr marL="0" indent="0">
              <a:buNone/>
            </a:pPr>
            <a:r>
              <a:rPr lang="en-US" dirty="0"/>
              <a:t>Advantages</a:t>
            </a:r>
          </a:p>
          <a:p>
            <a:r>
              <a:rPr lang="en-US" dirty="0"/>
              <a:t>It is time saving as it performs multiple task at time yielding high productivity.</a:t>
            </a:r>
          </a:p>
          <a:p>
            <a:pPr marL="0" indent="0">
              <a:buNone/>
            </a:pPr>
            <a:r>
              <a:rPr lang="en-US" dirty="0"/>
              <a:t>Disadvantages</a:t>
            </a:r>
          </a:p>
          <a:p>
            <a:r>
              <a:rPr lang="en-US" dirty="0"/>
              <a:t>This operating system is highly complex and occupies more space.</a:t>
            </a:r>
          </a:p>
          <a:p>
            <a:pPr marL="0" indent="0">
              <a:buNone/>
            </a:pPr>
            <a:endParaRPr lang="en-US" dirty="0"/>
          </a:p>
        </p:txBody>
      </p:sp>
    </p:spTree>
    <p:extLst>
      <p:ext uri="{BB962C8B-B14F-4D97-AF65-F5344CB8AC3E}">
        <p14:creationId xmlns:p14="http://schemas.microsoft.com/office/powerpoint/2010/main" val="2218038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EB89-B59E-4451-B3A2-34ECB73A5D3D}"/>
              </a:ext>
            </a:extLst>
          </p:cNvPr>
          <p:cNvSpPr>
            <a:spLocks noGrp="1"/>
          </p:cNvSpPr>
          <p:nvPr>
            <p:ph type="title"/>
          </p:nvPr>
        </p:nvSpPr>
        <p:spPr/>
        <p:txBody>
          <a:bodyPr/>
          <a:lstStyle/>
          <a:p>
            <a:r>
              <a:rPr lang="en-US" b="1" dirty="0"/>
              <a:t>2. Multi-User Operating System</a:t>
            </a:r>
          </a:p>
        </p:txBody>
      </p:sp>
      <p:sp>
        <p:nvSpPr>
          <p:cNvPr id="3" name="Content Placeholder 2">
            <a:extLst>
              <a:ext uri="{FF2B5EF4-FFF2-40B4-BE49-F238E27FC236}">
                <a16:creationId xmlns:a16="http://schemas.microsoft.com/office/drawing/2014/main" id="{B31A64B3-D369-4F25-B629-6A8C4AC45E6C}"/>
              </a:ext>
            </a:extLst>
          </p:cNvPr>
          <p:cNvSpPr>
            <a:spLocks noGrp="1"/>
          </p:cNvSpPr>
          <p:nvPr>
            <p:ph idx="1"/>
          </p:nvPr>
        </p:nvSpPr>
        <p:spPr/>
        <p:txBody>
          <a:bodyPr/>
          <a:lstStyle/>
          <a:p>
            <a:r>
              <a:rPr lang="en-US" dirty="0"/>
              <a:t>It is an operating system that permits several users to utilize the program that are concurrently running on a single network server. The single network server is termed as “Terminal server”. “Terminal client” is a software that support user sessions.</a:t>
            </a:r>
          </a:p>
          <a:p>
            <a:r>
              <a:rPr lang="en-US" dirty="0"/>
              <a:t>Example UNIX, MVS, etc.</a:t>
            </a:r>
          </a:p>
          <a:p>
            <a:pPr marL="0" indent="0">
              <a:buNone/>
            </a:pPr>
            <a:r>
              <a:rPr lang="en-US" b="1" dirty="0"/>
              <a:t>Advantages</a:t>
            </a:r>
          </a:p>
          <a:p>
            <a:r>
              <a:rPr lang="en-US" dirty="0"/>
              <a:t>It is highly productive as it performs multiple tasks at a time.</a:t>
            </a:r>
          </a:p>
          <a:p>
            <a:r>
              <a:rPr lang="en-US" dirty="0"/>
              <a:t>It is time saving as we don’t have to change in many desktop, instead can make changes only to the server.</a:t>
            </a:r>
          </a:p>
        </p:txBody>
      </p:sp>
    </p:spTree>
    <p:extLst>
      <p:ext uri="{BB962C8B-B14F-4D97-AF65-F5344CB8AC3E}">
        <p14:creationId xmlns:p14="http://schemas.microsoft.com/office/powerpoint/2010/main" val="4047466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787BC-915C-4714-9550-5EFD6728D654}"/>
              </a:ext>
            </a:extLst>
          </p:cNvPr>
          <p:cNvSpPr>
            <a:spLocks noGrp="1"/>
          </p:cNvSpPr>
          <p:nvPr>
            <p:ph idx="1"/>
          </p:nvPr>
        </p:nvSpPr>
        <p:spPr>
          <a:xfrm>
            <a:off x="838200" y="762000"/>
            <a:ext cx="10515600" cy="5414963"/>
          </a:xfrm>
        </p:spPr>
        <p:txBody>
          <a:bodyPr/>
          <a:lstStyle/>
          <a:p>
            <a:pPr marL="0" indent="0">
              <a:buNone/>
            </a:pPr>
            <a:r>
              <a:rPr lang="en-US" b="1" dirty="0"/>
              <a:t>Disadvantages</a:t>
            </a:r>
          </a:p>
          <a:p>
            <a:r>
              <a:rPr lang="en-US" dirty="0"/>
              <a:t>If the connection to the server is broken, user cannot perform any task on the client as it is connected to that server.</a:t>
            </a:r>
          </a:p>
        </p:txBody>
      </p:sp>
    </p:spTree>
    <p:extLst>
      <p:ext uri="{BB962C8B-B14F-4D97-AF65-F5344CB8AC3E}">
        <p14:creationId xmlns:p14="http://schemas.microsoft.com/office/powerpoint/2010/main" val="245582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CC3F8-E728-4755-B620-191AC0A4F89A}"/>
              </a:ext>
            </a:extLst>
          </p:cNvPr>
          <p:cNvSpPr>
            <a:spLocks noGrp="1"/>
          </p:cNvSpPr>
          <p:nvPr>
            <p:ph type="title"/>
          </p:nvPr>
        </p:nvSpPr>
        <p:spPr/>
        <p:txBody>
          <a:bodyPr/>
          <a:lstStyle/>
          <a:p>
            <a:r>
              <a:rPr lang="en-US" b="1" dirty="0"/>
              <a:t>1. Command User Interface</a:t>
            </a:r>
          </a:p>
        </p:txBody>
      </p:sp>
      <p:sp>
        <p:nvSpPr>
          <p:cNvPr id="3" name="Content Placeholder 2">
            <a:extLst>
              <a:ext uri="{FF2B5EF4-FFF2-40B4-BE49-F238E27FC236}">
                <a16:creationId xmlns:a16="http://schemas.microsoft.com/office/drawing/2014/main" id="{9DE7FD47-8665-412E-B00F-40CF656797B0}"/>
              </a:ext>
            </a:extLst>
          </p:cNvPr>
          <p:cNvSpPr>
            <a:spLocks noGrp="1"/>
          </p:cNvSpPr>
          <p:nvPr>
            <p:ph idx="1"/>
          </p:nvPr>
        </p:nvSpPr>
        <p:spPr/>
        <p:txBody>
          <a:bodyPr/>
          <a:lstStyle/>
          <a:p>
            <a:r>
              <a:rPr lang="en-US" dirty="0"/>
              <a:t>Command Line Interface (CLI) interface allow users to directly enter commands that are to be performed by the operating system.</a:t>
            </a:r>
            <a:endParaRPr lang="ne-NP" dirty="0"/>
          </a:p>
          <a:p>
            <a:r>
              <a:rPr lang="ne-NP" dirty="0"/>
              <a:t> </a:t>
            </a:r>
            <a:r>
              <a:rPr lang="en-US" dirty="0"/>
              <a:t>Difficult to used by any normal users.</a:t>
            </a:r>
          </a:p>
          <a:p>
            <a:r>
              <a:rPr lang="en-US" dirty="0"/>
              <a:t>In this interface only one task can run at the same time.</a:t>
            </a:r>
          </a:p>
          <a:p>
            <a:r>
              <a:rPr lang="en-US" dirty="0"/>
              <a:t>Example: MS-DOS, Linux</a:t>
            </a:r>
          </a:p>
        </p:txBody>
      </p:sp>
    </p:spTree>
    <p:extLst>
      <p:ext uri="{BB962C8B-B14F-4D97-AF65-F5344CB8AC3E}">
        <p14:creationId xmlns:p14="http://schemas.microsoft.com/office/powerpoint/2010/main" val="2529299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3CED-8139-42F7-9385-4694B37A7441}"/>
              </a:ext>
            </a:extLst>
          </p:cNvPr>
          <p:cNvSpPr>
            <a:spLocks noGrp="1"/>
          </p:cNvSpPr>
          <p:nvPr>
            <p:ph type="title"/>
          </p:nvPr>
        </p:nvSpPr>
        <p:spPr/>
        <p:txBody>
          <a:bodyPr/>
          <a:lstStyle/>
          <a:p>
            <a:r>
              <a:rPr lang="en-US" b="1" dirty="0"/>
              <a:t>2. Graphical User Interface</a:t>
            </a:r>
          </a:p>
        </p:txBody>
      </p:sp>
      <p:sp>
        <p:nvSpPr>
          <p:cNvPr id="3" name="Content Placeholder 2">
            <a:extLst>
              <a:ext uri="{FF2B5EF4-FFF2-40B4-BE49-F238E27FC236}">
                <a16:creationId xmlns:a16="http://schemas.microsoft.com/office/drawing/2014/main" id="{EEE606ED-C9F2-40F6-9FBF-1747276BB203}"/>
              </a:ext>
            </a:extLst>
          </p:cNvPr>
          <p:cNvSpPr>
            <a:spLocks noGrp="1"/>
          </p:cNvSpPr>
          <p:nvPr>
            <p:ph idx="1"/>
          </p:nvPr>
        </p:nvSpPr>
        <p:spPr/>
        <p:txBody>
          <a:bodyPr/>
          <a:lstStyle/>
          <a:p>
            <a:r>
              <a:rPr lang="en-US" dirty="0"/>
              <a:t>Allow the users to interact with the operating system with graphical entities/element via Graphical User Interface (GUI).</a:t>
            </a:r>
          </a:p>
          <a:p>
            <a:r>
              <a:rPr lang="en-US" dirty="0"/>
              <a:t>Easy to used by any normal users.</a:t>
            </a:r>
          </a:p>
          <a:p>
            <a:r>
              <a:rPr lang="en-US" dirty="0"/>
              <a:t>In this interface more than one task can perform at same time.</a:t>
            </a:r>
          </a:p>
          <a:p>
            <a:r>
              <a:rPr lang="en-US" dirty="0"/>
              <a:t>Example: Windows, MAC OS, etc.</a:t>
            </a:r>
          </a:p>
          <a:p>
            <a:endParaRPr lang="en-US" dirty="0"/>
          </a:p>
        </p:txBody>
      </p:sp>
    </p:spTree>
    <p:extLst>
      <p:ext uri="{BB962C8B-B14F-4D97-AF65-F5344CB8AC3E}">
        <p14:creationId xmlns:p14="http://schemas.microsoft.com/office/powerpoint/2010/main" val="2981302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E218-A9F5-4828-B0BD-D566F5F08CD3}"/>
              </a:ext>
            </a:extLst>
          </p:cNvPr>
          <p:cNvSpPr>
            <a:spLocks noGrp="1"/>
          </p:cNvSpPr>
          <p:nvPr>
            <p:ph type="ctrTitle"/>
          </p:nvPr>
        </p:nvSpPr>
        <p:spPr>
          <a:xfrm>
            <a:off x="1600200" y="1752600"/>
            <a:ext cx="9144000" cy="2387600"/>
          </a:xfrm>
        </p:spPr>
        <p:txBody>
          <a:bodyPr>
            <a:normAutofit fontScale="90000"/>
          </a:bodyPr>
          <a:lstStyle/>
          <a:p>
            <a:r>
              <a:rPr lang="en-US" dirty="0"/>
              <a:t>Chapter 2</a:t>
            </a:r>
            <a:br>
              <a:rPr lang="en-US" dirty="0"/>
            </a:br>
            <a:br>
              <a:rPr lang="en-US" dirty="0"/>
            </a:br>
            <a:r>
              <a:rPr lang="en-US" dirty="0"/>
              <a:t>Process and process scheduling</a:t>
            </a:r>
          </a:p>
        </p:txBody>
      </p:sp>
    </p:spTree>
    <p:extLst>
      <p:ext uri="{BB962C8B-B14F-4D97-AF65-F5344CB8AC3E}">
        <p14:creationId xmlns:p14="http://schemas.microsoft.com/office/powerpoint/2010/main" val="290859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09600" y="1070562"/>
            <a:ext cx="11430000" cy="5175776"/>
          </a:xfrm>
          <a:prstGeom prst="rect">
            <a:avLst/>
          </a:prstGeom>
        </p:spPr>
        <p:txBody>
          <a:bodyPr vert="horz" wrap="square" lIns="0" tIns="81280" rIns="0" bIns="0" rtlCol="0">
            <a:spAutoFit/>
          </a:bodyPr>
          <a:lstStyle/>
          <a:p>
            <a:pPr marL="12065" marR="563880">
              <a:spcBef>
                <a:spcPts val="640"/>
              </a:spcBef>
              <a:tabLst>
                <a:tab pos="240665" algn="l"/>
                <a:tab pos="241300" algn="l"/>
              </a:tabLst>
            </a:pPr>
            <a:r>
              <a:rPr lang="en-US" sz="3600" b="1" spc="-5" dirty="0">
                <a:latin typeface="Times New Roman" panose="02020603050405020304" pitchFamily="18" charset="0"/>
                <a:cs typeface="Times New Roman" panose="02020603050405020304" pitchFamily="18" charset="0"/>
              </a:rPr>
              <a:t>  Program</a:t>
            </a:r>
          </a:p>
          <a:p>
            <a:pPr marL="240665" marR="563880" indent="-228600">
              <a:spcBef>
                <a:spcPts val="640"/>
              </a:spcBef>
              <a:buFont typeface="Arial"/>
              <a:buChar char="•"/>
              <a:tabLst>
                <a:tab pos="240665" algn="l"/>
                <a:tab pos="241300" algn="l"/>
              </a:tabLst>
            </a:pPr>
            <a:r>
              <a:rPr lang="en-US" sz="2800" spc="-5" dirty="0">
                <a:latin typeface="Times New Roman" panose="02020603050405020304" pitchFamily="18" charset="0"/>
                <a:cs typeface="Times New Roman" panose="02020603050405020304" pitchFamily="18" charset="0"/>
              </a:rPr>
              <a:t>A program is a passive entity as it resides in the secondary memory, such as the contents of a file stored on disk. One program can have several processes.</a:t>
            </a:r>
          </a:p>
          <a:p>
            <a:pPr marL="240665" marR="563880" indent="-228600">
              <a:spcBef>
                <a:spcPts val="640"/>
              </a:spcBef>
              <a:buFont typeface="Arial"/>
              <a:buChar char="•"/>
              <a:tabLst>
                <a:tab pos="240665" algn="l"/>
                <a:tab pos="241300" algn="l"/>
              </a:tabLst>
            </a:pPr>
            <a:r>
              <a:rPr lang="en-US" sz="2800" spc="-5" dirty="0">
                <a:latin typeface="Times New Roman" panose="02020603050405020304" pitchFamily="18" charset="0"/>
                <a:cs typeface="Times New Roman" panose="02020603050405020304" pitchFamily="18" charset="0"/>
              </a:rPr>
              <a:t>A program is an executable file which contains a certain set of instruction written to complete the specific job on your computer. For example Google browser chrome.exe is an executable file which stores a set of instructions written in it which allow you to view web pages.</a:t>
            </a:r>
          </a:p>
          <a:p>
            <a:pPr marL="240665" marR="563880" indent="-228600">
              <a:spcBef>
                <a:spcPts val="640"/>
              </a:spcBef>
              <a:buFont typeface="Arial"/>
              <a:buChar char="•"/>
              <a:tabLst>
                <a:tab pos="240665" algn="l"/>
                <a:tab pos="241300" algn="l"/>
              </a:tabLst>
            </a:pPr>
            <a:r>
              <a:rPr lang="en-US" sz="2800" spc="-5" dirty="0">
                <a:latin typeface="Times New Roman" panose="02020603050405020304" pitchFamily="18" charset="0"/>
                <a:cs typeface="Times New Roman" panose="02020603050405020304" pitchFamily="18" charset="0"/>
              </a:rPr>
              <a:t>Programs are never stored on the primary memory in your computer. Instead, they are stored on a disk or secondary memory on your PC. They are read from the primary memory and executed by the kernel.</a:t>
            </a:r>
            <a:endParaRPr sz="28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11184635" y="6477914"/>
            <a:ext cx="77470" cy="152400"/>
          </a:xfrm>
          <a:prstGeom prst="rect">
            <a:avLst/>
          </a:prstGeom>
        </p:spPr>
        <p:txBody>
          <a:bodyPr vert="horz" wrap="square" lIns="0" tIns="0" rIns="0" bIns="0" rtlCol="0">
            <a:spAutoFit/>
          </a:bodyPr>
          <a:lstStyle/>
          <a:p>
            <a:pPr>
              <a:lnSpc>
                <a:spcPts val="1140"/>
              </a:lnSpc>
            </a:pPr>
            <a:r>
              <a:rPr sz="1200" dirty="0">
                <a:solidFill>
                  <a:srgbClr val="888888"/>
                </a:solidFill>
                <a:latin typeface="Carlito"/>
                <a:cs typeface="Carlito"/>
              </a:rPr>
              <a:t>9</a:t>
            </a:r>
            <a:endParaRPr sz="1200">
              <a:latin typeface="Carlito"/>
              <a:cs typeface="Carl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D7E19-1854-4676-B631-48D53117D67C}"/>
              </a:ext>
            </a:extLst>
          </p:cNvPr>
          <p:cNvSpPr>
            <a:spLocks noGrp="1"/>
          </p:cNvSpPr>
          <p:nvPr>
            <p:ph idx="1"/>
          </p:nvPr>
        </p:nvSpPr>
        <p:spPr>
          <a:xfrm>
            <a:off x="838200" y="1447800"/>
            <a:ext cx="10515600" cy="4729163"/>
          </a:xfrm>
        </p:spPr>
        <p:txBody>
          <a:bodyPr>
            <a:normAutofit fontScale="92500"/>
          </a:bodyPr>
          <a:lstStyle/>
          <a:p>
            <a:pPr marL="0" indent="0">
              <a:lnSpc>
                <a:spcPct val="100000"/>
              </a:lnSpc>
              <a:spcBef>
                <a:spcPts val="465"/>
              </a:spcBef>
              <a:buNone/>
            </a:pPr>
            <a:r>
              <a:rPr lang="en-US" sz="3200" b="1" spc="-10" dirty="0">
                <a:latin typeface="Times New Roman" panose="02020603050405020304" pitchFamily="18" charset="0"/>
                <a:cs typeface="Times New Roman" panose="02020603050405020304" pitchFamily="18" charset="0"/>
              </a:rPr>
              <a:t>Features </a:t>
            </a:r>
            <a:r>
              <a:rPr lang="en-US" sz="3200" b="1" dirty="0">
                <a:latin typeface="Times New Roman" panose="02020603050405020304" pitchFamily="18" charset="0"/>
                <a:cs typeface="Times New Roman" panose="02020603050405020304" pitchFamily="18" charset="0"/>
              </a:rPr>
              <a:t>of </a:t>
            </a:r>
            <a:r>
              <a:rPr lang="en-US" sz="3200" b="1" spc="-15" dirty="0">
                <a:latin typeface="Times New Roman" panose="02020603050405020304" pitchFamily="18" charset="0"/>
                <a:cs typeface="Times New Roman" panose="02020603050405020304" pitchFamily="18" charset="0"/>
              </a:rPr>
              <a:t>Program</a:t>
            </a:r>
            <a:endParaRPr lang="en-US" sz="3200" dirty="0">
              <a:latin typeface="Times New Roman" panose="02020603050405020304" pitchFamily="18" charset="0"/>
              <a:cs typeface="Times New Roman" panose="02020603050405020304" pitchFamily="18" charset="0"/>
            </a:endParaRPr>
          </a:p>
          <a:p>
            <a:pPr marL="241300" indent="-228600">
              <a:lnSpc>
                <a:spcPct val="100000"/>
              </a:lnSpc>
              <a:spcBef>
                <a:spcPts val="455"/>
              </a:spcBef>
              <a:buFont typeface="Arial"/>
              <a:buChar char="•"/>
              <a:tabLst>
                <a:tab pos="240665" algn="l"/>
                <a:tab pos="241300" algn="l"/>
              </a:tabLst>
            </a:pPr>
            <a:r>
              <a:rPr lang="en-US" dirty="0">
                <a:latin typeface="Times New Roman" panose="02020603050405020304" pitchFamily="18" charset="0"/>
                <a:cs typeface="Times New Roman" panose="02020603050405020304" pitchFamily="18" charset="0"/>
              </a:rPr>
              <a:t>A </a:t>
            </a:r>
            <a:r>
              <a:rPr lang="en-US" spc="-10" dirty="0">
                <a:latin typeface="Times New Roman" panose="02020603050405020304" pitchFamily="18" charset="0"/>
                <a:cs typeface="Times New Roman" panose="02020603050405020304" pitchFamily="18" charset="0"/>
              </a:rPr>
              <a:t>program </a:t>
            </a:r>
            <a:r>
              <a:rPr lang="en-US" dirty="0">
                <a:latin typeface="Times New Roman" panose="02020603050405020304" pitchFamily="18" charset="0"/>
                <a:cs typeface="Times New Roman" panose="02020603050405020304" pitchFamily="18" charset="0"/>
              </a:rPr>
              <a:t>is a </a:t>
            </a:r>
            <a:r>
              <a:rPr lang="en-US" b="1" spc="-5" dirty="0">
                <a:latin typeface="Times New Roman" panose="02020603050405020304" pitchFamily="18" charset="0"/>
                <a:cs typeface="Times New Roman" panose="02020603050405020304" pitchFamily="18" charset="0"/>
              </a:rPr>
              <a:t>passive entity</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a:t>
            </a:r>
            <a:r>
              <a:rPr lang="en-US" spc="-10" dirty="0">
                <a:latin typeface="Times New Roman" panose="02020603050405020304" pitchFamily="18" charset="0"/>
                <a:cs typeface="Times New Roman" panose="02020603050405020304" pitchFamily="18" charset="0"/>
              </a:rPr>
              <a:t>stores </a:t>
            </a:r>
            <a:r>
              <a:rPr lang="en-US" dirty="0">
                <a:latin typeface="Times New Roman" panose="02020603050405020304" pitchFamily="18" charset="0"/>
                <a:cs typeface="Times New Roman" panose="02020603050405020304" pitchFamily="18" charset="0"/>
              </a:rPr>
              <a:t>a </a:t>
            </a:r>
            <a:r>
              <a:rPr lang="en-US" spc="-5" dirty="0">
                <a:latin typeface="Times New Roman" panose="02020603050405020304" pitchFamily="18" charset="0"/>
                <a:cs typeface="Times New Roman" panose="02020603050405020304" pitchFamily="18" charset="0"/>
              </a:rPr>
              <a:t>group of instructions </a:t>
            </a:r>
            <a:r>
              <a:rPr lang="en-US" spc="-10" dirty="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be</a:t>
            </a:r>
            <a:r>
              <a:rPr lang="en-US" spc="-12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executed.</a:t>
            </a:r>
            <a:endParaRPr lang="en-US" dirty="0">
              <a:latin typeface="Times New Roman" panose="02020603050405020304" pitchFamily="18" charset="0"/>
              <a:cs typeface="Times New Roman" panose="02020603050405020304" pitchFamily="18" charset="0"/>
            </a:endParaRPr>
          </a:p>
          <a:p>
            <a:pPr marL="241300" indent="-228600">
              <a:lnSpc>
                <a:spcPct val="100000"/>
              </a:lnSpc>
              <a:spcBef>
                <a:spcPts val="459"/>
              </a:spcBef>
              <a:buFont typeface="Arial"/>
              <a:buChar char="•"/>
              <a:tabLst>
                <a:tab pos="240665" algn="l"/>
                <a:tab pos="241300" algn="l"/>
              </a:tabLst>
            </a:pPr>
            <a:r>
              <a:rPr lang="en-US" spc="-15" dirty="0">
                <a:latin typeface="Times New Roman" panose="02020603050405020304" pitchFamily="18" charset="0"/>
                <a:cs typeface="Times New Roman" panose="02020603050405020304" pitchFamily="18" charset="0"/>
              </a:rPr>
              <a:t>Various </a:t>
            </a:r>
            <a:r>
              <a:rPr lang="en-US" spc="-10" dirty="0">
                <a:latin typeface="Times New Roman" panose="02020603050405020304" pitchFamily="18" charset="0"/>
                <a:cs typeface="Times New Roman" panose="02020603050405020304" pitchFamily="18" charset="0"/>
              </a:rPr>
              <a:t>processes may </a:t>
            </a:r>
            <a:r>
              <a:rPr lang="en-US" spc="-5" dirty="0">
                <a:latin typeface="Times New Roman" panose="02020603050405020304" pitchFamily="18" charset="0"/>
                <a:cs typeface="Times New Roman" panose="02020603050405020304" pitchFamily="18" charset="0"/>
              </a:rPr>
              <a:t>be </a:t>
            </a:r>
            <a:r>
              <a:rPr lang="en-US" spc="-10" dirty="0">
                <a:latin typeface="Times New Roman" panose="02020603050405020304" pitchFamily="18" charset="0"/>
                <a:cs typeface="Times New Roman" panose="02020603050405020304" pitchFamily="18" charset="0"/>
              </a:rPr>
              <a:t>related to </a:t>
            </a:r>
            <a:r>
              <a:rPr lang="en-US" dirty="0">
                <a:latin typeface="Times New Roman" panose="02020603050405020304" pitchFamily="18" charset="0"/>
                <a:cs typeface="Times New Roman" panose="02020603050405020304" pitchFamily="18" charset="0"/>
              </a:rPr>
              <a:t>the </a:t>
            </a:r>
            <a:r>
              <a:rPr lang="en-US" spc="-5" dirty="0">
                <a:latin typeface="Times New Roman" panose="02020603050405020304" pitchFamily="18" charset="0"/>
                <a:cs typeface="Times New Roman" panose="02020603050405020304" pitchFamily="18" charset="0"/>
              </a:rPr>
              <a:t>same</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program.</a:t>
            </a:r>
            <a:endParaRPr lang="en-US" dirty="0">
              <a:latin typeface="Times New Roman" panose="02020603050405020304" pitchFamily="18" charset="0"/>
              <a:cs typeface="Times New Roman" panose="02020603050405020304" pitchFamily="18" charset="0"/>
            </a:endParaRPr>
          </a:p>
          <a:p>
            <a:pPr marL="240665" marR="257810" indent="-228600">
              <a:lnSpc>
                <a:spcPct val="100000"/>
              </a:lnSpc>
              <a:spcBef>
                <a:spcPts val="1010"/>
              </a:spcBef>
              <a:buFont typeface="Arial"/>
              <a:buChar char="•"/>
              <a:tabLst>
                <a:tab pos="240665" algn="l"/>
                <a:tab pos="241300" algn="l"/>
              </a:tabLst>
            </a:pPr>
            <a:r>
              <a:rPr lang="en-US" dirty="0">
                <a:latin typeface="Times New Roman" panose="02020603050405020304" pitchFamily="18" charset="0"/>
                <a:cs typeface="Times New Roman" panose="02020603050405020304" pitchFamily="18" charset="0"/>
              </a:rPr>
              <a:t>A </a:t>
            </a:r>
            <a:r>
              <a:rPr lang="en-US" spc="-5" dirty="0">
                <a:latin typeface="Times New Roman" panose="02020603050405020304" pitchFamily="18" charset="0"/>
                <a:cs typeface="Times New Roman" panose="02020603050405020304" pitchFamily="18" charset="0"/>
              </a:rPr>
              <a:t>user </a:t>
            </a:r>
            <a:r>
              <a:rPr lang="en-US" spc="-10" dirty="0">
                <a:latin typeface="Times New Roman" panose="02020603050405020304" pitchFamily="18" charset="0"/>
                <a:cs typeface="Times New Roman" panose="02020603050405020304" pitchFamily="18" charset="0"/>
              </a:rPr>
              <a:t>may </a:t>
            </a:r>
            <a:r>
              <a:rPr lang="en-US" dirty="0">
                <a:latin typeface="Times New Roman" panose="02020603050405020304" pitchFamily="18" charset="0"/>
                <a:cs typeface="Times New Roman" panose="02020603050405020304" pitchFamily="18" charset="0"/>
              </a:rPr>
              <a:t>run multiple </a:t>
            </a:r>
            <a:r>
              <a:rPr lang="en-US" spc="-10" dirty="0">
                <a:latin typeface="Times New Roman" panose="02020603050405020304" pitchFamily="18" charset="0"/>
                <a:cs typeface="Times New Roman" panose="02020603050405020304" pitchFamily="18" charset="0"/>
              </a:rPr>
              <a:t>programs where </a:t>
            </a:r>
            <a:r>
              <a:rPr lang="en-US" dirty="0">
                <a:latin typeface="Times New Roman" panose="02020603050405020304" pitchFamily="18" charset="0"/>
                <a:cs typeface="Times New Roman" panose="02020603050405020304" pitchFamily="18" charset="0"/>
              </a:rPr>
              <a:t>the </a:t>
            </a:r>
            <a:r>
              <a:rPr lang="en-US" spc="-10" dirty="0">
                <a:latin typeface="Times New Roman" panose="02020603050405020304" pitchFamily="18" charset="0"/>
                <a:cs typeface="Times New Roman" panose="02020603050405020304" pitchFamily="18" charset="0"/>
              </a:rPr>
              <a:t>operating systems </a:t>
            </a:r>
            <a:r>
              <a:rPr lang="en-US" dirty="0">
                <a:latin typeface="Times New Roman" panose="02020603050405020304" pitchFamily="18" charset="0"/>
                <a:cs typeface="Times New Roman" panose="02020603050405020304" pitchFamily="18" charset="0"/>
              </a:rPr>
              <a:t>simplify its </a:t>
            </a:r>
            <a:r>
              <a:rPr lang="en-US" spc="-5" dirty="0">
                <a:latin typeface="Times New Roman" panose="02020603050405020304" pitchFamily="18" charset="0"/>
                <a:cs typeface="Times New Roman" panose="02020603050405020304" pitchFamily="18" charset="0"/>
              </a:rPr>
              <a:t>internal  </a:t>
            </a:r>
            <a:r>
              <a:rPr lang="en-US" spc="-10" dirty="0">
                <a:latin typeface="Times New Roman" panose="02020603050405020304" pitchFamily="18" charset="0"/>
                <a:cs typeface="Times New Roman" panose="02020603050405020304" pitchFamily="18" charset="0"/>
              </a:rPr>
              <a:t>programmed </a:t>
            </a:r>
            <a:r>
              <a:rPr lang="en-US" dirty="0">
                <a:latin typeface="Times New Roman" panose="02020603050405020304" pitchFamily="18" charset="0"/>
                <a:cs typeface="Times New Roman" panose="02020603050405020304" pitchFamily="18" charset="0"/>
              </a:rPr>
              <a:t>activities </a:t>
            </a:r>
            <a:r>
              <a:rPr lang="en-US" spc="-15" dirty="0">
                <a:latin typeface="Times New Roman" panose="02020603050405020304" pitchFamily="18" charset="0"/>
                <a:cs typeface="Times New Roman" panose="02020603050405020304" pitchFamily="18" charset="0"/>
              </a:rPr>
              <a:t>like </a:t>
            </a:r>
            <a:r>
              <a:rPr lang="en-US" dirty="0">
                <a:latin typeface="Times New Roman" panose="02020603050405020304" pitchFamily="18" charset="0"/>
                <a:cs typeface="Times New Roman" panose="02020603050405020304" pitchFamily="18" charset="0"/>
              </a:rPr>
              <a:t>memory</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management.</a:t>
            </a:r>
            <a:endParaRPr lang="en-US" dirty="0">
              <a:latin typeface="Times New Roman" panose="02020603050405020304" pitchFamily="18" charset="0"/>
              <a:cs typeface="Times New Roman" panose="02020603050405020304" pitchFamily="18" charset="0"/>
            </a:endParaRPr>
          </a:p>
          <a:p>
            <a:pPr marL="240665" marR="19050" indent="-228600">
              <a:lnSpc>
                <a:spcPct val="100000"/>
              </a:lnSpc>
              <a:spcBef>
                <a:spcPts val="995"/>
              </a:spcBef>
              <a:buFont typeface="Arial"/>
              <a:buChar char="•"/>
              <a:tabLst>
                <a:tab pos="240665" algn="l"/>
                <a:tab pos="241300" algn="l"/>
              </a:tabLst>
            </a:pPr>
            <a:r>
              <a:rPr lang="en-US" spc="-5" dirty="0">
                <a:latin typeface="Times New Roman" panose="02020603050405020304" pitchFamily="18" charset="0"/>
                <a:cs typeface="Times New Roman" panose="02020603050405020304" pitchFamily="18" charset="0"/>
              </a:rPr>
              <a:t>The </a:t>
            </a:r>
            <a:r>
              <a:rPr lang="en-US" spc="-10" dirty="0">
                <a:latin typeface="Times New Roman" panose="02020603050405020304" pitchFamily="18" charset="0"/>
                <a:cs typeface="Times New Roman" panose="02020603050405020304" pitchFamily="18" charset="0"/>
              </a:rPr>
              <a:t>program </a:t>
            </a:r>
            <a:r>
              <a:rPr lang="en-US" spc="-5" dirty="0">
                <a:latin typeface="Times New Roman" panose="02020603050405020304" pitchFamily="18" charset="0"/>
                <a:cs typeface="Times New Roman" panose="02020603050405020304" pitchFamily="18" charset="0"/>
              </a:rPr>
              <a:t>can't </a:t>
            </a:r>
            <a:r>
              <a:rPr lang="en-US" spc="-10" dirty="0">
                <a:latin typeface="Times New Roman" panose="02020603050405020304" pitchFamily="18" charset="0"/>
                <a:cs typeface="Times New Roman" panose="02020603050405020304" pitchFamily="18" charset="0"/>
              </a:rPr>
              <a:t>perform any </a:t>
            </a:r>
            <a:r>
              <a:rPr lang="en-US" dirty="0">
                <a:latin typeface="Times New Roman" panose="02020603050405020304" pitchFamily="18" charset="0"/>
                <a:cs typeface="Times New Roman" panose="02020603050405020304" pitchFamily="18" charset="0"/>
              </a:rPr>
              <a:t>action </a:t>
            </a:r>
            <a:r>
              <a:rPr lang="en-US" spc="-5" dirty="0">
                <a:latin typeface="Times New Roman" panose="02020603050405020304" pitchFamily="18" charset="0"/>
                <a:cs typeface="Times New Roman" panose="02020603050405020304" pitchFamily="18" charset="0"/>
              </a:rPr>
              <a:t>without </a:t>
            </a:r>
            <a:r>
              <a:rPr lang="en-US" dirty="0">
                <a:latin typeface="Times New Roman" panose="02020603050405020304" pitchFamily="18" charset="0"/>
                <a:cs typeface="Times New Roman" panose="02020603050405020304" pitchFamily="18" charset="0"/>
              </a:rPr>
              <a:t>a run. It </a:t>
            </a:r>
            <a:r>
              <a:rPr lang="en-US" spc="-5" dirty="0">
                <a:latin typeface="Times New Roman" panose="02020603050405020304" pitchFamily="18" charset="0"/>
                <a:cs typeface="Times New Roman" panose="02020603050405020304" pitchFamily="18" charset="0"/>
              </a:rPr>
              <a:t>needs </a:t>
            </a:r>
            <a:r>
              <a:rPr lang="en-US" spc="-10" dirty="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be </a:t>
            </a:r>
            <a:r>
              <a:rPr lang="en-US" spc="-10" dirty="0">
                <a:latin typeface="Times New Roman" panose="02020603050405020304" pitchFamily="18" charset="0"/>
                <a:cs typeface="Times New Roman" panose="02020603050405020304" pitchFamily="18" charset="0"/>
              </a:rPr>
              <a:t>executed to realize  </a:t>
            </a:r>
            <a:r>
              <a:rPr lang="en-US" dirty="0">
                <a:latin typeface="Times New Roman" panose="02020603050405020304" pitchFamily="18" charset="0"/>
                <a:cs typeface="Times New Roman" panose="02020603050405020304" pitchFamily="18" charset="0"/>
              </a:rPr>
              <a:t>the </a:t>
            </a:r>
            <a:r>
              <a:rPr lang="en-US" spc="-10" dirty="0">
                <a:latin typeface="Times New Roman" panose="02020603050405020304" pitchFamily="18" charset="0"/>
                <a:cs typeface="Times New Roman" panose="02020603050405020304" pitchFamily="18" charset="0"/>
              </a:rPr>
              <a:t>steps </a:t>
            </a:r>
            <a:r>
              <a:rPr lang="en-US" spc="-5" dirty="0">
                <a:latin typeface="Times New Roman" panose="02020603050405020304" pitchFamily="18" charset="0"/>
                <a:cs typeface="Times New Roman" panose="02020603050405020304" pitchFamily="18" charset="0"/>
              </a:rPr>
              <a:t>mentioned </a:t>
            </a:r>
            <a:r>
              <a:rPr lang="en-US" dirty="0">
                <a:latin typeface="Times New Roman" panose="02020603050405020304" pitchFamily="18" charset="0"/>
                <a:cs typeface="Times New Roman" panose="02020603050405020304" pitchFamily="18" charset="0"/>
              </a:rPr>
              <a:t>in</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a:t>
            </a:r>
          </a:p>
          <a:p>
            <a:pPr marL="241300" indent="-228600">
              <a:lnSpc>
                <a:spcPct val="100000"/>
              </a:lnSpc>
              <a:spcBef>
                <a:spcPts val="455"/>
              </a:spcBef>
              <a:buFont typeface="Arial"/>
              <a:buChar char="•"/>
              <a:tabLst>
                <a:tab pos="240665" algn="l"/>
                <a:tab pos="241300" algn="l"/>
              </a:tabLst>
            </a:pPr>
            <a:r>
              <a:rPr lang="en-US" spc="-5" dirty="0">
                <a:latin typeface="Times New Roman" panose="02020603050405020304" pitchFamily="18" charset="0"/>
                <a:cs typeface="Times New Roman" panose="02020603050405020304" pitchFamily="18" charset="0"/>
              </a:rPr>
              <a:t>The </a:t>
            </a:r>
            <a:r>
              <a:rPr lang="en-US" spc="-10" dirty="0">
                <a:latin typeface="Times New Roman" panose="02020603050405020304" pitchFamily="18" charset="0"/>
                <a:cs typeface="Times New Roman" panose="02020603050405020304" pitchFamily="18" charset="0"/>
              </a:rPr>
              <a:t>operating </a:t>
            </a:r>
            <a:r>
              <a:rPr lang="en-US" spc="-15" dirty="0">
                <a:latin typeface="Times New Roman" panose="02020603050405020304" pitchFamily="18" charset="0"/>
                <a:cs typeface="Times New Roman" panose="02020603050405020304" pitchFamily="18" charset="0"/>
              </a:rPr>
              <a:t>system </a:t>
            </a:r>
            <a:r>
              <a:rPr lang="en-US" spc="-5" dirty="0">
                <a:latin typeface="Times New Roman" panose="02020603050405020304" pitchFamily="18" charset="0"/>
                <a:cs typeface="Times New Roman" panose="02020603050405020304" pitchFamily="18" charset="0"/>
              </a:rPr>
              <a:t>allocates </a:t>
            </a:r>
            <a:r>
              <a:rPr lang="en-US" dirty="0">
                <a:latin typeface="Times New Roman" panose="02020603050405020304" pitchFamily="18" charset="0"/>
                <a:cs typeface="Times New Roman" panose="02020603050405020304" pitchFamily="18" charset="0"/>
              </a:rPr>
              <a:t>main memory </a:t>
            </a:r>
            <a:r>
              <a:rPr lang="en-US" spc="-10" dirty="0">
                <a:latin typeface="Times New Roman" panose="02020603050405020304" pitchFamily="18" charset="0"/>
                <a:cs typeface="Times New Roman" panose="02020603050405020304" pitchFamily="18" charset="0"/>
              </a:rPr>
              <a:t>to </a:t>
            </a:r>
            <a:r>
              <a:rPr lang="en-US" spc="-15" dirty="0">
                <a:latin typeface="Times New Roman" panose="02020603050405020304" pitchFamily="18" charset="0"/>
                <a:cs typeface="Times New Roman" panose="02020603050405020304" pitchFamily="18" charset="0"/>
              </a:rPr>
              <a:t>store </a:t>
            </a:r>
            <a:r>
              <a:rPr lang="en-US" spc="-10" dirty="0">
                <a:latin typeface="Times New Roman" panose="02020603050405020304" pitchFamily="18" charset="0"/>
                <a:cs typeface="Times New Roman" panose="02020603050405020304" pitchFamily="18" charset="0"/>
              </a:rPr>
              <a:t>programs</a:t>
            </a:r>
            <a:r>
              <a:rPr lang="en-US" spc="-8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instructions.</a:t>
            </a:r>
            <a:endParaRPr lang="en-US" dirty="0">
              <a:latin typeface="Times New Roman" panose="02020603050405020304" pitchFamily="18" charset="0"/>
              <a:cs typeface="Times New Roman" panose="02020603050405020304" pitchFamily="18" charset="0"/>
            </a:endParaRPr>
          </a:p>
          <a:p>
            <a:pPr>
              <a:lnSpc>
                <a:spcPct val="100000"/>
              </a:lnSpc>
            </a:pPr>
            <a:endParaRPr lang="en-US" dirty="0"/>
          </a:p>
        </p:txBody>
      </p:sp>
    </p:spTree>
    <p:extLst>
      <p:ext uri="{BB962C8B-B14F-4D97-AF65-F5344CB8AC3E}">
        <p14:creationId xmlns:p14="http://schemas.microsoft.com/office/powerpoint/2010/main" val="1114877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38200" y="527343"/>
            <a:ext cx="10098405" cy="5066130"/>
          </a:xfrm>
          <a:prstGeom prst="rect">
            <a:avLst/>
          </a:prstGeom>
        </p:spPr>
        <p:txBody>
          <a:bodyPr vert="horz" wrap="square" lIns="0" tIns="94615" rIns="0" bIns="0" rtlCol="0">
            <a:spAutoFit/>
          </a:bodyPr>
          <a:lstStyle/>
          <a:p>
            <a:pPr marL="12065" marR="549275">
              <a:spcBef>
                <a:spcPts val="745"/>
              </a:spcBef>
              <a:tabLst>
                <a:tab pos="241300" algn="l"/>
                <a:tab pos="241935" algn="l"/>
              </a:tabLst>
            </a:pPr>
            <a:r>
              <a:rPr lang="en-US" sz="2400" b="1" spc="-30" dirty="0">
                <a:latin typeface="Times New Roman" panose="02020603050405020304" pitchFamily="18" charset="0"/>
                <a:cs typeface="Times New Roman" panose="02020603050405020304" pitchFamily="18" charset="0"/>
              </a:rPr>
              <a:t>		  Process:</a:t>
            </a:r>
          </a:p>
          <a:p>
            <a:pPr marL="469265" marR="549275" indent="-457200">
              <a:spcBef>
                <a:spcPts val="745"/>
              </a:spcBef>
              <a:buFont typeface="Arial" panose="020B0604020202020204" pitchFamily="34" charset="0"/>
              <a:buChar char="•"/>
              <a:tabLst>
                <a:tab pos="241300" algn="l"/>
                <a:tab pos="241935" algn="l"/>
              </a:tabLst>
            </a:pPr>
            <a:r>
              <a:rPr lang="en-US" sz="2400" spc="-30" dirty="0">
                <a:latin typeface="Times New Roman" panose="02020603050405020304" pitchFamily="18" charset="0"/>
                <a:cs typeface="Times New Roman" panose="02020603050405020304" pitchFamily="18" charset="0"/>
              </a:rPr>
              <a:t>A process is a program in execution. A process defines the fundamental unit of computation for the computer.</a:t>
            </a:r>
          </a:p>
          <a:p>
            <a:pPr marL="469265" marR="549275" indent="-457200">
              <a:spcBef>
                <a:spcPts val="745"/>
              </a:spcBef>
              <a:buFont typeface="Arial" panose="020B0604020202020204" pitchFamily="34" charset="0"/>
              <a:buChar char="•"/>
              <a:tabLst>
                <a:tab pos="241300" algn="l"/>
                <a:tab pos="241935" algn="l"/>
              </a:tabLst>
            </a:pPr>
            <a:r>
              <a:rPr lang="en-US" sz="2400" spc="-30" dirty="0">
                <a:latin typeface="Times New Roman" panose="02020603050405020304" pitchFamily="18" charset="0"/>
                <a:cs typeface="Times New Roman" panose="02020603050405020304" pitchFamily="18" charset="0"/>
              </a:rPr>
              <a:t>A process is an instance of a computer program that is being executed. It contains the program code and its current activity.</a:t>
            </a:r>
          </a:p>
          <a:p>
            <a:pPr marL="469265" marR="549275" indent="-457200">
              <a:spcBef>
                <a:spcPts val="745"/>
              </a:spcBef>
              <a:buFont typeface="Arial" panose="020B0604020202020204" pitchFamily="34" charset="0"/>
              <a:buChar char="•"/>
              <a:tabLst>
                <a:tab pos="241300" algn="l"/>
                <a:tab pos="241935" algn="l"/>
              </a:tabLst>
            </a:pPr>
            <a:r>
              <a:rPr lang="en-US" sz="2400" spc="-30" dirty="0">
                <a:latin typeface="Times New Roman" panose="02020603050405020304" pitchFamily="18" charset="0"/>
                <a:cs typeface="Times New Roman" panose="02020603050405020304" pitchFamily="18" charset="0"/>
              </a:rPr>
              <a:t>Depending on the operating system(OS), a process may be made up of multiple threads of execution that execute instructions concurrently.</a:t>
            </a:r>
          </a:p>
          <a:p>
            <a:pPr marL="469265" marR="549275" indent="-457200">
              <a:spcBef>
                <a:spcPts val="745"/>
              </a:spcBef>
              <a:buFont typeface="Arial" panose="020B0604020202020204" pitchFamily="34" charset="0"/>
              <a:buChar char="•"/>
              <a:tabLst>
                <a:tab pos="241300" algn="l"/>
                <a:tab pos="241935" algn="l"/>
              </a:tabLst>
            </a:pPr>
            <a:r>
              <a:rPr lang="en-US" sz="2400" spc="-30" dirty="0">
                <a:latin typeface="Times New Roman" panose="02020603050405020304" pitchFamily="18" charset="0"/>
                <a:cs typeface="Times New Roman" panose="02020603050405020304" pitchFamily="18" charset="0"/>
              </a:rPr>
              <a:t>Process is a dynamic entity that is a program in execution. </a:t>
            </a:r>
          </a:p>
          <a:p>
            <a:pPr marL="469265" marR="549275" indent="-457200">
              <a:spcBef>
                <a:spcPts val="745"/>
              </a:spcBef>
              <a:buFont typeface="Arial" panose="020B0604020202020204" pitchFamily="34" charset="0"/>
              <a:buChar char="•"/>
              <a:tabLst>
                <a:tab pos="241300" algn="l"/>
                <a:tab pos="241935" algn="l"/>
              </a:tabLst>
            </a:pPr>
            <a:r>
              <a:rPr lang="en-US" sz="2400" spc="-30" dirty="0">
                <a:latin typeface="Times New Roman" panose="02020603050405020304" pitchFamily="18" charset="0"/>
                <a:cs typeface="Times New Roman" panose="02020603050405020304" pitchFamily="18" charset="0"/>
              </a:rPr>
              <a:t>A process is a sequence of information executions. That exist limited span of time.</a:t>
            </a:r>
          </a:p>
          <a:p>
            <a:pPr marL="469265" marR="549275" indent="-457200">
              <a:spcBef>
                <a:spcPts val="745"/>
              </a:spcBef>
              <a:buFont typeface="Arial" panose="020B0604020202020204" pitchFamily="34" charset="0"/>
              <a:buChar char="•"/>
              <a:tabLst>
                <a:tab pos="241300" algn="l"/>
                <a:tab pos="241935" algn="l"/>
              </a:tabLst>
            </a:pPr>
            <a:r>
              <a:rPr lang="en-US" sz="2400" spc="-30" dirty="0">
                <a:latin typeface="Times New Roman" panose="02020603050405020304" pitchFamily="18" charset="0"/>
                <a:cs typeface="Times New Roman" panose="02020603050405020304" pitchFamily="18" charset="0"/>
              </a:rPr>
              <a:t>Two or more processes could be executing the same program, each using their own data and resources. </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1146535" y="6465214"/>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t>3</a:t>
            </a:fld>
            <a:endParaRPr sz="1200">
              <a:latin typeface="Carlito"/>
              <a:cs typeface="Carlito"/>
            </a:endParaRPr>
          </a:p>
        </p:txBody>
      </p:sp>
      <p:sp>
        <p:nvSpPr>
          <p:cNvPr id="2" name="object 2"/>
          <p:cNvSpPr txBox="1"/>
          <p:nvPr/>
        </p:nvSpPr>
        <p:spPr>
          <a:xfrm>
            <a:off x="583793" y="461032"/>
            <a:ext cx="11353800" cy="5402761"/>
          </a:xfrm>
          <a:prstGeom prst="rect">
            <a:avLst/>
          </a:prstGeom>
        </p:spPr>
        <p:txBody>
          <a:bodyPr vert="horz" wrap="square" lIns="0" tIns="97790" rIns="0" bIns="0" rtlCol="0">
            <a:spAutoFit/>
          </a:bodyPr>
          <a:lstStyle/>
          <a:p>
            <a:pPr marL="295275" indent="-283210" algn="just">
              <a:lnSpc>
                <a:spcPct val="100000"/>
              </a:lnSpc>
              <a:spcBef>
                <a:spcPts val="770"/>
              </a:spcBef>
              <a:buSzPct val="96428"/>
              <a:buFont typeface="Wingdings"/>
              <a:buChar char=""/>
              <a:tabLst>
                <a:tab pos="295910" algn="l"/>
              </a:tabLst>
            </a:pPr>
            <a:r>
              <a:rPr sz="2800" spc="-5" dirty="0">
                <a:latin typeface="Times New Roman"/>
                <a:cs typeface="Times New Roman"/>
              </a:rPr>
              <a:t>An operating system is a program that </a:t>
            </a:r>
            <a:r>
              <a:rPr sz="2800" spc="-5" dirty="0">
                <a:uFill>
                  <a:solidFill>
                    <a:srgbClr val="000000"/>
                  </a:solidFill>
                </a:uFill>
                <a:latin typeface="Times New Roman"/>
                <a:cs typeface="Times New Roman"/>
              </a:rPr>
              <a:t>manages</a:t>
            </a:r>
            <a:r>
              <a:rPr sz="2800" spc="-5" dirty="0">
                <a:latin typeface="Times New Roman"/>
                <a:cs typeface="Times New Roman"/>
              </a:rPr>
              <a:t> </a:t>
            </a:r>
            <a:r>
              <a:rPr sz="2800" dirty="0">
                <a:latin typeface="Times New Roman"/>
                <a:cs typeface="Times New Roman"/>
              </a:rPr>
              <a:t>the </a:t>
            </a:r>
            <a:r>
              <a:rPr sz="2800" spc="-5" dirty="0">
                <a:latin typeface="Times New Roman"/>
                <a:cs typeface="Times New Roman"/>
              </a:rPr>
              <a:t>computer</a:t>
            </a:r>
            <a:r>
              <a:rPr sz="2800" spc="55" dirty="0">
                <a:latin typeface="Times New Roman"/>
                <a:cs typeface="Times New Roman"/>
              </a:rPr>
              <a:t> </a:t>
            </a:r>
            <a:r>
              <a:rPr sz="2800" spc="-5" dirty="0">
                <a:latin typeface="Times New Roman"/>
                <a:cs typeface="Times New Roman"/>
              </a:rPr>
              <a:t>hardware.</a:t>
            </a:r>
            <a:endParaRPr sz="2800" dirty="0">
              <a:latin typeface="Times New Roman"/>
              <a:cs typeface="Times New Roman"/>
            </a:endParaRPr>
          </a:p>
          <a:p>
            <a:pPr marL="241300" marR="5080" indent="-228600" algn="just">
              <a:lnSpc>
                <a:spcPts val="3030"/>
              </a:lnSpc>
              <a:spcBef>
                <a:spcPts val="1045"/>
              </a:spcBef>
              <a:buSzPct val="96428"/>
              <a:buFont typeface="Wingdings"/>
              <a:buChar char=""/>
              <a:tabLst>
                <a:tab pos="383540" algn="l"/>
              </a:tabLst>
            </a:pPr>
            <a:r>
              <a:rPr sz="2800" spc="-5" dirty="0">
                <a:latin typeface="Times New Roman"/>
                <a:cs typeface="Times New Roman"/>
              </a:rPr>
              <a:t>OS is the </a:t>
            </a:r>
            <a:r>
              <a:rPr sz="2800" spc="-10" dirty="0">
                <a:latin typeface="Times New Roman"/>
                <a:cs typeface="Times New Roman"/>
              </a:rPr>
              <a:t>most </a:t>
            </a:r>
            <a:r>
              <a:rPr sz="2800" spc="-5" dirty="0">
                <a:latin typeface="Times New Roman"/>
                <a:cs typeface="Times New Roman"/>
              </a:rPr>
              <a:t>fundamental of all the system program because it </a:t>
            </a:r>
            <a:r>
              <a:rPr sz="2800" spc="-10" dirty="0">
                <a:uFill>
                  <a:solidFill>
                    <a:srgbClr val="000000"/>
                  </a:solidFill>
                </a:uFill>
                <a:latin typeface="Times New Roman"/>
                <a:cs typeface="Times New Roman"/>
              </a:rPr>
              <a:t>controls</a:t>
            </a:r>
            <a:r>
              <a:rPr sz="2800" spc="-10" dirty="0">
                <a:latin typeface="Times New Roman"/>
                <a:cs typeface="Times New Roman"/>
              </a:rPr>
              <a:t> </a:t>
            </a:r>
            <a:r>
              <a:rPr sz="2800" spc="-5" dirty="0">
                <a:latin typeface="Times New Roman"/>
                <a:cs typeface="Times New Roman"/>
              </a:rPr>
              <a:t>all  </a:t>
            </a:r>
            <a:r>
              <a:rPr sz="2800" dirty="0">
                <a:latin typeface="Times New Roman"/>
                <a:cs typeface="Times New Roman"/>
              </a:rPr>
              <a:t>the </a:t>
            </a:r>
            <a:r>
              <a:rPr sz="2800" spc="-5" dirty="0">
                <a:latin typeface="Times New Roman"/>
                <a:cs typeface="Times New Roman"/>
              </a:rPr>
              <a:t>system resources </a:t>
            </a:r>
            <a:r>
              <a:rPr sz="2800" spc="-30" dirty="0">
                <a:latin typeface="Times New Roman"/>
                <a:cs typeface="Times New Roman"/>
              </a:rPr>
              <a:t>(memory, </a:t>
            </a:r>
            <a:r>
              <a:rPr sz="2800" spc="-5" dirty="0">
                <a:latin typeface="Times New Roman"/>
                <a:cs typeface="Times New Roman"/>
              </a:rPr>
              <a:t>input/output devices ,program, files etc.) and </a:t>
            </a:r>
            <a:r>
              <a:rPr sz="2800" u="heavy" spc="-5" dirty="0">
                <a:uFill>
                  <a:solidFill>
                    <a:srgbClr val="000000"/>
                  </a:solidFill>
                </a:uFill>
                <a:latin typeface="Times New Roman"/>
                <a:cs typeface="Times New Roman"/>
              </a:rPr>
              <a:t> </a:t>
            </a:r>
            <a:r>
              <a:rPr sz="2800" spc="-10" dirty="0">
                <a:uFill>
                  <a:solidFill>
                    <a:srgbClr val="000000"/>
                  </a:solidFill>
                </a:uFill>
                <a:latin typeface="Times New Roman"/>
                <a:cs typeface="Times New Roman"/>
              </a:rPr>
              <a:t>provide</a:t>
            </a:r>
            <a:r>
              <a:rPr lang="en-US" sz="2800" spc="-10" dirty="0">
                <a:uFill>
                  <a:solidFill>
                    <a:srgbClr val="000000"/>
                  </a:solidFill>
                </a:uFill>
                <a:latin typeface="Times New Roman"/>
                <a:cs typeface="Times New Roman"/>
              </a:rPr>
              <a:t>s a </a:t>
            </a:r>
            <a:r>
              <a:rPr sz="2800" spc="-5" dirty="0">
                <a:uFill>
                  <a:solidFill>
                    <a:srgbClr val="000000"/>
                  </a:solidFill>
                </a:uFill>
                <a:latin typeface="Times New Roman"/>
                <a:cs typeface="Times New Roman"/>
              </a:rPr>
              <a:t>base</a:t>
            </a:r>
            <a:r>
              <a:rPr sz="2800" spc="-5" dirty="0">
                <a:latin typeface="Times New Roman"/>
                <a:cs typeface="Times New Roman"/>
              </a:rPr>
              <a:t> </a:t>
            </a:r>
            <a:r>
              <a:rPr sz="2800" dirty="0">
                <a:latin typeface="Times New Roman"/>
                <a:cs typeface="Times New Roman"/>
              </a:rPr>
              <a:t>upon </a:t>
            </a:r>
            <a:r>
              <a:rPr sz="2800" spc="-5" dirty="0">
                <a:latin typeface="Times New Roman"/>
                <a:cs typeface="Times New Roman"/>
              </a:rPr>
              <a:t>which all other application program are</a:t>
            </a:r>
            <a:r>
              <a:rPr sz="2800" spc="45" dirty="0">
                <a:latin typeface="Times New Roman"/>
                <a:cs typeface="Times New Roman"/>
              </a:rPr>
              <a:t> </a:t>
            </a:r>
            <a:r>
              <a:rPr sz="2800" spc="-5" dirty="0">
                <a:latin typeface="Times New Roman"/>
                <a:cs typeface="Times New Roman"/>
              </a:rPr>
              <a:t>written.</a:t>
            </a:r>
            <a:endParaRPr sz="2800" dirty="0">
              <a:latin typeface="Times New Roman"/>
              <a:cs typeface="Times New Roman"/>
            </a:endParaRPr>
          </a:p>
          <a:p>
            <a:pPr marL="241300" marR="8255" indent="-228600" algn="just">
              <a:lnSpc>
                <a:spcPts val="3030"/>
              </a:lnSpc>
              <a:spcBef>
                <a:spcPts val="980"/>
              </a:spcBef>
              <a:buSzPct val="96428"/>
              <a:buFont typeface="Wingdings"/>
              <a:buChar char=""/>
              <a:tabLst>
                <a:tab pos="295910" algn="l"/>
              </a:tabLst>
            </a:pPr>
            <a:r>
              <a:rPr sz="2800" spc="-5" dirty="0">
                <a:latin typeface="Times New Roman"/>
                <a:cs typeface="Times New Roman"/>
              </a:rPr>
              <a:t>An operating system is a </a:t>
            </a:r>
            <a:r>
              <a:rPr sz="2800" dirty="0">
                <a:latin typeface="Times New Roman"/>
                <a:cs typeface="Times New Roman"/>
              </a:rPr>
              <a:t>program </a:t>
            </a:r>
            <a:r>
              <a:rPr sz="2800" spc="-5" dirty="0">
                <a:latin typeface="Times New Roman"/>
                <a:cs typeface="Times New Roman"/>
              </a:rPr>
              <a:t>that acts </a:t>
            </a:r>
            <a:r>
              <a:rPr sz="2800" spc="-10" dirty="0">
                <a:latin typeface="Times New Roman"/>
                <a:cs typeface="Times New Roman"/>
              </a:rPr>
              <a:t>as an </a:t>
            </a:r>
            <a:r>
              <a:rPr sz="2800" spc="-5" dirty="0">
                <a:uFill>
                  <a:solidFill>
                    <a:srgbClr val="000000"/>
                  </a:solidFill>
                </a:uFill>
                <a:latin typeface="Times New Roman"/>
                <a:cs typeface="Times New Roman"/>
              </a:rPr>
              <a:t>intermediary</a:t>
            </a:r>
            <a:r>
              <a:rPr sz="2800" spc="-5" dirty="0">
                <a:latin typeface="Times New Roman"/>
                <a:cs typeface="Times New Roman"/>
              </a:rPr>
              <a:t> </a:t>
            </a:r>
            <a:r>
              <a:rPr sz="2800" spc="-10" dirty="0">
                <a:latin typeface="Times New Roman"/>
                <a:cs typeface="Times New Roman"/>
              </a:rPr>
              <a:t>between  </a:t>
            </a:r>
            <a:r>
              <a:rPr sz="2800" spc="-5" dirty="0">
                <a:latin typeface="Times New Roman"/>
                <a:cs typeface="Times New Roman"/>
              </a:rPr>
              <a:t>user </a:t>
            </a:r>
            <a:r>
              <a:rPr sz="2800" dirty="0">
                <a:latin typeface="Times New Roman"/>
                <a:cs typeface="Times New Roman"/>
              </a:rPr>
              <a:t>of </a:t>
            </a:r>
            <a:r>
              <a:rPr sz="2800" spc="-5" dirty="0">
                <a:latin typeface="Times New Roman"/>
                <a:cs typeface="Times New Roman"/>
              </a:rPr>
              <a:t>computer and computer</a:t>
            </a:r>
            <a:r>
              <a:rPr sz="2800" spc="15" dirty="0">
                <a:latin typeface="Times New Roman"/>
                <a:cs typeface="Times New Roman"/>
              </a:rPr>
              <a:t> </a:t>
            </a:r>
            <a:r>
              <a:rPr sz="2800" spc="-5" dirty="0">
                <a:latin typeface="Times New Roman"/>
                <a:cs typeface="Times New Roman"/>
              </a:rPr>
              <a:t>hardware.</a:t>
            </a:r>
            <a:endParaRPr sz="2800" dirty="0">
              <a:latin typeface="Times New Roman"/>
              <a:cs typeface="Times New Roman"/>
            </a:endParaRPr>
          </a:p>
          <a:p>
            <a:pPr marL="241300" marR="7620" indent="-228600" algn="just">
              <a:lnSpc>
                <a:spcPts val="3020"/>
              </a:lnSpc>
              <a:spcBef>
                <a:spcPts val="994"/>
              </a:spcBef>
              <a:buSzPct val="96428"/>
              <a:buFont typeface="Wingdings"/>
              <a:buChar char=""/>
              <a:tabLst>
                <a:tab pos="295910" algn="l"/>
              </a:tabLst>
            </a:pPr>
            <a:r>
              <a:rPr sz="2800" spc="-5" dirty="0">
                <a:latin typeface="Times New Roman"/>
                <a:cs typeface="Times New Roman"/>
              </a:rPr>
              <a:t>It </a:t>
            </a:r>
            <a:r>
              <a:rPr sz="2800" spc="-5" dirty="0">
                <a:uFill>
                  <a:solidFill>
                    <a:srgbClr val="000000"/>
                  </a:solidFill>
                </a:uFill>
                <a:latin typeface="Times New Roman"/>
                <a:cs typeface="Times New Roman"/>
              </a:rPr>
              <a:t>enables the computer </a:t>
            </a:r>
            <a:r>
              <a:rPr sz="2800" spc="-10" dirty="0">
                <a:uFill>
                  <a:solidFill>
                    <a:srgbClr val="000000"/>
                  </a:solidFill>
                </a:uFill>
                <a:latin typeface="Times New Roman"/>
                <a:cs typeface="Times New Roman"/>
              </a:rPr>
              <a:t>hardware</a:t>
            </a:r>
            <a:r>
              <a:rPr sz="2800" spc="-10" dirty="0">
                <a:latin typeface="Times New Roman"/>
                <a:cs typeface="Times New Roman"/>
              </a:rPr>
              <a:t> </a:t>
            </a:r>
            <a:r>
              <a:rPr sz="2800" spc="-5" dirty="0">
                <a:latin typeface="Times New Roman"/>
                <a:cs typeface="Times New Roman"/>
              </a:rPr>
              <a:t>to communicate and operate with  computer</a:t>
            </a:r>
            <a:r>
              <a:rPr sz="2800" spc="10" dirty="0">
                <a:latin typeface="Times New Roman"/>
                <a:cs typeface="Times New Roman"/>
              </a:rPr>
              <a:t> </a:t>
            </a:r>
            <a:r>
              <a:rPr sz="2800" spc="-5" dirty="0">
                <a:latin typeface="Times New Roman"/>
                <a:cs typeface="Times New Roman"/>
              </a:rPr>
              <a:t>software.</a:t>
            </a:r>
            <a:endParaRPr sz="2800" dirty="0">
              <a:latin typeface="Times New Roman"/>
              <a:cs typeface="Times New Roman"/>
            </a:endParaRPr>
          </a:p>
          <a:p>
            <a:pPr marL="241300" marR="5715" indent="-228600" algn="just">
              <a:lnSpc>
                <a:spcPts val="3020"/>
              </a:lnSpc>
              <a:spcBef>
                <a:spcPts val="1019"/>
              </a:spcBef>
              <a:buSzPct val="96428"/>
              <a:buFont typeface="Wingdings"/>
              <a:buChar char=""/>
              <a:tabLst>
                <a:tab pos="383540" algn="l"/>
              </a:tabLst>
            </a:pPr>
            <a:r>
              <a:rPr lang="en-US" sz="2800" dirty="0">
                <a:latin typeface="Times New Roman"/>
                <a:cs typeface="Times New Roman"/>
              </a:rPr>
              <a:t>The</a:t>
            </a:r>
            <a:r>
              <a:rPr sz="2800" dirty="0">
                <a:latin typeface="Times New Roman"/>
                <a:cs typeface="Times New Roman"/>
              </a:rPr>
              <a:t> purpose of </a:t>
            </a:r>
            <a:r>
              <a:rPr sz="2800" spc="-10" dirty="0">
                <a:latin typeface="Times New Roman"/>
                <a:cs typeface="Times New Roman"/>
              </a:rPr>
              <a:t>an OS </a:t>
            </a:r>
            <a:r>
              <a:rPr sz="2800" spc="-5" dirty="0">
                <a:latin typeface="Times New Roman"/>
                <a:cs typeface="Times New Roman"/>
              </a:rPr>
              <a:t>is to </a:t>
            </a:r>
            <a:r>
              <a:rPr sz="2800" spc="-10" dirty="0">
                <a:uFill>
                  <a:solidFill>
                    <a:srgbClr val="000000"/>
                  </a:solidFill>
                </a:uFill>
                <a:latin typeface="Times New Roman"/>
                <a:cs typeface="Times New Roman"/>
              </a:rPr>
              <a:t>provide an environment</a:t>
            </a:r>
            <a:r>
              <a:rPr sz="2800" spc="-10" dirty="0">
                <a:latin typeface="Times New Roman"/>
                <a:cs typeface="Times New Roman"/>
              </a:rPr>
              <a:t> </a:t>
            </a:r>
            <a:r>
              <a:rPr sz="2800" spc="-5" dirty="0">
                <a:latin typeface="Times New Roman"/>
                <a:cs typeface="Times New Roman"/>
              </a:rPr>
              <a:t>in which a user </a:t>
            </a:r>
            <a:r>
              <a:rPr sz="2800" spc="-15" dirty="0">
                <a:latin typeface="Times New Roman"/>
                <a:cs typeface="Times New Roman"/>
              </a:rPr>
              <a:t>can  </a:t>
            </a:r>
            <a:r>
              <a:rPr sz="2800" spc="-5" dirty="0">
                <a:latin typeface="Times New Roman"/>
                <a:cs typeface="Times New Roman"/>
              </a:rPr>
              <a:t>execute programs in a convenient and </a:t>
            </a:r>
            <a:r>
              <a:rPr sz="2800" spc="-10" dirty="0">
                <a:latin typeface="Times New Roman"/>
                <a:cs typeface="Times New Roman"/>
              </a:rPr>
              <a:t>efficient</a:t>
            </a:r>
            <a:r>
              <a:rPr sz="2800" spc="15" dirty="0">
                <a:latin typeface="Times New Roman"/>
                <a:cs typeface="Times New Roman"/>
              </a:rPr>
              <a:t> </a:t>
            </a:r>
            <a:r>
              <a:rPr sz="2800" spc="-30" dirty="0">
                <a:latin typeface="Times New Roman"/>
                <a:cs typeface="Times New Roman"/>
              </a:rPr>
              <a:t>manner.</a:t>
            </a:r>
            <a:endParaRPr sz="2800" dirty="0">
              <a:latin typeface="Times New Roman"/>
              <a:cs typeface="Times New Roman"/>
            </a:endParaRPr>
          </a:p>
          <a:p>
            <a:pPr marL="241300" marR="8255" indent="-228600" algn="just">
              <a:lnSpc>
                <a:spcPts val="3020"/>
              </a:lnSpc>
              <a:spcBef>
                <a:spcPts val="1005"/>
              </a:spcBef>
              <a:buSzPct val="96428"/>
              <a:buFont typeface="Wingdings"/>
              <a:buChar char=""/>
              <a:tabLst>
                <a:tab pos="295910" algn="l"/>
              </a:tabLst>
            </a:pPr>
            <a:r>
              <a:rPr sz="2800" spc="-5" dirty="0">
                <a:latin typeface="Times New Roman"/>
                <a:cs typeface="Times New Roman"/>
              </a:rPr>
              <a:t>The </a:t>
            </a:r>
            <a:r>
              <a:rPr sz="2800" dirty="0">
                <a:latin typeface="Times New Roman"/>
                <a:cs typeface="Times New Roman"/>
              </a:rPr>
              <a:t>operating </a:t>
            </a:r>
            <a:r>
              <a:rPr sz="2800" spc="-5" dirty="0">
                <a:latin typeface="Times New Roman"/>
                <a:cs typeface="Times New Roman"/>
              </a:rPr>
              <a:t>system </a:t>
            </a:r>
            <a:r>
              <a:rPr sz="2800" spc="-10" dirty="0">
                <a:uFill>
                  <a:solidFill>
                    <a:srgbClr val="001F5F"/>
                  </a:solidFill>
                </a:uFill>
                <a:latin typeface="Times New Roman"/>
                <a:cs typeface="Times New Roman"/>
              </a:rPr>
              <a:t>controls </a:t>
            </a:r>
            <a:r>
              <a:rPr sz="2800" dirty="0">
                <a:uFill>
                  <a:solidFill>
                    <a:srgbClr val="001F5F"/>
                  </a:solidFill>
                </a:uFill>
                <a:latin typeface="Times New Roman"/>
                <a:cs typeface="Times New Roman"/>
              </a:rPr>
              <a:t>and coordinates</a:t>
            </a:r>
            <a:r>
              <a:rPr sz="2800" dirty="0">
                <a:latin typeface="Times New Roman"/>
                <a:cs typeface="Times New Roman"/>
              </a:rPr>
              <a:t> the </a:t>
            </a:r>
            <a:r>
              <a:rPr sz="2800" spc="-5" dirty="0">
                <a:latin typeface="Times New Roman"/>
                <a:cs typeface="Times New Roman"/>
              </a:rPr>
              <a:t>use </a:t>
            </a:r>
            <a:r>
              <a:rPr sz="2800" dirty="0">
                <a:latin typeface="Times New Roman"/>
                <a:cs typeface="Times New Roman"/>
              </a:rPr>
              <a:t>of </a:t>
            </a:r>
            <a:r>
              <a:rPr sz="2800" spc="-5" dirty="0">
                <a:latin typeface="Times New Roman"/>
                <a:cs typeface="Times New Roman"/>
              </a:rPr>
              <a:t>hardware </a:t>
            </a:r>
            <a:r>
              <a:rPr sz="2800" dirty="0">
                <a:latin typeface="Times New Roman"/>
                <a:cs typeface="Times New Roman"/>
              </a:rPr>
              <a:t>among  various </a:t>
            </a:r>
            <a:r>
              <a:rPr sz="2800" spc="-5" dirty="0">
                <a:latin typeface="Times New Roman"/>
                <a:cs typeface="Times New Roman"/>
              </a:rPr>
              <a:t>application programs for the </a:t>
            </a:r>
            <a:r>
              <a:rPr sz="2800" dirty="0">
                <a:latin typeface="Times New Roman"/>
                <a:cs typeface="Times New Roman"/>
              </a:rPr>
              <a:t>various</a:t>
            </a:r>
            <a:r>
              <a:rPr sz="2800" spc="-20" dirty="0">
                <a:latin typeface="Times New Roman"/>
                <a:cs typeface="Times New Roman"/>
              </a:rPr>
              <a:t> </a:t>
            </a:r>
            <a:r>
              <a:rPr sz="2800" dirty="0">
                <a:latin typeface="Times New Roman"/>
                <a:cs typeface="Times New Roman"/>
              </a:rPr>
              <a:t>users.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506D97-A2BF-4798-A417-5938F8D12878}"/>
              </a:ext>
            </a:extLst>
          </p:cNvPr>
          <p:cNvSpPr>
            <a:spLocks noGrp="1"/>
          </p:cNvSpPr>
          <p:nvPr>
            <p:ph idx="1"/>
          </p:nvPr>
        </p:nvSpPr>
        <p:spPr>
          <a:xfrm>
            <a:off x="838200" y="1066800"/>
            <a:ext cx="10515600" cy="5110163"/>
          </a:xfrm>
        </p:spPr>
        <p:txBody>
          <a:bodyPr>
            <a:normAutofit/>
          </a:bodyPr>
          <a:lstStyle/>
          <a:p>
            <a:pPr marL="241300" indent="-229235">
              <a:lnSpc>
                <a:spcPct val="100000"/>
              </a:lnSpc>
              <a:spcBef>
                <a:spcPts val="360"/>
              </a:spcBef>
              <a:buFont typeface="Arial"/>
              <a:buChar char="•"/>
              <a:tabLst>
                <a:tab pos="241300" algn="l"/>
                <a:tab pos="241935" algn="l"/>
              </a:tabLst>
            </a:pPr>
            <a:r>
              <a:rPr lang="en-US" spc="-10" dirty="0">
                <a:latin typeface="Times New Roman" panose="02020603050405020304" pitchFamily="18" charset="0"/>
                <a:cs typeface="Times New Roman" panose="02020603050405020304" pitchFamily="18" charset="0"/>
              </a:rPr>
              <a:t>Process </a:t>
            </a:r>
            <a:r>
              <a:rPr lang="en-US" spc="-5" dirty="0">
                <a:latin typeface="Times New Roman" panose="02020603050405020304" pitchFamily="18" charset="0"/>
                <a:cs typeface="Times New Roman" panose="02020603050405020304" pitchFamily="18" charset="0"/>
              </a:rPr>
              <a:t>is </a:t>
            </a:r>
            <a:r>
              <a:rPr lang="en-US" b="1" spc="-5" dirty="0">
                <a:latin typeface="Times New Roman" panose="02020603050405020304" pitchFamily="18" charset="0"/>
                <a:cs typeface="Times New Roman" panose="02020603050405020304" pitchFamily="18" charset="0"/>
              </a:rPr>
              <a:t>active entity </a:t>
            </a:r>
            <a:r>
              <a:rPr lang="en-US" b="1" dirty="0">
                <a:latin typeface="Times New Roman" panose="02020603050405020304" pitchFamily="18" charset="0"/>
                <a:cs typeface="Times New Roman" panose="02020603050405020304" pitchFamily="18" charset="0"/>
              </a:rPr>
              <a:t>and </a:t>
            </a:r>
            <a:r>
              <a:rPr lang="en-US" b="1" spc="-15" dirty="0">
                <a:latin typeface="Times New Roman" panose="02020603050405020304" pitchFamily="18" charset="0"/>
                <a:cs typeface="Times New Roman" panose="02020603050405020304" pitchFamily="18" charset="0"/>
              </a:rPr>
              <a:t>may </a:t>
            </a:r>
            <a:r>
              <a:rPr lang="en-US" b="1" spc="-5" dirty="0">
                <a:latin typeface="Times New Roman" panose="02020603050405020304" pitchFamily="18" charset="0"/>
                <a:cs typeface="Times New Roman" panose="02020603050405020304" pitchFamily="18" charset="0"/>
              </a:rPr>
              <a:t>provides </a:t>
            </a:r>
            <a:r>
              <a:rPr lang="en-US" b="1" spc="-10" dirty="0">
                <a:latin typeface="Times New Roman" panose="02020603050405020304" pitchFamily="18" charset="0"/>
                <a:cs typeface="Times New Roman" panose="02020603050405020304" pitchFamily="18" charset="0"/>
              </a:rPr>
              <a:t>response to </a:t>
            </a:r>
            <a:r>
              <a:rPr lang="en-US" b="1" dirty="0">
                <a:latin typeface="Times New Roman" panose="02020603050405020304" pitchFamily="18" charset="0"/>
                <a:cs typeface="Times New Roman" panose="02020603050405020304" pitchFamily="18" charset="0"/>
              </a:rPr>
              <a:t>the</a:t>
            </a:r>
            <a:r>
              <a:rPr lang="en-US" b="1" spc="-6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user</a:t>
            </a:r>
            <a:r>
              <a:rPr lang="en-US" dirty="0">
                <a:latin typeface="Times New Roman" panose="02020603050405020304" pitchFamily="18" charset="0"/>
                <a:cs typeface="Times New Roman" panose="02020603050405020304" pitchFamily="18" charset="0"/>
              </a:rPr>
              <a:t>.</a:t>
            </a:r>
            <a:endParaRPr lang="en-US" spc="-10" dirty="0">
              <a:latin typeface="Times New Roman" panose="02020603050405020304" pitchFamily="18" charset="0"/>
              <a:cs typeface="Times New Roman" panose="02020603050405020304" pitchFamily="18" charset="0"/>
            </a:endParaRPr>
          </a:p>
          <a:p>
            <a:pPr marL="241300" indent="-229235">
              <a:lnSpc>
                <a:spcPct val="100000"/>
              </a:lnSpc>
              <a:spcBef>
                <a:spcPts val="345"/>
              </a:spcBef>
              <a:buFont typeface="Arial"/>
              <a:buChar char="•"/>
              <a:tabLst>
                <a:tab pos="241300" algn="l"/>
                <a:tab pos="241935" algn="l"/>
              </a:tabLst>
            </a:pPr>
            <a:r>
              <a:rPr lang="en-US" spc="-10" dirty="0">
                <a:latin typeface="Times New Roman" panose="02020603050405020304" pitchFamily="18" charset="0"/>
                <a:cs typeface="Times New Roman" panose="02020603050405020304" pitchFamily="18" charset="0"/>
              </a:rPr>
              <a:t>Process </a:t>
            </a:r>
            <a:r>
              <a:rPr lang="en-US" dirty="0">
                <a:latin typeface="Times New Roman" panose="02020603050405020304" pitchFamily="18" charset="0"/>
                <a:cs typeface="Times New Roman" panose="02020603050405020304" pitchFamily="18" charset="0"/>
              </a:rPr>
              <a:t>memory </a:t>
            </a:r>
            <a:r>
              <a:rPr lang="en-US" spc="-5" dirty="0">
                <a:latin typeface="Times New Roman" panose="02020603050405020304" pitchFamily="18" charset="0"/>
                <a:cs typeface="Times New Roman" panose="02020603050405020304" pitchFamily="18" charset="0"/>
              </a:rPr>
              <a:t>is divided </a:t>
            </a:r>
            <a:r>
              <a:rPr lang="en-US" spc="-15" dirty="0">
                <a:latin typeface="Times New Roman" panose="02020603050405020304" pitchFamily="18" charset="0"/>
                <a:cs typeface="Times New Roman" panose="02020603050405020304" pitchFamily="18" charset="0"/>
              </a:rPr>
              <a:t>into four </a:t>
            </a:r>
            <a:r>
              <a:rPr lang="en-US" spc="-5" dirty="0">
                <a:latin typeface="Times New Roman" panose="02020603050405020304" pitchFamily="18" charset="0"/>
                <a:cs typeface="Times New Roman" panose="02020603050405020304" pitchFamily="18" charset="0"/>
              </a:rPr>
              <a:t>sections </a:t>
            </a:r>
            <a:r>
              <a:rPr lang="en-US" spc="-15" dirty="0">
                <a:latin typeface="Times New Roman" panose="02020603050405020304" pitchFamily="18" charset="0"/>
                <a:cs typeface="Times New Roman" panose="02020603050405020304" pitchFamily="18" charset="0"/>
              </a:rPr>
              <a:t>for </a:t>
            </a:r>
            <a:r>
              <a:rPr lang="en-US" spc="-10" dirty="0">
                <a:latin typeface="Times New Roman" panose="02020603050405020304" pitchFamily="18" charset="0"/>
                <a:cs typeface="Times New Roman" panose="02020603050405020304" pitchFamily="18" charset="0"/>
              </a:rPr>
              <a:t>efficient working</a:t>
            </a:r>
            <a:r>
              <a:rPr lang="en-US" spc="10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p>
          <a:p>
            <a:pPr marL="698500" marR="610870" lvl="1" indent="-228600">
              <a:lnSpc>
                <a:spcPct val="100000"/>
              </a:lnSpc>
              <a:spcBef>
                <a:spcPts val="525"/>
              </a:spcBef>
              <a:buFont typeface="Arial"/>
              <a:buChar char="•"/>
              <a:tabLst>
                <a:tab pos="698500" algn="l"/>
                <a:tab pos="699135" algn="l"/>
              </a:tabLst>
            </a:pPr>
            <a:r>
              <a:rPr lang="en-US" spc="-5" dirty="0">
                <a:latin typeface="Times New Roman" panose="02020603050405020304" pitchFamily="18" charset="0"/>
                <a:cs typeface="Times New Roman" panose="02020603050405020304" pitchFamily="18" charset="0"/>
              </a:rPr>
              <a:t>The </a:t>
            </a:r>
            <a:r>
              <a:rPr lang="en-US" b="1" spc="-15" dirty="0">
                <a:latin typeface="Times New Roman" panose="02020603050405020304" pitchFamily="18" charset="0"/>
                <a:cs typeface="Times New Roman" panose="02020603050405020304" pitchFamily="18" charset="0"/>
              </a:rPr>
              <a:t>text </a:t>
            </a:r>
            <a:r>
              <a:rPr lang="en-US" b="1" spc="-5" dirty="0">
                <a:latin typeface="Times New Roman" panose="02020603050405020304" pitchFamily="18" charset="0"/>
                <a:cs typeface="Times New Roman" panose="02020603050405020304" pitchFamily="18" charset="0"/>
              </a:rPr>
              <a:t>section </a:t>
            </a:r>
            <a:r>
              <a:rPr lang="en-US" dirty="0">
                <a:latin typeface="Times New Roman" panose="02020603050405020304" pitchFamily="18" charset="0"/>
                <a:cs typeface="Times New Roman" panose="02020603050405020304" pitchFamily="18" charset="0"/>
              </a:rPr>
              <a:t>is made up </a:t>
            </a:r>
            <a:r>
              <a:rPr lang="en-US" spc="-5" dirty="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the </a:t>
            </a:r>
            <a:r>
              <a:rPr lang="en-US" spc="-5" dirty="0">
                <a:latin typeface="Times New Roman" panose="02020603050405020304" pitchFamily="18" charset="0"/>
                <a:cs typeface="Times New Roman" panose="02020603050405020304" pitchFamily="18" charset="0"/>
              </a:rPr>
              <a:t>compiled </a:t>
            </a:r>
            <a:r>
              <a:rPr lang="en-US" spc="-10" dirty="0">
                <a:latin typeface="Times New Roman" panose="02020603050405020304" pitchFamily="18" charset="0"/>
                <a:cs typeface="Times New Roman" panose="02020603050405020304" pitchFamily="18" charset="0"/>
              </a:rPr>
              <a:t>program </a:t>
            </a:r>
            <a:r>
              <a:rPr lang="en-US" spc="-5" dirty="0">
                <a:latin typeface="Times New Roman" panose="02020603050405020304" pitchFamily="18" charset="0"/>
                <a:cs typeface="Times New Roman" panose="02020603050405020304" pitchFamily="18" charset="0"/>
              </a:rPr>
              <a:t>code, </a:t>
            </a:r>
            <a:r>
              <a:rPr lang="en-US" spc="-10" dirty="0">
                <a:latin typeface="Times New Roman" panose="02020603050405020304" pitchFamily="18" charset="0"/>
                <a:cs typeface="Times New Roman" panose="02020603050405020304" pitchFamily="18" charset="0"/>
              </a:rPr>
              <a:t>read </a:t>
            </a:r>
            <a:r>
              <a:rPr lang="en-US" dirty="0">
                <a:latin typeface="Times New Roman" panose="02020603050405020304" pitchFamily="18" charset="0"/>
                <a:cs typeface="Times New Roman" panose="02020603050405020304" pitchFamily="18" charset="0"/>
              </a:rPr>
              <a:t>in </a:t>
            </a:r>
            <a:r>
              <a:rPr lang="en-US" spc="-10" dirty="0">
                <a:latin typeface="Times New Roman" panose="02020603050405020304" pitchFamily="18" charset="0"/>
                <a:cs typeface="Times New Roman" panose="02020603050405020304" pitchFamily="18" charset="0"/>
              </a:rPr>
              <a:t>from </a:t>
            </a:r>
            <a:r>
              <a:rPr lang="en-US" spc="-5" dirty="0">
                <a:latin typeface="Times New Roman" panose="02020603050405020304" pitchFamily="18" charset="0"/>
                <a:cs typeface="Times New Roman" panose="02020603050405020304" pitchFamily="18" charset="0"/>
              </a:rPr>
              <a:t>non-volatile </a:t>
            </a:r>
            <a:r>
              <a:rPr lang="en-US" spc="-15" dirty="0">
                <a:latin typeface="Times New Roman" panose="02020603050405020304" pitchFamily="18" charset="0"/>
                <a:cs typeface="Times New Roman" panose="02020603050405020304" pitchFamily="18" charset="0"/>
              </a:rPr>
              <a:t>storage </a:t>
            </a:r>
            <a:r>
              <a:rPr lang="en-US" spc="-5" dirty="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the </a:t>
            </a:r>
            <a:r>
              <a:rPr lang="en-US" spc="-10" dirty="0">
                <a:latin typeface="Times New Roman" panose="02020603050405020304" pitchFamily="18" charset="0"/>
                <a:cs typeface="Times New Roman" panose="02020603050405020304" pitchFamily="18" charset="0"/>
              </a:rPr>
              <a:t>program </a:t>
            </a:r>
            <a:r>
              <a:rPr lang="en-US" dirty="0">
                <a:latin typeface="Times New Roman" panose="02020603050405020304" pitchFamily="18" charset="0"/>
                <a:cs typeface="Times New Roman" panose="02020603050405020304" pitchFamily="18" charset="0"/>
              </a:rPr>
              <a:t>is  launched.</a:t>
            </a:r>
          </a:p>
          <a:p>
            <a:pPr marL="698500" lvl="1" indent="-229235">
              <a:lnSpc>
                <a:spcPct val="100000"/>
              </a:lnSpc>
              <a:buFont typeface="Arial"/>
              <a:buChar char="•"/>
              <a:tabLst>
                <a:tab pos="698500" algn="l"/>
                <a:tab pos="699135" algn="l"/>
              </a:tabLst>
            </a:pPr>
            <a:r>
              <a:rPr lang="en-US" spc="-5" dirty="0">
                <a:latin typeface="Times New Roman" panose="02020603050405020304" pitchFamily="18" charset="0"/>
                <a:cs typeface="Times New Roman" panose="02020603050405020304" pitchFamily="18" charset="0"/>
              </a:rPr>
              <a:t>The </a:t>
            </a:r>
            <a:r>
              <a:rPr lang="en-US" b="1" spc="-10" dirty="0">
                <a:latin typeface="Times New Roman" panose="02020603050405020304" pitchFamily="18" charset="0"/>
                <a:cs typeface="Times New Roman" panose="02020603050405020304" pitchFamily="18" charset="0"/>
              </a:rPr>
              <a:t>data </a:t>
            </a:r>
            <a:r>
              <a:rPr lang="en-US" b="1" spc="-5" dirty="0">
                <a:latin typeface="Times New Roman" panose="02020603050405020304" pitchFamily="18" charset="0"/>
                <a:cs typeface="Times New Roman" panose="02020603050405020304" pitchFamily="18" charset="0"/>
              </a:rPr>
              <a:t>section </a:t>
            </a:r>
            <a:r>
              <a:rPr lang="en-US" dirty="0">
                <a:latin typeface="Times New Roman" panose="02020603050405020304" pitchFamily="18" charset="0"/>
                <a:cs typeface="Times New Roman" panose="02020603050405020304" pitchFamily="18" charset="0"/>
              </a:rPr>
              <a:t>is made up the </a:t>
            </a:r>
            <a:r>
              <a:rPr lang="en-US" spc="-5" dirty="0">
                <a:latin typeface="Times New Roman" panose="02020603050405020304" pitchFamily="18" charset="0"/>
                <a:cs typeface="Times New Roman" panose="02020603050405020304" pitchFamily="18" charset="0"/>
              </a:rPr>
              <a:t>global </a:t>
            </a:r>
            <a:r>
              <a:rPr lang="en-US" dirty="0">
                <a:latin typeface="Times New Roman" panose="02020603050405020304" pitchFamily="18" charset="0"/>
                <a:cs typeface="Times New Roman" panose="02020603050405020304" pitchFamily="18" charset="0"/>
              </a:rPr>
              <a:t>and </a:t>
            </a:r>
            <a:r>
              <a:rPr lang="en-US" spc="-10" dirty="0">
                <a:latin typeface="Times New Roman" panose="02020603050405020304" pitchFamily="18" charset="0"/>
                <a:cs typeface="Times New Roman" panose="02020603050405020304" pitchFamily="18" charset="0"/>
              </a:rPr>
              <a:t>static </a:t>
            </a:r>
            <a:r>
              <a:rPr lang="en-US" spc="-5" dirty="0">
                <a:latin typeface="Times New Roman" panose="02020603050405020304" pitchFamily="18" charset="0"/>
                <a:cs typeface="Times New Roman" panose="02020603050405020304" pitchFamily="18" charset="0"/>
              </a:rPr>
              <a:t>variables, allocated </a:t>
            </a:r>
            <a:r>
              <a:rPr lang="en-US" dirty="0">
                <a:latin typeface="Times New Roman" panose="02020603050405020304" pitchFamily="18" charset="0"/>
                <a:cs typeface="Times New Roman" panose="02020603050405020304" pitchFamily="18" charset="0"/>
              </a:rPr>
              <a:t>and </a:t>
            </a:r>
            <a:r>
              <a:rPr lang="en-US" spc="-5" dirty="0">
                <a:latin typeface="Times New Roman" panose="02020603050405020304" pitchFamily="18" charset="0"/>
                <a:cs typeface="Times New Roman" panose="02020603050405020304" pitchFamily="18" charset="0"/>
              </a:rPr>
              <a:t>initialized </a:t>
            </a:r>
            <a:r>
              <a:rPr lang="en-US" dirty="0">
                <a:latin typeface="Times New Roman" panose="02020603050405020304" pitchFamily="18" charset="0"/>
                <a:cs typeface="Times New Roman" panose="02020603050405020304" pitchFamily="18" charset="0"/>
              </a:rPr>
              <a:t>prior </a:t>
            </a:r>
            <a:r>
              <a:rPr lang="en-US" spc="-10" dirty="0">
                <a:latin typeface="Times New Roman" panose="02020603050405020304" pitchFamily="18" charset="0"/>
                <a:cs typeface="Times New Roman" panose="02020603050405020304" pitchFamily="18" charset="0"/>
              </a:rPr>
              <a:t>to executing </a:t>
            </a:r>
            <a:r>
              <a:rPr lang="en-US" dirty="0">
                <a:latin typeface="Times New Roman" panose="02020603050405020304" pitchFamily="18" charset="0"/>
                <a:cs typeface="Times New Roman" panose="02020603050405020304" pitchFamily="18" charset="0"/>
              </a:rPr>
              <a:t>the</a:t>
            </a:r>
            <a:r>
              <a:rPr lang="en-US" spc="-9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a:t>
            </a:r>
          </a:p>
          <a:p>
            <a:pPr marL="698500" lvl="1" indent="-229235">
              <a:lnSpc>
                <a:spcPct val="100000"/>
              </a:lnSpc>
              <a:buFont typeface="Arial"/>
              <a:buChar char="•"/>
              <a:tabLst>
                <a:tab pos="698500" algn="l"/>
                <a:tab pos="699135" algn="l"/>
              </a:tabLst>
            </a:pPr>
            <a:r>
              <a:rPr lang="en-US" spc="-5"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heap </a:t>
            </a:r>
            <a:r>
              <a:rPr lang="en-US" dirty="0">
                <a:latin typeface="Times New Roman" panose="02020603050405020304" pitchFamily="18" charset="0"/>
                <a:cs typeface="Times New Roman" panose="02020603050405020304" pitchFamily="18" charset="0"/>
              </a:rPr>
              <a:t>is </a:t>
            </a:r>
            <a:r>
              <a:rPr lang="en-US" spc="-5" dirty="0">
                <a:latin typeface="Times New Roman" panose="02020603050405020304" pitchFamily="18" charset="0"/>
                <a:cs typeface="Times New Roman" panose="02020603050405020304" pitchFamily="18" charset="0"/>
              </a:rPr>
              <a:t>used </a:t>
            </a:r>
            <a:r>
              <a:rPr lang="en-US" spc="-15" dirty="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the dynamic memory </a:t>
            </a:r>
            <a:r>
              <a:rPr lang="en-US" spc="-5" dirty="0">
                <a:latin typeface="Times New Roman" panose="02020603050405020304" pitchFamily="18" charset="0"/>
                <a:cs typeface="Times New Roman" panose="02020603050405020304" pitchFamily="18" charset="0"/>
              </a:rPr>
              <a:t>allocation, </a:t>
            </a:r>
            <a:r>
              <a:rPr lang="en-US" dirty="0">
                <a:latin typeface="Times New Roman" panose="02020603050405020304" pitchFamily="18" charset="0"/>
                <a:cs typeface="Times New Roman" panose="02020603050405020304" pitchFamily="18" charset="0"/>
              </a:rPr>
              <a:t>and is </a:t>
            </a:r>
            <a:r>
              <a:rPr lang="en-US" spc="-5" dirty="0">
                <a:latin typeface="Times New Roman" panose="02020603050405020304" pitchFamily="18" charset="0"/>
                <a:cs typeface="Times New Roman" panose="02020603050405020304" pitchFamily="18" charset="0"/>
              </a:rPr>
              <a:t>managed via calls </a:t>
            </a:r>
            <a:r>
              <a:rPr lang="en-US" spc="-10" dirty="0">
                <a:latin typeface="Times New Roman" panose="02020603050405020304" pitchFamily="18" charset="0"/>
                <a:cs typeface="Times New Roman" panose="02020603050405020304" pitchFamily="18" charset="0"/>
              </a:rPr>
              <a:t>to </a:t>
            </a:r>
            <a:r>
              <a:rPr lang="en-US" spc="-40" dirty="0">
                <a:latin typeface="Times New Roman" panose="02020603050405020304" pitchFamily="18" charset="0"/>
                <a:cs typeface="Times New Roman" panose="02020603050405020304" pitchFamily="18" charset="0"/>
              </a:rPr>
              <a:t>new, </a:t>
            </a:r>
            <a:r>
              <a:rPr lang="en-US" spc="-5" dirty="0">
                <a:latin typeface="Times New Roman" panose="02020603050405020304" pitchFamily="18" charset="0"/>
                <a:cs typeface="Times New Roman" panose="02020603050405020304" pitchFamily="18" charset="0"/>
              </a:rPr>
              <a:t>delete, </a:t>
            </a:r>
            <a:r>
              <a:rPr lang="en-US" dirty="0">
                <a:latin typeface="Times New Roman" panose="02020603050405020304" pitchFamily="18" charset="0"/>
                <a:cs typeface="Times New Roman" panose="02020603050405020304" pitchFamily="18" charset="0"/>
              </a:rPr>
              <a:t>malloc , </a:t>
            </a:r>
            <a:r>
              <a:rPr lang="en-US" spc="-10" dirty="0">
                <a:latin typeface="Times New Roman" panose="02020603050405020304" pitchFamily="18" charset="0"/>
                <a:cs typeface="Times New Roman" panose="02020603050405020304" pitchFamily="18" charset="0"/>
              </a:rPr>
              <a:t>free,</a:t>
            </a:r>
            <a:r>
              <a:rPr lang="en-US"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etc.</a:t>
            </a:r>
            <a:endParaRPr lang="en-US" dirty="0">
              <a:latin typeface="Times New Roman" panose="02020603050405020304" pitchFamily="18" charset="0"/>
              <a:cs typeface="Times New Roman" panose="02020603050405020304" pitchFamily="18" charset="0"/>
            </a:endParaRPr>
          </a:p>
          <a:p>
            <a:pPr marL="698500" lvl="1" indent="-229235">
              <a:lnSpc>
                <a:spcPct val="100000"/>
              </a:lnSpc>
              <a:buFont typeface="Arial"/>
              <a:buChar char="•"/>
              <a:tabLst>
                <a:tab pos="698500" algn="l"/>
                <a:tab pos="699135" algn="l"/>
              </a:tabLst>
            </a:pPr>
            <a:r>
              <a:rPr lang="en-US" spc="-5" dirty="0">
                <a:latin typeface="Times New Roman" panose="02020603050405020304" pitchFamily="18" charset="0"/>
                <a:cs typeface="Times New Roman" panose="02020603050405020304" pitchFamily="18" charset="0"/>
              </a:rPr>
              <a:t>The </a:t>
            </a:r>
            <a:r>
              <a:rPr lang="en-US" b="1" spc="-10" dirty="0">
                <a:latin typeface="Times New Roman" panose="02020603050405020304" pitchFamily="18" charset="0"/>
                <a:cs typeface="Times New Roman" panose="02020603050405020304" pitchFamily="18" charset="0"/>
              </a:rPr>
              <a:t>stack </a:t>
            </a:r>
            <a:r>
              <a:rPr lang="en-US" dirty="0">
                <a:latin typeface="Times New Roman" panose="02020603050405020304" pitchFamily="18" charset="0"/>
                <a:cs typeface="Times New Roman" panose="02020603050405020304" pitchFamily="18" charset="0"/>
              </a:rPr>
              <a:t>is </a:t>
            </a:r>
            <a:r>
              <a:rPr lang="en-US" spc="-5" dirty="0">
                <a:latin typeface="Times New Roman" panose="02020603050405020304" pitchFamily="18" charset="0"/>
                <a:cs typeface="Times New Roman" panose="02020603050405020304" pitchFamily="18" charset="0"/>
              </a:rPr>
              <a:t>used </a:t>
            </a:r>
            <a:r>
              <a:rPr lang="en-US" spc="-15" dirty="0">
                <a:latin typeface="Times New Roman" panose="02020603050405020304" pitchFamily="18" charset="0"/>
                <a:cs typeface="Times New Roman" panose="02020603050405020304" pitchFamily="18" charset="0"/>
              </a:rPr>
              <a:t>for </a:t>
            </a:r>
            <a:r>
              <a:rPr lang="en-US" spc="-5" dirty="0">
                <a:latin typeface="Times New Roman" panose="02020603050405020304" pitchFamily="18" charset="0"/>
                <a:cs typeface="Times New Roman" panose="02020603050405020304" pitchFamily="18" charset="0"/>
              </a:rPr>
              <a:t>local variables. Space on </a:t>
            </a:r>
            <a:r>
              <a:rPr lang="en-US" dirty="0">
                <a:latin typeface="Times New Roman" panose="02020603050405020304" pitchFamily="18" charset="0"/>
                <a:cs typeface="Times New Roman" panose="02020603050405020304" pitchFamily="18" charset="0"/>
              </a:rPr>
              <a:t>the </a:t>
            </a:r>
            <a:r>
              <a:rPr lang="en-US" spc="-10" dirty="0">
                <a:latin typeface="Times New Roman" panose="02020603050405020304" pitchFamily="18" charset="0"/>
                <a:cs typeface="Times New Roman" panose="02020603050405020304" pitchFamily="18" charset="0"/>
              </a:rPr>
              <a:t>stack </a:t>
            </a:r>
            <a:r>
              <a:rPr lang="en-US" dirty="0">
                <a:latin typeface="Times New Roman" panose="02020603050405020304" pitchFamily="18" charset="0"/>
                <a:cs typeface="Times New Roman" panose="02020603050405020304" pitchFamily="18" charset="0"/>
              </a:rPr>
              <a:t>is </a:t>
            </a:r>
            <a:r>
              <a:rPr lang="en-US" spc="-5" dirty="0">
                <a:latin typeface="Times New Roman" panose="02020603050405020304" pitchFamily="18" charset="0"/>
                <a:cs typeface="Times New Roman" panose="02020603050405020304" pitchFamily="18" charset="0"/>
              </a:rPr>
              <a:t>reserved </a:t>
            </a:r>
            <a:r>
              <a:rPr lang="en-US" spc="-15" dirty="0">
                <a:latin typeface="Times New Roman" panose="02020603050405020304" pitchFamily="18" charset="0"/>
                <a:cs typeface="Times New Roman" panose="02020603050405020304" pitchFamily="18" charset="0"/>
              </a:rPr>
              <a:t>for </a:t>
            </a:r>
            <a:r>
              <a:rPr lang="en-US" spc="-5" dirty="0">
                <a:latin typeface="Times New Roman" panose="02020603050405020304" pitchFamily="18" charset="0"/>
                <a:cs typeface="Times New Roman" panose="02020603050405020304" pitchFamily="18" charset="0"/>
              </a:rPr>
              <a:t>local variables when they </a:t>
            </a:r>
            <a:r>
              <a:rPr lang="en-US" spc="-10" dirty="0">
                <a:latin typeface="Times New Roman" panose="02020603050405020304" pitchFamily="18" charset="0"/>
                <a:cs typeface="Times New Roman" panose="02020603050405020304" pitchFamily="18" charset="0"/>
              </a:rPr>
              <a:t>are</a:t>
            </a:r>
            <a:r>
              <a:rPr lang="en-US" spc="7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declared.</a:t>
            </a:r>
            <a:endParaRPr lang="en-US" dirty="0">
              <a:latin typeface="Times New Roman" panose="02020603050405020304" pitchFamily="18" charset="0"/>
              <a:cs typeface="Times New Roman" panose="02020603050405020304" pitchFamily="18" charset="0"/>
            </a:endParaRPr>
          </a:p>
          <a:p>
            <a:pPr>
              <a:lnSpc>
                <a:spcPct val="100000"/>
              </a:lnSpc>
            </a:pPr>
            <a:endParaRPr lang="en-US" dirty="0"/>
          </a:p>
        </p:txBody>
      </p:sp>
      <p:sp>
        <p:nvSpPr>
          <p:cNvPr id="4" name="object 4">
            <a:extLst>
              <a:ext uri="{FF2B5EF4-FFF2-40B4-BE49-F238E27FC236}">
                <a16:creationId xmlns:a16="http://schemas.microsoft.com/office/drawing/2014/main" id="{DF76A873-7D30-4530-9466-D3F8F3F886FB}"/>
              </a:ext>
            </a:extLst>
          </p:cNvPr>
          <p:cNvSpPr/>
          <p:nvPr/>
        </p:nvSpPr>
        <p:spPr>
          <a:xfrm>
            <a:off x="9296400" y="4787118"/>
            <a:ext cx="2057400" cy="200816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39325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702E0AB-3669-487C-ABD5-EB036851C170}"/>
              </a:ext>
            </a:extLst>
          </p:cNvPr>
          <p:cNvGraphicFramePr>
            <a:graphicFrameLocks noGrp="1"/>
          </p:cNvGraphicFramePr>
          <p:nvPr>
            <p:ph idx="1"/>
            <p:extLst>
              <p:ext uri="{D42A27DB-BD31-4B8C-83A1-F6EECF244321}">
                <p14:modId xmlns:p14="http://schemas.microsoft.com/office/powerpoint/2010/main" val="826493912"/>
              </p:ext>
            </p:extLst>
          </p:nvPr>
        </p:nvGraphicFramePr>
        <p:xfrm>
          <a:off x="609600" y="209862"/>
          <a:ext cx="11125200" cy="5352738"/>
        </p:xfrm>
        <a:graphic>
          <a:graphicData uri="http://schemas.openxmlformats.org/drawingml/2006/table">
            <a:tbl>
              <a:tblPr/>
              <a:tblGrid>
                <a:gridCol w="5670963">
                  <a:extLst>
                    <a:ext uri="{9D8B030D-6E8A-4147-A177-3AD203B41FA5}">
                      <a16:colId xmlns:a16="http://schemas.microsoft.com/office/drawing/2014/main" val="2425923291"/>
                    </a:ext>
                  </a:extLst>
                </a:gridCol>
                <a:gridCol w="5454237">
                  <a:extLst>
                    <a:ext uri="{9D8B030D-6E8A-4147-A177-3AD203B41FA5}">
                      <a16:colId xmlns:a16="http://schemas.microsoft.com/office/drawing/2014/main" val="4243646861"/>
                    </a:ext>
                  </a:extLst>
                </a:gridCol>
              </a:tblGrid>
              <a:tr h="5352738">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3200" b="1" spc="-10" dirty="0">
                          <a:latin typeface="Carlito"/>
                          <a:cs typeface="Carlito"/>
                        </a:rPr>
                        <a:t>Program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800" spc="-10" dirty="0">
                        <a:latin typeface="Carlito"/>
                        <a:cs typeface="Carlito"/>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800" spc="-10" dirty="0">
                        <a:latin typeface="Carlito"/>
                        <a:cs typeface="Carlito"/>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spc="-10" dirty="0">
                          <a:latin typeface="Times New Roman" panose="02020603050405020304" pitchFamily="18" charset="0"/>
                          <a:cs typeface="Times New Roman" panose="02020603050405020304" pitchFamily="18" charset="0"/>
                        </a:rPr>
                        <a:t>Program contains </a:t>
                      </a:r>
                      <a:r>
                        <a:rPr lang="en-US" sz="2000" dirty="0">
                          <a:latin typeface="Times New Roman" panose="02020603050405020304" pitchFamily="18" charset="0"/>
                          <a:cs typeface="Times New Roman" panose="02020603050405020304" pitchFamily="18" charset="0"/>
                        </a:rPr>
                        <a:t>a </a:t>
                      </a:r>
                      <a:r>
                        <a:rPr lang="en-US" sz="2000" spc="-5" dirty="0">
                          <a:latin typeface="Times New Roman" panose="02020603050405020304" pitchFamily="18" charset="0"/>
                          <a:cs typeface="Times New Roman" panose="02020603050405020304" pitchFamily="18" charset="0"/>
                        </a:rPr>
                        <a:t>set of  instructions </a:t>
                      </a:r>
                      <a:r>
                        <a:rPr lang="en-US" sz="2000" dirty="0">
                          <a:latin typeface="Times New Roman" panose="02020603050405020304" pitchFamily="18" charset="0"/>
                          <a:cs typeface="Times New Roman" panose="02020603050405020304" pitchFamily="18" charset="0"/>
                        </a:rPr>
                        <a:t>designed </a:t>
                      </a:r>
                      <a:r>
                        <a:rPr lang="en-US" sz="2000" spc="-10" dirty="0">
                          <a:latin typeface="Times New Roman" panose="02020603050405020304" pitchFamily="18" charset="0"/>
                          <a:cs typeface="Times New Roman" panose="02020603050405020304" pitchFamily="18" charset="0"/>
                        </a:rPr>
                        <a:t>to  complete </a:t>
                      </a:r>
                      <a:r>
                        <a:rPr lang="en-US" sz="2000" dirty="0">
                          <a:latin typeface="Times New Roman" panose="02020603050405020304" pitchFamily="18" charset="0"/>
                          <a:cs typeface="Times New Roman" panose="02020603050405020304" pitchFamily="18" charset="0"/>
                        </a:rPr>
                        <a:t>a </a:t>
                      </a:r>
                      <a:r>
                        <a:rPr lang="en-US" sz="2000" spc="-5" dirty="0">
                          <a:latin typeface="Times New Roman" panose="02020603050405020304" pitchFamily="18" charset="0"/>
                          <a:cs typeface="Times New Roman" panose="02020603050405020304" pitchFamily="18" charset="0"/>
                        </a:rPr>
                        <a:t>specific</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task.</a:t>
                      </a:r>
                      <a:endParaRPr lang="en-US" sz="2000" dirty="0">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spc="-10" dirty="0">
                          <a:latin typeface="Times New Roman" panose="02020603050405020304" pitchFamily="18" charset="0"/>
                          <a:cs typeface="Times New Roman" panose="02020603050405020304" pitchFamily="18" charset="0"/>
                        </a:rPr>
                        <a:t>Program </a:t>
                      </a:r>
                      <a:r>
                        <a:rPr lang="en-US" sz="2000" dirty="0">
                          <a:latin typeface="Times New Roman" panose="02020603050405020304" pitchFamily="18" charset="0"/>
                          <a:cs typeface="Times New Roman" panose="02020603050405020304" pitchFamily="18" charset="0"/>
                        </a:rPr>
                        <a:t>is a </a:t>
                      </a:r>
                      <a:r>
                        <a:rPr lang="en-US" sz="2000" spc="-5" dirty="0">
                          <a:latin typeface="Times New Roman" panose="02020603050405020304" pitchFamily="18" charset="0"/>
                          <a:cs typeface="Times New Roman" panose="02020603050405020304" pitchFamily="18" charset="0"/>
                        </a:rPr>
                        <a:t>passive</a:t>
                      </a:r>
                      <a:r>
                        <a:rPr lang="en-US" sz="2000" spc="-6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entity  </a:t>
                      </a:r>
                      <a:r>
                        <a:rPr lang="en-US" sz="2000" dirty="0">
                          <a:latin typeface="Times New Roman" panose="02020603050405020304" pitchFamily="18" charset="0"/>
                          <a:cs typeface="Times New Roman" panose="02020603050405020304" pitchFamily="18" charset="0"/>
                        </a:rPr>
                        <a:t>as it </a:t>
                      </a:r>
                      <a:r>
                        <a:rPr lang="en-US" sz="2000" spc="-5" dirty="0">
                          <a:latin typeface="Times New Roman" panose="02020603050405020304" pitchFamily="18" charset="0"/>
                          <a:cs typeface="Times New Roman" panose="02020603050405020304" pitchFamily="18" charset="0"/>
                        </a:rPr>
                        <a:t>resides </a:t>
                      </a:r>
                      <a:r>
                        <a:rPr lang="en-US" sz="2000" dirty="0">
                          <a:latin typeface="Times New Roman" panose="02020603050405020304" pitchFamily="18" charset="0"/>
                          <a:cs typeface="Times New Roman" panose="02020603050405020304" pitchFamily="18" charset="0"/>
                        </a:rPr>
                        <a:t>in </a:t>
                      </a:r>
                      <a:r>
                        <a:rPr lang="en-US" sz="2000" spc="-5" dirty="0">
                          <a:latin typeface="Times New Roman" panose="02020603050405020304" pitchFamily="18" charset="0"/>
                          <a:cs typeface="Times New Roman" panose="02020603050405020304" pitchFamily="18" charset="0"/>
                        </a:rPr>
                        <a:t>the  secondary</a:t>
                      </a:r>
                      <a:r>
                        <a:rPr lang="en-US" sz="2000" spc="-10" dirty="0">
                          <a:latin typeface="Times New Roman" panose="02020603050405020304" pitchFamily="18" charset="0"/>
                          <a:cs typeface="Times New Roman" panose="02020603050405020304" pitchFamily="18" charset="0"/>
                        </a:rPr>
                        <a:t> </a:t>
                      </a:r>
                      <a:r>
                        <a:rPr lang="en-US" sz="2000" spc="-15" dirty="0">
                          <a:latin typeface="Times New Roman" panose="02020603050405020304" pitchFamily="18" charset="0"/>
                          <a:cs typeface="Times New Roman" panose="02020603050405020304" pitchFamily="18" charset="0"/>
                        </a:rPr>
                        <a:t>memory.</a:t>
                      </a:r>
                      <a:endParaRPr lang="en-US" sz="2000" dirty="0">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spc="-10" dirty="0">
                          <a:latin typeface="Times New Roman" panose="02020603050405020304" pitchFamily="18" charset="0"/>
                          <a:cs typeface="Times New Roman" panose="02020603050405020304" pitchFamily="18" charset="0"/>
                        </a:rPr>
                        <a:t>Program exists at </a:t>
                      </a:r>
                      <a:r>
                        <a:rPr lang="en-US" sz="2000" dirty="0">
                          <a:latin typeface="Times New Roman" panose="02020603050405020304" pitchFamily="18" charset="0"/>
                          <a:cs typeface="Times New Roman" panose="02020603050405020304" pitchFamily="18" charset="0"/>
                        </a:rPr>
                        <a:t>a </a:t>
                      </a:r>
                      <a:r>
                        <a:rPr lang="en-US" sz="2000" spc="-5" dirty="0">
                          <a:latin typeface="Times New Roman" panose="02020603050405020304" pitchFamily="18" charset="0"/>
                          <a:cs typeface="Times New Roman" panose="02020603050405020304" pitchFamily="18" charset="0"/>
                        </a:rPr>
                        <a:t>single  place </a:t>
                      </a:r>
                      <a:r>
                        <a:rPr lang="en-US" sz="2000" dirty="0">
                          <a:latin typeface="Times New Roman" panose="02020603050405020304" pitchFamily="18" charset="0"/>
                          <a:cs typeface="Times New Roman" panose="02020603050405020304" pitchFamily="18" charset="0"/>
                        </a:rPr>
                        <a:t>and </a:t>
                      </a:r>
                      <a:r>
                        <a:rPr lang="en-US" sz="2000" spc="-5" dirty="0">
                          <a:latin typeface="Times New Roman" panose="02020603050405020304" pitchFamily="18" charset="0"/>
                          <a:cs typeface="Times New Roman" panose="02020603050405020304" pitchFamily="18" charset="0"/>
                        </a:rPr>
                        <a:t>continues </a:t>
                      </a:r>
                      <a:r>
                        <a:rPr lang="en-US" sz="2000" spc="-10" dirty="0">
                          <a:latin typeface="Times New Roman" panose="02020603050405020304" pitchFamily="18" charset="0"/>
                          <a:cs typeface="Times New Roman" panose="02020603050405020304" pitchFamily="18" charset="0"/>
                        </a:rPr>
                        <a:t>to  exist </a:t>
                      </a:r>
                      <a:r>
                        <a:rPr lang="en-US" sz="2000" spc="-5" dirty="0">
                          <a:latin typeface="Times New Roman" panose="02020603050405020304" pitchFamily="18" charset="0"/>
                          <a:cs typeface="Times New Roman" panose="02020603050405020304" pitchFamily="18" charset="0"/>
                        </a:rPr>
                        <a:t>until </a:t>
                      </a:r>
                      <a:r>
                        <a:rPr lang="en-US" sz="2000" dirty="0">
                          <a:latin typeface="Times New Roman" panose="02020603050405020304" pitchFamily="18" charset="0"/>
                          <a:cs typeface="Times New Roman" panose="02020603050405020304" pitchFamily="18" charset="0"/>
                        </a:rPr>
                        <a:t>it is</a:t>
                      </a:r>
                      <a:r>
                        <a:rPr lang="en-US" sz="2000" spc="-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deleted.</a:t>
                      </a:r>
                      <a:endParaRPr lang="en-US" sz="2000" dirty="0">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spc="-10" dirty="0">
                          <a:latin typeface="Times New Roman" panose="02020603050405020304" pitchFamily="18" charset="0"/>
                          <a:cs typeface="Times New Roman" panose="02020603050405020304" pitchFamily="18" charset="0"/>
                        </a:rPr>
                        <a:t>Program </a:t>
                      </a:r>
                      <a:r>
                        <a:rPr lang="en-US" sz="2000" dirty="0">
                          <a:latin typeface="Times New Roman" panose="02020603050405020304" pitchFamily="18" charset="0"/>
                          <a:cs typeface="Times New Roman" panose="02020603050405020304" pitchFamily="18" charset="0"/>
                        </a:rPr>
                        <a:t>is a </a:t>
                      </a:r>
                      <a:r>
                        <a:rPr lang="en-US" sz="2000" spc="-10" dirty="0">
                          <a:latin typeface="Times New Roman" panose="02020603050405020304" pitchFamily="18" charset="0"/>
                          <a:cs typeface="Times New Roman" panose="02020603050405020304" pitchFamily="18" charset="0"/>
                        </a:rPr>
                        <a:t>static</a:t>
                      </a:r>
                      <a:r>
                        <a:rPr lang="en-US" sz="2000" spc="-40" dirty="0">
                          <a:latin typeface="Times New Roman" panose="02020603050405020304" pitchFamily="18" charset="0"/>
                          <a:cs typeface="Times New Roman" panose="02020603050405020304" pitchFamily="18" charset="0"/>
                        </a:rPr>
                        <a:t> </a:t>
                      </a:r>
                      <a:r>
                        <a:rPr lang="en-US" sz="2000" spc="-20" dirty="0">
                          <a:latin typeface="Times New Roman" panose="02020603050405020304" pitchFamily="18" charset="0"/>
                          <a:cs typeface="Times New Roman" panose="02020603050405020304" pitchFamily="18" charset="0"/>
                        </a:rPr>
                        <a:t>entity.</a:t>
                      </a:r>
                      <a:endParaRPr lang="en-US" sz="2000" dirty="0">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spc="-10" dirty="0">
                          <a:latin typeface="Times New Roman" panose="02020603050405020304" pitchFamily="18" charset="0"/>
                          <a:cs typeface="Times New Roman" panose="02020603050405020304" pitchFamily="18" charset="0"/>
                        </a:rPr>
                        <a:t>Program </a:t>
                      </a:r>
                      <a:r>
                        <a:rPr lang="en-US" sz="2000" spc="-5" dirty="0">
                          <a:latin typeface="Times New Roman" panose="02020603050405020304" pitchFamily="18" charset="0"/>
                          <a:cs typeface="Times New Roman" panose="02020603050405020304" pitchFamily="18" charset="0"/>
                        </a:rPr>
                        <a:t>does not </a:t>
                      </a:r>
                      <a:r>
                        <a:rPr lang="en-US" sz="2000" spc="-15" dirty="0">
                          <a:latin typeface="Times New Roman" panose="02020603050405020304" pitchFamily="18" charset="0"/>
                          <a:cs typeface="Times New Roman" panose="02020603050405020304" pitchFamily="18" charset="0"/>
                        </a:rPr>
                        <a:t>have  </a:t>
                      </a:r>
                      <a:r>
                        <a:rPr lang="en-US" sz="2000" spc="-10" dirty="0">
                          <a:latin typeface="Times New Roman" panose="02020603050405020304" pitchFamily="18" charset="0"/>
                          <a:cs typeface="Times New Roman" panose="02020603050405020304" pitchFamily="18" charset="0"/>
                        </a:rPr>
                        <a:t>any resource requirement,  </a:t>
                      </a:r>
                      <a:r>
                        <a:rPr lang="en-US" sz="2000" dirty="0">
                          <a:latin typeface="Times New Roman" panose="02020603050405020304" pitchFamily="18" charset="0"/>
                          <a:cs typeface="Times New Roman" panose="02020603050405020304" pitchFamily="18" charset="0"/>
                        </a:rPr>
                        <a:t>it </a:t>
                      </a:r>
                      <a:r>
                        <a:rPr lang="en-US" sz="2000" spc="-5" dirty="0">
                          <a:latin typeface="Times New Roman" panose="02020603050405020304" pitchFamily="18" charset="0"/>
                          <a:cs typeface="Times New Roman" panose="02020603050405020304" pitchFamily="18" charset="0"/>
                        </a:rPr>
                        <a:t>only </a:t>
                      </a:r>
                      <a:r>
                        <a:rPr lang="en-US" sz="2000" spc="-10" dirty="0">
                          <a:latin typeface="Times New Roman" panose="02020603050405020304" pitchFamily="18" charset="0"/>
                          <a:cs typeface="Times New Roman" panose="02020603050405020304" pitchFamily="18" charset="0"/>
                        </a:rPr>
                        <a:t>requires </a:t>
                      </a:r>
                      <a:r>
                        <a:rPr lang="en-US" sz="2000" dirty="0">
                          <a:latin typeface="Times New Roman" panose="02020603050405020304" pitchFamily="18" charset="0"/>
                          <a:cs typeface="Times New Roman" panose="02020603050405020304" pitchFamily="18" charset="0"/>
                        </a:rPr>
                        <a:t>memory  </a:t>
                      </a:r>
                      <a:r>
                        <a:rPr lang="en-US" sz="2000" spc="-5" dirty="0">
                          <a:latin typeface="Times New Roman" panose="02020603050405020304" pitchFamily="18" charset="0"/>
                          <a:cs typeface="Times New Roman" panose="02020603050405020304" pitchFamily="18" charset="0"/>
                        </a:rPr>
                        <a:t>space </a:t>
                      </a:r>
                      <a:r>
                        <a:rPr lang="en-US" sz="2000" spc="-10" dirty="0">
                          <a:latin typeface="Times New Roman" panose="02020603050405020304" pitchFamily="18" charset="0"/>
                          <a:cs typeface="Times New Roman" panose="02020603050405020304" pitchFamily="18" charset="0"/>
                        </a:rPr>
                        <a:t>for </a:t>
                      </a:r>
                      <a:r>
                        <a:rPr lang="en-US" sz="2000" spc="-5" dirty="0">
                          <a:latin typeface="Times New Roman" panose="02020603050405020304" pitchFamily="18" charset="0"/>
                          <a:cs typeface="Times New Roman" panose="02020603050405020304" pitchFamily="18" charset="0"/>
                        </a:rPr>
                        <a:t>storing the  instructions.</a:t>
                      </a:r>
                      <a:endParaRPr lang="en-US" sz="2000" dirty="0">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spc="-10" dirty="0">
                          <a:latin typeface="Times New Roman" panose="02020603050405020304" pitchFamily="18" charset="0"/>
                          <a:cs typeface="Times New Roman" panose="02020603050405020304" pitchFamily="18" charset="0"/>
                        </a:rPr>
                        <a:t>Program </a:t>
                      </a:r>
                      <a:r>
                        <a:rPr lang="en-US" sz="2000" spc="-5" dirty="0">
                          <a:latin typeface="Times New Roman" panose="02020603050405020304" pitchFamily="18" charset="0"/>
                          <a:cs typeface="Times New Roman" panose="02020603050405020304" pitchFamily="18" charset="0"/>
                        </a:rPr>
                        <a:t>does not </a:t>
                      </a:r>
                      <a:r>
                        <a:rPr lang="en-US" sz="2000" spc="-15" dirty="0">
                          <a:latin typeface="Times New Roman" panose="02020603050405020304" pitchFamily="18" charset="0"/>
                          <a:cs typeface="Times New Roman" panose="02020603050405020304" pitchFamily="18" charset="0"/>
                        </a:rPr>
                        <a:t>have  </a:t>
                      </a:r>
                      <a:r>
                        <a:rPr lang="en-US" sz="2000" spc="-10" dirty="0">
                          <a:latin typeface="Times New Roman" panose="02020603050405020304" pitchFamily="18" charset="0"/>
                          <a:cs typeface="Times New Roman" panose="02020603050405020304" pitchFamily="18" charset="0"/>
                        </a:rPr>
                        <a:t>any control</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block.</a:t>
                      </a:r>
                      <a:endParaRPr lang="en-US" sz="20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nSpc>
                          <a:spcPct val="100000"/>
                        </a:lnSpc>
                      </a:pPr>
                      <a:r>
                        <a:rPr lang="en-US" sz="3600" b="1" dirty="0"/>
                        <a:t>Process</a:t>
                      </a:r>
                    </a:p>
                    <a:p>
                      <a:pPr marL="0" indent="0">
                        <a:lnSpc>
                          <a:spcPct val="100000"/>
                        </a:lnSpc>
                        <a:buFont typeface="+mj-lt"/>
                        <a:buNone/>
                      </a:pPr>
                      <a:endParaRPr lang="en-US" sz="2000" b="0" dirty="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spc="-10" dirty="0">
                          <a:latin typeface="Carlito"/>
                          <a:cs typeface="Carlito"/>
                        </a:rPr>
                        <a:t>Process </a:t>
                      </a:r>
                      <a:r>
                        <a:rPr lang="en-US" sz="2000" dirty="0">
                          <a:latin typeface="Carlito"/>
                          <a:cs typeface="Carlito"/>
                        </a:rPr>
                        <a:t>is an</a:t>
                      </a:r>
                      <a:r>
                        <a:rPr lang="en-US" sz="2000" spc="-75" dirty="0">
                          <a:latin typeface="Carlito"/>
                          <a:cs typeface="Carlito"/>
                        </a:rPr>
                        <a:t> </a:t>
                      </a:r>
                      <a:r>
                        <a:rPr lang="en-US" sz="2000" spc="-5" dirty="0">
                          <a:latin typeface="Carlito"/>
                          <a:cs typeface="Carlito"/>
                        </a:rPr>
                        <a:t>instance  of </a:t>
                      </a:r>
                      <a:r>
                        <a:rPr lang="en-US" sz="2000" dirty="0">
                          <a:latin typeface="Carlito"/>
                          <a:cs typeface="Carlito"/>
                        </a:rPr>
                        <a:t>an </a:t>
                      </a:r>
                      <a:r>
                        <a:rPr lang="en-US" sz="2000" spc="-10" dirty="0">
                          <a:latin typeface="Carlito"/>
                          <a:cs typeface="Carlito"/>
                        </a:rPr>
                        <a:t>executing  program.</a:t>
                      </a:r>
                      <a:endParaRPr lang="en-US" sz="2000" b="1" dirty="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spc="-10" dirty="0">
                          <a:latin typeface="Carlito"/>
                          <a:cs typeface="Carlito"/>
                        </a:rPr>
                        <a:t>Process </a:t>
                      </a:r>
                      <a:r>
                        <a:rPr lang="en-US" sz="2000" dirty="0">
                          <a:latin typeface="Carlito"/>
                          <a:cs typeface="Carlito"/>
                        </a:rPr>
                        <a:t>is a </a:t>
                      </a:r>
                      <a:r>
                        <a:rPr lang="en-US" sz="2000" spc="-5" dirty="0">
                          <a:latin typeface="Carlito"/>
                          <a:cs typeface="Carlito"/>
                        </a:rPr>
                        <a:t>active  entity </a:t>
                      </a:r>
                      <a:r>
                        <a:rPr lang="en-US" sz="2000" dirty="0">
                          <a:latin typeface="Carlito"/>
                          <a:cs typeface="Carlito"/>
                        </a:rPr>
                        <a:t>as it is </a:t>
                      </a:r>
                      <a:r>
                        <a:rPr lang="en-US" sz="2000" spc="-10" dirty="0">
                          <a:latin typeface="Carlito"/>
                          <a:cs typeface="Carlito"/>
                        </a:rPr>
                        <a:t>created  </a:t>
                      </a:r>
                      <a:r>
                        <a:rPr lang="en-US" sz="2000" spc="-5" dirty="0">
                          <a:latin typeface="Carlito"/>
                          <a:cs typeface="Carlito"/>
                        </a:rPr>
                        <a:t>during </a:t>
                      </a:r>
                      <a:r>
                        <a:rPr lang="en-US" sz="2000" spc="-10" dirty="0">
                          <a:latin typeface="Carlito"/>
                          <a:cs typeface="Carlito"/>
                        </a:rPr>
                        <a:t>execution </a:t>
                      </a:r>
                      <a:r>
                        <a:rPr lang="en-US" sz="2000" spc="-5" dirty="0">
                          <a:latin typeface="Carlito"/>
                          <a:cs typeface="Carlito"/>
                        </a:rPr>
                        <a:t>and  </a:t>
                      </a:r>
                      <a:r>
                        <a:rPr lang="en-US" sz="2000" dirty="0">
                          <a:latin typeface="Carlito"/>
                          <a:cs typeface="Carlito"/>
                        </a:rPr>
                        <a:t>loaded </a:t>
                      </a:r>
                      <a:r>
                        <a:rPr lang="en-US" sz="2000" spc="-10" dirty="0">
                          <a:latin typeface="Carlito"/>
                          <a:cs typeface="Carlito"/>
                        </a:rPr>
                        <a:t>into </a:t>
                      </a:r>
                      <a:r>
                        <a:rPr lang="en-US" sz="2000" spc="-5" dirty="0">
                          <a:latin typeface="Carlito"/>
                          <a:cs typeface="Carlito"/>
                        </a:rPr>
                        <a:t>the main  </a:t>
                      </a:r>
                      <a:r>
                        <a:rPr lang="en-US" sz="2000" spc="-15" dirty="0">
                          <a:latin typeface="Carlito"/>
                          <a:cs typeface="Carlito"/>
                        </a:rPr>
                        <a:t>memory.</a:t>
                      </a:r>
                      <a:endParaRPr lang="en-US" sz="2000" b="1" dirty="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spc="-10" dirty="0">
                          <a:latin typeface="Carlito"/>
                          <a:cs typeface="Carlito"/>
                        </a:rPr>
                        <a:t>Process exists for </a:t>
                      </a:r>
                      <a:r>
                        <a:rPr lang="en-US" sz="2000" dirty="0">
                          <a:latin typeface="Carlito"/>
                          <a:cs typeface="Carlito"/>
                        </a:rPr>
                        <a:t>a  </a:t>
                      </a:r>
                      <a:r>
                        <a:rPr lang="en-US" sz="2000" spc="-5" dirty="0">
                          <a:latin typeface="Carlito"/>
                          <a:cs typeface="Carlito"/>
                        </a:rPr>
                        <a:t>limited span of time </a:t>
                      </a:r>
                      <a:r>
                        <a:rPr lang="en-US" sz="2000" dirty="0">
                          <a:latin typeface="Carlito"/>
                          <a:cs typeface="Carlito"/>
                        </a:rPr>
                        <a:t>as  it </a:t>
                      </a:r>
                      <a:r>
                        <a:rPr lang="en-US" sz="2000" spc="-10" dirty="0">
                          <a:latin typeface="Carlito"/>
                          <a:cs typeface="Carlito"/>
                        </a:rPr>
                        <a:t>gets terminated after  </a:t>
                      </a:r>
                      <a:r>
                        <a:rPr lang="en-US" sz="2000" spc="-5" dirty="0">
                          <a:latin typeface="Carlito"/>
                          <a:cs typeface="Carlito"/>
                        </a:rPr>
                        <a:t>the completion of</a:t>
                      </a:r>
                      <a:r>
                        <a:rPr lang="en-US" sz="2000" spc="-40" dirty="0">
                          <a:latin typeface="Carlito"/>
                          <a:cs typeface="Carlito"/>
                        </a:rPr>
                        <a:t> </a:t>
                      </a:r>
                      <a:r>
                        <a:rPr lang="en-US" sz="2000" spc="-5" dirty="0">
                          <a:latin typeface="Carlito"/>
                          <a:cs typeface="Carlito"/>
                        </a:rPr>
                        <a:t>task.</a:t>
                      </a:r>
                      <a:endParaRPr lang="en-US" sz="2000" b="1" dirty="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spc="-10" dirty="0">
                          <a:latin typeface="Carlito"/>
                          <a:cs typeface="Carlito"/>
                        </a:rPr>
                        <a:t>Process </a:t>
                      </a:r>
                      <a:r>
                        <a:rPr lang="en-US" sz="2000" dirty="0">
                          <a:latin typeface="Carlito"/>
                          <a:cs typeface="Carlito"/>
                        </a:rPr>
                        <a:t>is a </a:t>
                      </a:r>
                      <a:r>
                        <a:rPr lang="en-US" sz="2000" spc="-5" dirty="0">
                          <a:latin typeface="Carlito"/>
                          <a:cs typeface="Carlito"/>
                        </a:rPr>
                        <a:t>dynamic  </a:t>
                      </a:r>
                      <a:r>
                        <a:rPr lang="en-US" sz="2000" spc="-20" dirty="0">
                          <a:latin typeface="Carlito"/>
                          <a:cs typeface="Carlito"/>
                        </a:rPr>
                        <a:t>entity.</a:t>
                      </a:r>
                      <a:endParaRPr lang="en-US" sz="2000" b="1" dirty="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spc="-10" dirty="0">
                          <a:latin typeface="Carlito"/>
                          <a:cs typeface="Carlito"/>
                        </a:rPr>
                        <a:t>Process </a:t>
                      </a:r>
                      <a:r>
                        <a:rPr lang="en-US" sz="2000" spc="-5" dirty="0">
                          <a:latin typeface="Carlito"/>
                          <a:cs typeface="Carlito"/>
                        </a:rPr>
                        <a:t>has </a:t>
                      </a:r>
                      <a:r>
                        <a:rPr lang="en-US" sz="2000" dirty="0">
                          <a:latin typeface="Carlito"/>
                          <a:cs typeface="Carlito"/>
                        </a:rPr>
                        <a:t>a </a:t>
                      </a:r>
                      <a:r>
                        <a:rPr lang="en-US" sz="2000" spc="-5" dirty="0">
                          <a:latin typeface="Carlito"/>
                          <a:cs typeface="Carlito"/>
                        </a:rPr>
                        <a:t>high  </a:t>
                      </a:r>
                      <a:r>
                        <a:rPr lang="en-US" sz="2000" spc="-10" dirty="0">
                          <a:latin typeface="Carlito"/>
                          <a:cs typeface="Carlito"/>
                        </a:rPr>
                        <a:t>resource requirement,  </a:t>
                      </a:r>
                      <a:r>
                        <a:rPr lang="en-US" sz="2000" dirty="0">
                          <a:latin typeface="Carlito"/>
                          <a:cs typeface="Carlito"/>
                        </a:rPr>
                        <a:t>it </a:t>
                      </a:r>
                      <a:r>
                        <a:rPr lang="en-US" sz="2000" spc="-5" dirty="0">
                          <a:latin typeface="Carlito"/>
                          <a:cs typeface="Carlito"/>
                        </a:rPr>
                        <a:t>needs resources </a:t>
                      </a:r>
                      <a:r>
                        <a:rPr lang="en-US" sz="2000" spc="-15" dirty="0">
                          <a:latin typeface="Carlito"/>
                          <a:cs typeface="Carlito"/>
                        </a:rPr>
                        <a:t>like  </a:t>
                      </a:r>
                      <a:r>
                        <a:rPr lang="en-US" sz="2000" spc="-10" dirty="0">
                          <a:latin typeface="Carlito"/>
                          <a:cs typeface="Carlito"/>
                        </a:rPr>
                        <a:t>CPU, </a:t>
                      </a:r>
                      <a:r>
                        <a:rPr lang="en-US" sz="2000" dirty="0">
                          <a:latin typeface="Carlito"/>
                          <a:cs typeface="Carlito"/>
                        </a:rPr>
                        <a:t>memory</a:t>
                      </a:r>
                      <a:r>
                        <a:rPr lang="en-US" sz="2000" spc="-80" dirty="0">
                          <a:latin typeface="Carlito"/>
                          <a:cs typeface="Carlito"/>
                        </a:rPr>
                        <a:t> </a:t>
                      </a:r>
                      <a:r>
                        <a:rPr lang="en-US" sz="2000" spc="-5" dirty="0">
                          <a:latin typeface="Carlito"/>
                          <a:cs typeface="Carlito"/>
                        </a:rPr>
                        <a:t>address,  I/O during </a:t>
                      </a:r>
                      <a:r>
                        <a:rPr lang="en-US" sz="2000" dirty="0">
                          <a:latin typeface="Carlito"/>
                          <a:cs typeface="Carlito"/>
                        </a:rPr>
                        <a:t>its</a:t>
                      </a:r>
                      <a:r>
                        <a:rPr lang="en-US" sz="2000" spc="-15" dirty="0">
                          <a:latin typeface="Carlito"/>
                          <a:cs typeface="Carlito"/>
                        </a:rPr>
                        <a:t> </a:t>
                      </a:r>
                      <a:r>
                        <a:rPr lang="en-US" sz="2000" spc="-10" dirty="0">
                          <a:latin typeface="Carlito"/>
                          <a:cs typeface="Carlito"/>
                        </a:rPr>
                        <a:t>lifetime.</a:t>
                      </a:r>
                      <a:endParaRPr lang="en-US" sz="2000" b="1" dirty="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spc="-10" dirty="0">
                          <a:latin typeface="Carlito"/>
                          <a:cs typeface="Carlito"/>
                        </a:rPr>
                        <a:t>Process </a:t>
                      </a:r>
                      <a:r>
                        <a:rPr lang="en-US" sz="2000" spc="-5" dirty="0">
                          <a:latin typeface="Carlito"/>
                          <a:cs typeface="Carlito"/>
                        </a:rPr>
                        <a:t>has </a:t>
                      </a:r>
                      <a:r>
                        <a:rPr lang="en-US" sz="2000" dirty="0">
                          <a:latin typeface="Carlito"/>
                          <a:cs typeface="Carlito"/>
                        </a:rPr>
                        <a:t>its own  </a:t>
                      </a:r>
                      <a:r>
                        <a:rPr lang="en-US" sz="2000" spc="-10" dirty="0">
                          <a:latin typeface="Carlito"/>
                          <a:cs typeface="Carlito"/>
                        </a:rPr>
                        <a:t>control </a:t>
                      </a:r>
                      <a:r>
                        <a:rPr lang="en-US" sz="2000" spc="-5" dirty="0">
                          <a:latin typeface="Carlito"/>
                          <a:cs typeface="Carlito"/>
                        </a:rPr>
                        <a:t>block called  </a:t>
                      </a:r>
                      <a:r>
                        <a:rPr lang="en-US" sz="2000" spc="-10" dirty="0">
                          <a:latin typeface="Carlito"/>
                          <a:cs typeface="Carlito"/>
                        </a:rPr>
                        <a:t>Process Control</a:t>
                      </a:r>
                      <a:r>
                        <a:rPr lang="en-US" sz="2000" spc="-25" dirty="0">
                          <a:latin typeface="Carlito"/>
                          <a:cs typeface="Carlito"/>
                        </a:rPr>
                        <a:t> </a:t>
                      </a:r>
                      <a:r>
                        <a:rPr lang="en-US" sz="2000" spc="-5" dirty="0">
                          <a:latin typeface="Carlito"/>
                          <a:cs typeface="Carlito"/>
                        </a:rPr>
                        <a:t>Block</a:t>
                      </a:r>
                      <a:endParaRPr lang="en-US" sz="2000" dirty="0">
                        <a:latin typeface="Carlito"/>
                        <a:cs typeface="Carlito"/>
                      </a:endParaRPr>
                    </a:p>
                    <a:p>
                      <a:pPr marL="0" indent="0">
                        <a:lnSpc>
                          <a:spcPct val="100000"/>
                        </a:lnSpc>
                        <a:buFont typeface="+mj-lt"/>
                        <a:buNone/>
                      </a:pPr>
                      <a:endParaRPr lang="en-US" sz="2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845596"/>
                  </a:ext>
                </a:extLst>
              </a:tr>
            </a:tbl>
          </a:graphicData>
        </a:graphic>
      </p:graphicFrame>
    </p:spTree>
    <p:extLst>
      <p:ext uri="{BB962C8B-B14F-4D97-AF65-F5344CB8AC3E}">
        <p14:creationId xmlns:p14="http://schemas.microsoft.com/office/powerpoint/2010/main" val="2056667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3356610" cy="697230"/>
          </a:xfrm>
          <a:prstGeom prst="rect">
            <a:avLst/>
          </a:prstGeom>
        </p:spPr>
        <p:txBody>
          <a:bodyPr vert="horz" wrap="square" lIns="0" tIns="13335" rIns="0" bIns="0" rtlCol="0">
            <a:spAutoFit/>
          </a:bodyPr>
          <a:lstStyle/>
          <a:p>
            <a:pPr marL="12700">
              <a:lnSpc>
                <a:spcPct val="100000"/>
              </a:lnSpc>
              <a:spcBef>
                <a:spcPts val="105"/>
              </a:spcBef>
            </a:pPr>
            <a:r>
              <a:rPr spc="-365" dirty="0">
                <a:latin typeface="+mn-lt"/>
              </a:rPr>
              <a:t>Process</a:t>
            </a:r>
            <a:r>
              <a:rPr spc="-270" dirty="0">
                <a:latin typeface="+mn-lt"/>
              </a:rPr>
              <a:t> States:</a:t>
            </a:r>
            <a:endParaRPr dirty="0">
              <a:latin typeface="+mn-lt"/>
            </a:endParaRPr>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32</a:t>
            </a:fld>
            <a:endParaRPr dirty="0"/>
          </a:p>
        </p:txBody>
      </p:sp>
      <p:sp>
        <p:nvSpPr>
          <p:cNvPr id="3" name="object 3"/>
          <p:cNvSpPr txBox="1"/>
          <p:nvPr/>
        </p:nvSpPr>
        <p:spPr>
          <a:xfrm>
            <a:off x="916939" y="1241297"/>
            <a:ext cx="10329545" cy="3334246"/>
          </a:xfrm>
          <a:prstGeom prst="rect">
            <a:avLst/>
          </a:prstGeom>
        </p:spPr>
        <p:txBody>
          <a:bodyPr vert="horz" wrap="square" lIns="0" tIns="121920" rIns="0" bIns="0" rtlCol="0">
            <a:spAutoFit/>
          </a:bodyPr>
          <a:lstStyle/>
          <a:p>
            <a:pPr marL="241300" marR="327660" indent="-229235">
              <a:spcBef>
                <a:spcPts val="960"/>
              </a:spcBef>
              <a:buFont typeface="Arial"/>
              <a:buChar char="•"/>
              <a:tabLst>
                <a:tab pos="241935" algn="l"/>
              </a:tabLst>
            </a:pPr>
            <a:r>
              <a:rPr sz="2400" spc="-15" dirty="0">
                <a:latin typeface="Carlito"/>
                <a:cs typeface="Carlito"/>
              </a:rPr>
              <a:t>Program </a:t>
            </a:r>
            <a:r>
              <a:rPr sz="2400" dirty="0">
                <a:latin typeface="Carlito"/>
                <a:cs typeface="Carlito"/>
              </a:rPr>
              <a:t>is a </a:t>
            </a:r>
            <a:r>
              <a:rPr sz="2400" spc="-15" dirty="0">
                <a:latin typeface="Carlito"/>
                <a:cs typeface="Carlito"/>
              </a:rPr>
              <a:t>static </a:t>
            </a:r>
            <a:r>
              <a:rPr sz="2400" spc="-5" dirty="0">
                <a:latin typeface="Carlito"/>
                <a:cs typeface="Carlito"/>
              </a:rPr>
              <a:t>entity </a:t>
            </a:r>
            <a:r>
              <a:rPr sz="2400" dirty="0">
                <a:latin typeface="Carlito"/>
                <a:cs typeface="Carlito"/>
              </a:rPr>
              <a:t>made </a:t>
            </a:r>
            <a:r>
              <a:rPr sz="2400" spc="-5" dirty="0">
                <a:latin typeface="Carlito"/>
                <a:cs typeface="Carlito"/>
              </a:rPr>
              <a:t>up </a:t>
            </a:r>
            <a:r>
              <a:rPr sz="2400" spc="-10" dirty="0">
                <a:latin typeface="Carlito"/>
                <a:cs typeface="Carlito"/>
              </a:rPr>
              <a:t>of </a:t>
            </a:r>
            <a:r>
              <a:rPr sz="2400" spc="-15" dirty="0">
                <a:latin typeface="Carlito"/>
                <a:cs typeface="Carlito"/>
              </a:rPr>
              <a:t>program statement. Program </a:t>
            </a:r>
            <a:r>
              <a:rPr sz="2400" spc="-10" dirty="0">
                <a:latin typeface="Carlito"/>
                <a:cs typeface="Carlito"/>
              </a:rPr>
              <a:t>contains </a:t>
            </a:r>
            <a:r>
              <a:rPr sz="2400" dirty="0">
                <a:latin typeface="Carlito"/>
                <a:cs typeface="Carlito"/>
              </a:rPr>
              <a:t>the  </a:t>
            </a:r>
            <a:r>
              <a:rPr sz="2400" spc="-5" dirty="0">
                <a:latin typeface="Carlito"/>
                <a:cs typeface="Carlito"/>
              </a:rPr>
              <a:t>instructions.</a:t>
            </a:r>
            <a:endParaRPr sz="2400" dirty="0">
              <a:latin typeface="Carlito"/>
              <a:cs typeface="Carlito"/>
            </a:endParaRPr>
          </a:p>
          <a:p>
            <a:pPr marL="241300" marR="190500" indent="-229235">
              <a:spcBef>
                <a:spcPts val="1000"/>
              </a:spcBef>
              <a:buFont typeface="Arial"/>
              <a:buChar char="•"/>
              <a:tabLst>
                <a:tab pos="309880" algn="l"/>
                <a:tab pos="310515" algn="l"/>
              </a:tabLst>
            </a:pPr>
            <a:r>
              <a:rPr dirty="0"/>
              <a:t>	</a:t>
            </a:r>
            <a:r>
              <a:rPr sz="2400" dirty="0">
                <a:latin typeface="Carlito"/>
                <a:cs typeface="Carlito"/>
              </a:rPr>
              <a:t>A </a:t>
            </a:r>
            <a:r>
              <a:rPr sz="2400" spc="-15" dirty="0">
                <a:latin typeface="Carlito"/>
                <a:cs typeface="Carlito"/>
              </a:rPr>
              <a:t>program exists at </a:t>
            </a:r>
            <a:r>
              <a:rPr sz="2400" spc="-5" dirty="0">
                <a:latin typeface="Carlito"/>
                <a:cs typeface="Carlito"/>
              </a:rPr>
              <a:t>single place </a:t>
            </a:r>
            <a:r>
              <a:rPr sz="2400" dirty="0">
                <a:latin typeface="Carlito"/>
                <a:cs typeface="Carlito"/>
              </a:rPr>
              <a:t>in </a:t>
            </a:r>
            <a:r>
              <a:rPr sz="2400" spc="-5" dirty="0">
                <a:latin typeface="Carlito"/>
                <a:cs typeface="Carlito"/>
              </a:rPr>
              <a:t>space </a:t>
            </a:r>
            <a:r>
              <a:rPr sz="2400" dirty="0">
                <a:latin typeface="Carlito"/>
                <a:cs typeface="Carlito"/>
              </a:rPr>
              <a:t>and </a:t>
            </a:r>
            <a:r>
              <a:rPr sz="2400" spc="-10" dirty="0">
                <a:latin typeface="Carlito"/>
                <a:cs typeface="Carlito"/>
              </a:rPr>
              <a:t>continues </a:t>
            </a:r>
            <a:r>
              <a:rPr sz="2400" spc="-15" dirty="0">
                <a:latin typeface="Carlito"/>
                <a:cs typeface="Carlito"/>
              </a:rPr>
              <a:t>to exist. </a:t>
            </a:r>
            <a:r>
              <a:rPr sz="2400" dirty="0">
                <a:latin typeface="Carlito"/>
                <a:cs typeface="Carlito"/>
              </a:rPr>
              <a:t>A </a:t>
            </a:r>
            <a:r>
              <a:rPr sz="2400" spc="-15" dirty="0">
                <a:latin typeface="Carlito"/>
                <a:cs typeface="Carlito"/>
              </a:rPr>
              <a:t>program </a:t>
            </a:r>
            <a:r>
              <a:rPr sz="2400" spc="-5" dirty="0">
                <a:latin typeface="Carlito"/>
                <a:cs typeface="Carlito"/>
              </a:rPr>
              <a:t>does  not </a:t>
            </a:r>
            <a:r>
              <a:rPr sz="2400" spc="-10" dirty="0">
                <a:latin typeface="Carlito"/>
                <a:cs typeface="Carlito"/>
              </a:rPr>
              <a:t>perform </a:t>
            </a:r>
            <a:r>
              <a:rPr sz="2400" dirty="0">
                <a:latin typeface="Carlito"/>
                <a:cs typeface="Carlito"/>
              </a:rPr>
              <a:t>the action </a:t>
            </a:r>
            <a:r>
              <a:rPr sz="2400" spc="-10" dirty="0">
                <a:latin typeface="Carlito"/>
                <a:cs typeface="Carlito"/>
              </a:rPr>
              <a:t>by</a:t>
            </a:r>
            <a:r>
              <a:rPr sz="2400" spc="-40" dirty="0">
                <a:latin typeface="Carlito"/>
                <a:cs typeface="Carlito"/>
              </a:rPr>
              <a:t> </a:t>
            </a:r>
            <a:r>
              <a:rPr sz="2400" spc="-25" dirty="0">
                <a:latin typeface="Carlito"/>
                <a:cs typeface="Carlito"/>
              </a:rPr>
              <a:t>itself.</a:t>
            </a:r>
            <a:endParaRPr sz="2400" dirty="0">
              <a:latin typeface="Carlito"/>
              <a:cs typeface="Carlito"/>
            </a:endParaRPr>
          </a:p>
          <a:p>
            <a:pPr marL="241300" marR="5080" indent="-229235">
              <a:spcBef>
                <a:spcPts val="1005"/>
              </a:spcBef>
              <a:buFont typeface="Arial"/>
              <a:buChar char="•"/>
              <a:tabLst>
                <a:tab pos="241935" algn="l"/>
                <a:tab pos="3195955" algn="l"/>
                <a:tab pos="3761104" algn="l"/>
              </a:tabLst>
            </a:pPr>
            <a:r>
              <a:rPr sz="2400" dirty="0">
                <a:latin typeface="Carlito"/>
                <a:cs typeface="Carlito"/>
              </a:rPr>
              <a:t>When </a:t>
            </a:r>
            <a:r>
              <a:rPr sz="2400" spc="-10" dirty="0">
                <a:latin typeface="Carlito"/>
                <a:cs typeface="Carlito"/>
              </a:rPr>
              <a:t>process </a:t>
            </a:r>
            <a:r>
              <a:rPr sz="2400" spc="-15" dirty="0">
                <a:latin typeface="Carlito"/>
                <a:cs typeface="Carlito"/>
              </a:rPr>
              <a:t>executes, </a:t>
            </a:r>
            <a:r>
              <a:rPr sz="2400" dirty="0">
                <a:latin typeface="Carlito"/>
                <a:cs typeface="Carlito"/>
              </a:rPr>
              <a:t>it </a:t>
            </a:r>
            <a:r>
              <a:rPr sz="2400" spc="-5" dirty="0">
                <a:latin typeface="Carlito"/>
                <a:cs typeface="Carlito"/>
              </a:rPr>
              <a:t>changes </a:t>
            </a:r>
            <a:r>
              <a:rPr sz="2400" spc="-20" dirty="0">
                <a:latin typeface="Carlito"/>
                <a:cs typeface="Carlito"/>
              </a:rPr>
              <a:t>state. </a:t>
            </a:r>
            <a:r>
              <a:rPr sz="2400" spc="-10" dirty="0">
                <a:latin typeface="Carlito"/>
                <a:cs typeface="Carlito"/>
              </a:rPr>
              <a:t>Process </a:t>
            </a:r>
            <a:r>
              <a:rPr sz="2400" spc="-20" dirty="0">
                <a:latin typeface="Carlito"/>
                <a:cs typeface="Carlito"/>
              </a:rPr>
              <a:t>state </a:t>
            </a:r>
            <a:r>
              <a:rPr sz="2400" dirty="0">
                <a:latin typeface="Carlito"/>
                <a:cs typeface="Carlito"/>
              </a:rPr>
              <a:t>is </a:t>
            </a:r>
            <a:r>
              <a:rPr sz="2400" spc="-10" dirty="0">
                <a:latin typeface="Carlito"/>
                <a:cs typeface="Carlito"/>
              </a:rPr>
              <a:t>defined </a:t>
            </a:r>
            <a:r>
              <a:rPr sz="2400" dirty="0">
                <a:latin typeface="Carlito"/>
                <a:cs typeface="Carlito"/>
              </a:rPr>
              <a:t>as the </a:t>
            </a:r>
            <a:r>
              <a:rPr sz="2400" b="1" spc="-15" dirty="0">
                <a:latin typeface="Carlito"/>
                <a:cs typeface="Carlito"/>
              </a:rPr>
              <a:t>current  </a:t>
            </a:r>
            <a:r>
              <a:rPr sz="2400" b="1" dirty="0">
                <a:latin typeface="Carlito"/>
                <a:cs typeface="Carlito"/>
              </a:rPr>
              <a:t>activity </a:t>
            </a:r>
            <a:r>
              <a:rPr sz="2400" spc="-5" dirty="0">
                <a:latin typeface="Carlito"/>
                <a:cs typeface="Carlito"/>
              </a:rPr>
              <a:t>of</a:t>
            </a:r>
            <a:r>
              <a:rPr sz="2400" spc="-15" dirty="0">
                <a:latin typeface="Carlito"/>
                <a:cs typeface="Carlito"/>
              </a:rPr>
              <a:t> </a:t>
            </a:r>
            <a:r>
              <a:rPr sz="2400" dirty="0">
                <a:latin typeface="Carlito"/>
                <a:cs typeface="Carlito"/>
              </a:rPr>
              <a:t>the</a:t>
            </a:r>
            <a:r>
              <a:rPr sz="2400" spc="-5" dirty="0">
                <a:latin typeface="Carlito"/>
                <a:cs typeface="Carlito"/>
              </a:rPr>
              <a:t> </a:t>
            </a:r>
            <a:r>
              <a:rPr sz="2400" spc="-10" dirty="0">
                <a:latin typeface="Carlito"/>
                <a:cs typeface="Carlito"/>
              </a:rPr>
              <a:t>process.	</a:t>
            </a:r>
            <a:r>
              <a:rPr sz="2400" spc="-5" dirty="0">
                <a:latin typeface="Carlito"/>
                <a:cs typeface="Carlito"/>
              </a:rPr>
              <a:t>Fig.	</a:t>
            </a:r>
            <a:r>
              <a:rPr sz="2400" spc="-10" dirty="0">
                <a:latin typeface="Carlito"/>
                <a:cs typeface="Carlito"/>
              </a:rPr>
              <a:t>below </a:t>
            </a:r>
            <a:r>
              <a:rPr sz="2400" spc="-15" dirty="0">
                <a:latin typeface="Carlito"/>
                <a:cs typeface="Carlito"/>
              </a:rPr>
              <a:t>shows </a:t>
            </a:r>
            <a:r>
              <a:rPr sz="2400" dirty="0">
                <a:latin typeface="Carlito"/>
                <a:cs typeface="Carlito"/>
              </a:rPr>
              <a:t>the </a:t>
            </a:r>
            <a:r>
              <a:rPr sz="2400" spc="-10" dirty="0">
                <a:latin typeface="Carlito"/>
                <a:cs typeface="Carlito"/>
              </a:rPr>
              <a:t>general </a:t>
            </a:r>
            <a:r>
              <a:rPr sz="2400" spc="-15" dirty="0">
                <a:latin typeface="Carlito"/>
                <a:cs typeface="Carlito"/>
              </a:rPr>
              <a:t>form </a:t>
            </a:r>
            <a:r>
              <a:rPr sz="2400" spc="-5" dirty="0">
                <a:latin typeface="Carlito"/>
                <a:cs typeface="Carlito"/>
              </a:rPr>
              <a:t>of </a:t>
            </a:r>
            <a:r>
              <a:rPr sz="2400" dirty="0">
                <a:latin typeface="Carlito"/>
                <a:cs typeface="Carlito"/>
              </a:rPr>
              <a:t>the </a:t>
            </a:r>
            <a:r>
              <a:rPr sz="2400" spc="-10" dirty="0">
                <a:latin typeface="Carlito"/>
                <a:cs typeface="Carlito"/>
              </a:rPr>
              <a:t>process </a:t>
            </a:r>
            <a:r>
              <a:rPr sz="2400" spc="-25" dirty="0">
                <a:latin typeface="Carlito"/>
                <a:cs typeface="Carlito"/>
              </a:rPr>
              <a:t>state  </a:t>
            </a:r>
            <a:r>
              <a:rPr sz="2400" spc="-5" dirty="0">
                <a:latin typeface="Carlito"/>
                <a:cs typeface="Carlito"/>
              </a:rPr>
              <a:t>transition </a:t>
            </a:r>
            <a:r>
              <a:rPr sz="2400" spc="-10" dirty="0">
                <a:latin typeface="Carlito"/>
                <a:cs typeface="Carlito"/>
              </a:rPr>
              <a:t>diagram. Process </a:t>
            </a:r>
            <a:r>
              <a:rPr sz="2400" spc="-25" dirty="0">
                <a:latin typeface="Carlito"/>
                <a:cs typeface="Carlito"/>
              </a:rPr>
              <a:t>state </a:t>
            </a:r>
            <a:r>
              <a:rPr sz="2400" spc="-10" dirty="0">
                <a:latin typeface="Carlito"/>
                <a:cs typeface="Carlito"/>
              </a:rPr>
              <a:t>contains five </a:t>
            </a:r>
            <a:r>
              <a:rPr sz="2400" spc="-15" dirty="0">
                <a:latin typeface="Carlito"/>
                <a:cs typeface="Carlito"/>
              </a:rPr>
              <a:t>states. </a:t>
            </a:r>
            <a:r>
              <a:rPr sz="2400" spc="-10" dirty="0">
                <a:latin typeface="Carlito"/>
                <a:cs typeface="Carlito"/>
              </a:rPr>
              <a:t>Each process </a:t>
            </a:r>
            <a:r>
              <a:rPr sz="2400" dirty="0">
                <a:latin typeface="Carlito"/>
                <a:cs typeface="Carlito"/>
              </a:rPr>
              <a:t>is in </a:t>
            </a:r>
            <a:r>
              <a:rPr sz="2400" spc="-5" dirty="0">
                <a:latin typeface="Carlito"/>
                <a:cs typeface="Carlito"/>
              </a:rPr>
              <a:t>one of </a:t>
            </a:r>
            <a:r>
              <a:rPr sz="2400" dirty="0">
                <a:latin typeface="Carlito"/>
                <a:cs typeface="Carlito"/>
              </a:rPr>
              <a:t>the  </a:t>
            </a:r>
            <a:r>
              <a:rPr sz="2400" spc="-15" dirty="0">
                <a:latin typeface="Carlito"/>
                <a:cs typeface="Carlito"/>
              </a:rPr>
              <a:t>states. </a:t>
            </a:r>
            <a:r>
              <a:rPr sz="2400" spc="-5" dirty="0">
                <a:latin typeface="Carlito"/>
                <a:cs typeface="Carlito"/>
              </a:rPr>
              <a:t>The </a:t>
            </a:r>
            <a:r>
              <a:rPr sz="2400" spc="-20" dirty="0">
                <a:latin typeface="Carlito"/>
                <a:cs typeface="Carlito"/>
              </a:rPr>
              <a:t>states </a:t>
            </a:r>
            <a:r>
              <a:rPr sz="2400" spc="-15" dirty="0">
                <a:latin typeface="Carlito"/>
                <a:cs typeface="Carlito"/>
              </a:rPr>
              <a:t>are </a:t>
            </a:r>
            <a:r>
              <a:rPr sz="2400" spc="-10" dirty="0">
                <a:latin typeface="Carlito"/>
                <a:cs typeface="Carlito"/>
              </a:rPr>
              <a:t>listed</a:t>
            </a:r>
            <a:r>
              <a:rPr sz="2400" dirty="0">
                <a:latin typeface="Carlito"/>
                <a:cs typeface="Carlito"/>
              </a:rPr>
              <a:t> </a:t>
            </a:r>
            <a:r>
              <a:rPr sz="2400" spc="-35" dirty="0">
                <a:latin typeface="Carlito"/>
                <a:cs typeface="Carlito"/>
              </a:rPr>
              <a:t>below.</a:t>
            </a:r>
            <a:endParaRPr sz="2400" dirty="0">
              <a:latin typeface="Carlito"/>
              <a:cs typeface="Carlito"/>
            </a:endParaRPr>
          </a:p>
        </p:txBody>
      </p:sp>
      <p:sp>
        <p:nvSpPr>
          <p:cNvPr id="4" name="object 4"/>
          <p:cNvSpPr txBox="1"/>
          <p:nvPr/>
        </p:nvSpPr>
        <p:spPr>
          <a:xfrm>
            <a:off x="916939" y="5202682"/>
            <a:ext cx="10287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rlito"/>
                <a:cs typeface="Carlito"/>
              </a:rPr>
              <a:t>.</a:t>
            </a:r>
            <a:endParaRPr sz="2400">
              <a:latin typeface="Carlito"/>
              <a:cs typeface="Carlito"/>
            </a:endParaRPr>
          </a:p>
        </p:txBody>
      </p:sp>
      <p:grpSp>
        <p:nvGrpSpPr>
          <p:cNvPr id="5" name="object 5"/>
          <p:cNvGrpSpPr/>
          <p:nvPr/>
        </p:nvGrpSpPr>
        <p:grpSpPr>
          <a:xfrm>
            <a:off x="5894070" y="4575542"/>
            <a:ext cx="5014723" cy="2011501"/>
            <a:chOff x="5506212" y="3529329"/>
            <a:chExt cx="6088380" cy="2934970"/>
          </a:xfrm>
        </p:grpSpPr>
        <p:sp>
          <p:nvSpPr>
            <p:cNvPr id="6" name="object 6"/>
            <p:cNvSpPr/>
            <p:nvPr/>
          </p:nvSpPr>
          <p:spPr>
            <a:xfrm>
              <a:off x="5544311" y="3567683"/>
              <a:ext cx="6012180" cy="285902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506212" y="3529329"/>
              <a:ext cx="6088380" cy="2934970"/>
            </a:xfrm>
            <a:custGeom>
              <a:avLst/>
              <a:gdLst/>
              <a:ahLst/>
              <a:cxnLst/>
              <a:rect l="l" t="t" r="r" b="b"/>
              <a:pathLst>
                <a:path w="6088380" h="2934970">
                  <a:moveTo>
                    <a:pt x="6062980" y="25400"/>
                  </a:moveTo>
                  <a:lnTo>
                    <a:pt x="25400" y="25400"/>
                  </a:lnTo>
                  <a:lnTo>
                    <a:pt x="25400" y="38100"/>
                  </a:lnTo>
                  <a:lnTo>
                    <a:pt x="25400" y="2896870"/>
                  </a:lnTo>
                  <a:lnTo>
                    <a:pt x="25400" y="2909570"/>
                  </a:lnTo>
                  <a:lnTo>
                    <a:pt x="6062980" y="2909570"/>
                  </a:lnTo>
                  <a:lnTo>
                    <a:pt x="6062980" y="2897378"/>
                  </a:lnTo>
                  <a:lnTo>
                    <a:pt x="6062980" y="2896870"/>
                  </a:lnTo>
                  <a:lnTo>
                    <a:pt x="6062980" y="38366"/>
                  </a:lnTo>
                  <a:lnTo>
                    <a:pt x="6050280" y="38366"/>
                  </a:lnTo>
                  <a:lnTo>
                    <a:pt x="6050280" y="2896870"/>
                  </a:lnTo>
                  <a:lnTo>
                    <a:pt x="38100" y="2896870"/>
                  </a:lnTo>
                  <a:lnTo>
                    <a:pt x="38100" y="38100"/>
                  </a:lnTo>
                  <a:lnTo>
                    <a:pt x="6062980" y="38100"/>
                  </a:lnTo>
                  <a:lnTo>
                    <a:pt x="6062980" y="25400"/>
                  </a:lnTo>
                  <a:close/>
                </a:path>
                <a:path w="6088380" h="2934970">
                  <a:moveTo>
                    <a:pt x="6088380" y="0"/>
                  </a:moveTo>
                  <a:lnTo>
                    <a:pt x="0" y="0"/>
                  </a:lnTo>
                  <a:lnTo>
                    <a:pt x="0" y="12700"/>
                  </a:lnTo>
                  <a:lnTo>
                    <a:pt x="0" y="2922270"/>
                  </a:lnTo>
                  <a:lnTo>
                    <a:pt x="0" y="2934970"/>
                  </a:lnTo>
                  <a:lnTo>
                    <a:pt x="6088380" y="2934970"/>
                  </a:lnTo>
                  <a:lnTo>
                    <a:pt x="6088380" y="2922778"/>
                  </a:lnTo>
                  <a:lnTo>
                    <a:pt x="6088380" y="2922270"/>
                  </a:lnTo>
                  <a:lnTo>
                    <a:pt x="6088380" y="12966"/>
                  </a:lnTo>
                  <a:lnTo>
                    <a:pt x="6075680" y="12966"/>
                  </a:lnTo>
                  <a:lnTo>
                    <a:pt x="6075680" y="2922270"/>
                  </a:lnTo>
                  <a:lnTo>
                    <a:pt x="12700" y="2922270"/>
                  </a:lnTo>
                  <a:lnTo>
                    <a:pt x="12700" y="12700"/>
                  </a:lnTo>
                  <a:lnTo>
                    <a:pt x="6088380" y="12700"/>
                  </a:lnTo>
                  <a:lnTo>
                    <a:pt x="6088380" y="0"/>
                  </a:lnTo>
                  <a:close/>
                </a:path>
              </a:pathLst>
            </a:custGeom>
            <a:solidFill>
              <a:srgbClr val="CC6600"/>
            </a:solidFill>
          </p:spPr>
          <p:txBody>
            <a:bodyPr wrap="square" lIns="0" tIns="0" rIns="0" bIns="0" rtlCol="0"/>
            <a:lstStyle/>
            <a:p>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33</a:t>
            </a:fld>
            <a:endParaRPr dirty="0"/>
          </a:p>
        </p:txBody>
      </p:sp>
      <p:sp>
        <p:nvSpPr>
          <p:cNvPr id="2" name="object 2"/>
          <p:cNvSpPr txBox="1"/>
          <p:nvPr/>
        </p:nvSpPr>
        <p:spPr>
          <a:xfrm>
            <a:off x="1084580" y="664194"/>
            <a:ext cx="10022840" cy="5847755"/>
          </a:xfrm>
          <a:prstGeom prst="rect">
            <a:avLst/>
          </a:prstGeom>
        </p:spPr>
        <p:txBody>
          <a:bodyPr vert="horz" wrap="square" lIns="0" tIns="132080" rIns="0" bIns="0" rtlCol="0">
            <a:spAutoFit/>
          </a:bodyPr>
          <a:lstStyle/>
          <a:p>
            <a:pPr marL="241300" marR="5080" indent="-229235">
              <a:spcBef>
                <a:spcPts val="1040"/>
              </a:spcBef>
              <a:buFont typeface="Arial"/>
              <a:buChar char="•"/>
              <a:tabLst>
                <a:tab pos="241935" algn="l"/>
              </a:tabLst>
            </a:pPr>
            <a:r>
              <a:rPr sz="2600" b="1" i="1" spc="-10" dirty="0">
                <a:latin typeface="Carlito"/>
                <a:cs typeface="Carlito"/>
              </a:rPr>
              <a:t>New</a:t>
            </a:r>
            <a:r>
              <a:rPr sz="2600" spc="-10" dirty="0">
                <a:latin typeface="Carlito"/>
                <a:cs typeface="Carlito"/>
              </a:rPr>
              <a:t>: </a:t>
            </a:r>
            <a:r>
              <a:rPr sz="2600" dirty="0">
                <a:latin typeface="Carlito"/>
                <a:cs typeface="Carlito"/>
              </a:rPr>
              <a:t>A </a:t>
            </a:r>
            <a:r>
              <a:rPr sz="2600" spc="-10" dirty="0">
                <a:latin typeface="Carlito"/>
                <a:cs typeface="Carlito"/>
              </a:rPr>
              <a:t>process </a:t>
            </a:r>
            <a:r>
              <a:rPr sz="2600" spc="-5" dirty="0">
                <a:latin typeface="Carlito"/>
                <a:cs typeface="Carlito"/>
              </a:rPr>
              <a:t>that has </a:t>
            </a:r>
            <a:r>
              <a:rPr sz="2600" spc="-10" dirty="0">
                <a:latin typeface="Carlito"/>
                <a:cs typeface="Carlito"/>
              </a:rPr>
              <a:t>just </a:t>
            </a:r>
            <a:r>
              <a:rPr sz="2600" spc="-5" dirty="0">
                <a:latin typeface="Carlito"/>
                <a:cs typeface="Carlito"/>
              </a:rPr>
              <a:t>been </a:t>
            </a:r>
            <a:r>
              <a:rPr sz="2600" spc="-15" dirty="0">
                <a:latin typeface="Carlito"/>
                <a:cs typeface="Carlito"/>
              </a:rPr>
              <a:t>created </a:t>
            </a:r>
            <a:r>
              <a:rPr sz="2600" spc="-5" dirty="0">
                <a:latin typeface="Carlito"/>
                <a:cs typeface="Carlito"/>
              </a:rPr>
              <a:t>but has not </a:t>
            </a:r>
            <a:r>
              <a:rPr sz="2600" spc="-20" dirty="0">
                <a:latin typeface="Carlito"/>
                <a:cs typeface="Carlito"/>
              </a:rPr>
              <a:t>yet </a:t>
            </a:r>
            <a:r>
              <a:rPr sz="2600" spc="-5" dirty="0">
                <a:latin typeface="Carlito"/>
                <a:cs typeface="Carlito"/>
              </a:rPr>
              <a:t>been </a:t>
            </a:r>
            <a:r>
              <a:rPr sz="2600" spc="-10" dirty="0">
                <a:latin typeface="Carlito"/>
                <a:cs typeface="Carlito"/>
              </a:rPr>
              <a:t>admitted  </a:t>
            </a:r>
            <a:r>
              <a:rPr sz="2600" spc="-15" dirty="0">
                <a:latin typeface="Carlito"/>
                <a:cs typeface="Carlito"/>
              </a:rPr>
              <a:t>to </a:t>
            </a:r>
            <a:r>
              <a:rPr sz="2600" dirty="0">
                <a:latin typeface="Carlito"/>
                <a:cs typeface="Carlito"/>
              </a:rPr>
              <a:t>the </a:t>
            </a:r>
            <a:r>
              <a:rPr sz="2600" spc="-5" dirty="0">
                <a:latin typeface="Carlito"/>
                <a:cs typeface="Carlito"/>
              </a:rPr>
              <a:t>pool of </a:t>
            </a:r>
            <a:r>
              <a:rPr sz="2600" spc="-15" dirty="0">
                <a:latin typeface="Carlito"/>
                <a:cs typeface="Carlito"/>
              </a:rPr>
              <a:t>executable </a:t>
            </a:r>
            <a:r>
              <a:rPr sz="2600" spc="-10" dirty="0">
                <a:latin typeface="Carlito"/>
                <a:cs typeface="Carlito"/>
              </a:rPr>
              <a:t>processes by </a:t>
            </a:r>
            <a:r>
              <a:rPr sz="2600" dirty="0">
                <a:latin typeface="Carlito"/>
                <a:cs typeface="Carlito"/>
              </a:rPr>
              <a:t>the </a:t>
            </a:r>
            <a:r>
              <a:rPr sz="2600" spc="-10" dirty="0">
                <a:latin typeface="Carlito"/>
                <a:cs typeface="Carlito"/>
              </a:rPr>
              <a:t>operating</a:t>
            </a:r>
            <a:r>
              <a:rPr sz="2600" spc="-80" dirty="0">
                <a:latin typeface="Carlito"/>
                <a:cs typeface="Carlito"/>
              </a:rPr>
              <a:t> </a:t>
            </a:r>
            <a:r>
              <a:rPr sz="2600" spc="-20" dirty="0">
                <a:latin typeface="Carlito"/>
                <a:cs typeface="Carlito"/>
              </a:rPr>
              <a:t>system.</a:t>
            </a:r>
            <a:endParaRPr sz="2600" dirty="0">
              <a:latin typeface="Carlito"/>
              <a:cs typeface="Carlito"/>
            </a:endParaRPr>
          </a:p>
          <a:p>
            <a:pPr marL="241300" marR="365125" indent="-229235">
              <a:spcBef>
                <a:spcPts val="994"/>
              </a:spcBef>
              <a:buFont typeface="Arial"/>
              <a:buChar char="•"/>
              <a:tabLst>
                <a:tab pos="241935" algn="l"/>
              </a:tabLst>
            </a:pPr>
            <a:r>
              <a:rPr sz="2600" b="1" i="1" spc="-5" dirty="0">
                <a:latin typeface="Carlito"/>
                <a:cs typeface="Carlito"/>
              </a:rPr>
              <a:t>Ready</a:t>
            </a:r>
            <a:r>
              <a:rPr sz="2600" spc="-5" dirty="0">
                <a:latin typeface="Carlito"/>
                <a:cs typeface="Carlito"/>
              </a:rPr>
              <a:t>: </a:t>
            </a:r>
            <a:r>
              <a:rPr sz="2600" spc="-10" dirty="0">
                <a:latin typeface="Carlito"/>
                <a:cs typeface="Carlito"/>
              </a:rPr>
              <a:t>Ready processes are </a:t>
            </a:r>
            <a:r>
              <a:rPr sz="2600" spc="-5" dirty="0">
                <a:latin typeface="Carlito"/>
                <a:cs typeface="Carlito"/>
              </a:rPr>
              <a:t>waiting </a:t>
            </a:r>
            <a:r>
              <a:rPr sz="2600" spc="-15" dirty="0">
                <a:latin typeface="Carlito"/>
                <a:cs typeface="Carlito"/>
              </a:rPr>
              <a:t>to </a:t>
            </a:r>
            <a:r>
              <a:rPr sz="2600" spc="-20" dirty="0">
                <a:latin typeface="Carlito"/>
                <a:cs typeface="Carlito"/>
              </a:rPr>
              <a:t>have </a:t>
            </a:r>
            <a:r>
              <a:rPr sz="2600" dirty="0">
                <a:latin typeface="Carlito"/>
                <a:cs typeface="Carlito"/>
              </a:rPr>
              <a:t>the </a:t>
            </a:r>
            <a:r>
              <a:rPr sz="2600" spc="-10" dirty="0">
                <a:latin typeface="Carlito"/>
                <a:cs typeface="Carlito"/>
              </a:rPr>
              <a:t>processor allocated </a:t>
            </a:r>
            <a:r>
              <a:rPr sz="2600" spc="-15" dirty="0">
                <a:latin typeface="Carlito"/>
                <a:cs typeface="Carlito"/>
              </a:rPr>
              <a:t>to  </a:t>
            </a:r>
            <a:r>
              <a:rPr sz="2600" dirty="0">
                <a:latin typeface="Carlito"/>
                <a:cs typeface="Carlito"/>
              </a:rPr>
              <a:t>them </a:t>
            </a:r>
            <a:r>
              <a:rPr sz="2600" spc="-10" dirty="0">
                <a:latin typeface="Carlito"/>
                <a:cs typeface="Carlito"/>
              </a:rPr>
              <a:t>by </a:t>
            </a:r>
            <a:r>
              <a:rPr sz="2600" dirty="0">
                <a:latin typeface="Carlito"/>
                <a:cs typeface="Carlito"/>
              </a:rPr>
              <a:t>the </a:t>
            </a:r>
            <a:r>
              <a:rPr sz="2600" spc="-10" dirty="0">
                <a:latin typeface="Carlito"/>
                <a:cs typeface="Carlito"/>
              </a:rPr>
              <a:t>operating </a:t>
            </a:r>
            <a:r>
              <a:rPr sz="2600" spc="-20" dirty="0">
                <a:latin typeface="Carlito"/>
                <a:cs typeface="Carlito"/>
              </a:rPr>
              <a:t>system </a:t>
            </a:r>
            <a:r>
              <a:rPr sz="2600" spc="-5" dirty="0">
                <a:latin typeface="Carlito"/>
                <a:cs typeface="Carlito"/>
              </a:rPr>
              <a:t>so that </a:t>
            </a:r>
            <a:r>
              <a:rPr sz="2600" dirty="0">
                <a:latin typeface="Carlito"/>
                <a:cs typeface="Carlito"/>
              </a:rPr>
              <a:t>they </a:t>
            </a:r>
            <a:r>
              <a:rPr sz="2600" spc="-10" dirty="0">
                <a:latin typeface="Carlito"/>
                <a:cs typeface="Carlito"/>
              </a:rPr>
              <a:t>can</a:t>
            </a:r>
            <a:r>
              <a:rPr sz="2600" spc="-95" dirty="0">
                <a:latin typeface="Carlito"/>
                <a:cs typeface="Carlito"/>
              </a:rPr>
              <a:t> </a:t>
            </a:r>
            <a:r>
              <a:rPr sz="2600" dirty="0">
                <a:latin typeface="Carlito"/>
                <a:cs typeface="Carlito"/>
              </a:rPr>
              <a:t>run.</a:t>
            </a:r>
          </a:p>
          <a:p>
            <a:pPr marL="241300" marR="27940" indent="-229235">
              <a:spcBef>
                <a:spcPts val="1000"/>
              </a:spcBef>
              <a:buFont typeface="Arial"/>
              <a:buChar char="•"/>
              <a:tabLst>
                <a:tab pos="241935" algn="l"/>
              </a:tabLst>
            </a:pPr>
            <a:r>
              <a:rPr sz="2600" b="1" i="1" spc="-5" dirty="0">
                <a:latin typeface="Carlito"/>
                <a:cs typeface="Carlito"/>
              </a:rPr>
              <a:t>Running</a:t>
            </a:r>
            <a:r>
              <a:rPr sz="2600" spc="-5" dirty="0">
                <a:latin typeface="Carlito"/>
                <a:cs typeface="Carlito"/>
              </a:rPr>
              <a:t>: The </a:t>
            </a:r>
            <a:r>
              <a:rPr sz="2600" spc="-10" dirty="0">
                <a:latin typeface="Carlito"/>
                <a:cs typeface="Carlito"/>
              </a:rPr>
              <a:t>process </a:t>
            </a:r>
            <a:r>
              <a:rPr sz="2600" spc="-5" dirty="0">
                <a:latin typeface="Carlito"/>
                <a:cs typeface="Carlito"/>
              </a:rPr>
              <a:t>that </a:t>
            </a:r>
            <a:r>
              <a:rPr sz="2600" dirty="0">
                <a:latin typeface="Carlito"/>
                <a:cs typeface="Carlito"/>
              </a:rPr>
              <a:t>is </a:t>
            </a:r>
            <a:r>
              <a:rPr sz="2600" spc="-5" dirty="0">
                <a:latin typeface="Carlito"/>
                <a:cs typeface="Carlito"/>
              </a:rPr>
              <a:t>currently being </a:t>
            </a:r>
            <a:r>
              <a:rPr sz="2600" spc="-20" dirty="0">
                <a:latin typeface="Carlito"/>
                <a:cs typeface="Carlito"/>
              </a:rPr>
              <a:t>executed. </a:t>
            </a:r>
            <a:r>
              <a:rPr sz="2600" dirty="0">
                <a:latin typeface="Carlito"/>
                <a:cs typeface="Carlito"/>
              </a:rPr>
              <a:t>A running </a:t>
            </a:r>
            <a:r>
              <a:rPr sz="2600" spc="-10" dirty="0">
                <a:latin typeface="Carlito"/>
                <a:cs typeface="Carlito"/>
              </a:rPr>
              <a:t>process  </a:t>
            </a:r>
            <a:r>
              <a:rPr sz="2600" spc="-5" dirty="0">
                <a:latin typeface="Carlito"/>
                <a:cs typeface="Carlito"/>
              </a:rPr>
              <a:t>possesses </a:t>
            </a:r>
            <a:r>
              <a:rPr sz="2600" dirty="0">
                <a:latin typeface="Carlito"/>
                <a:cs typeface="Carlito"/>
              </a:rPr>
              <a:t>all the </a:t>
            </a:r>
            <a:r>
              <a:rPr sz="2600" spc="-10" dirty="0">
                <a:latin typeface="Carlito"/>
                <a:cs typeface="Carlito"/>
              </a:rPr>
              <a:t>resources </a:t>
            </a:r>
            <a:r>
              <a:rPr sz="2600" spc="-5" dirty="0">
                <a:latin typeface="Carlito"/>
                <a:cs typeface="Carlito"/>
              </a:rPr>
              <a:t>needed </a:t>
            </a:r>
            <a:r>
              <a:rPr sz="2600" spc="-25" dirty="0">
                <a:latin typeface="Carlito"/>
                <a:cs typeface="Carlito"/>
              </a:rPr>
              <a:t>for </a:t>
            </a:r>
            <a:r>
              <a:rPr sz="2600" dirty="0">
                <a:latin typeface="Carlito"/>
                <a:cs typeface="Carlito"/>
              </a:rPr>
              <a:t>its </a:t>
            </a:r>
            <a:r>
              <a:rPr sz="2600" spc="-15" dirty="0">
                <a:latin typeface="Carlito"/>
                <a:cs typeface="Carlito"/>
              </a:rPr>
              <a:t>execution, </a:t>
            </a:r>
            <a:r>
              <a:rPr sz="2600" dirty="0">
                <a:latin typeface="Carlito"/>
                <a:cs typeface="Carlito"/>
              </a:rPr>
              <a:t>including the  </a:t>
            </a:r>
            <a:r>
              <a:rPr sz="2600" spc="-35" dirty="0">
                <a:latin typeface="Carlito"/>
                <a:cs typeface="Carlito"/>
              </a:rPr>
              <a:t>processor.</a:t>
            </a:r>
            <a:endParaRPr sz="2600" dirty="0">
              <a:latin typeface="Carlito"/>
              <a:cs typeface="Carlito"/>
            </a:endParaRPr>
          </a:p>
          <a:p>
            <a:pPr marL="241300" marR="191135" indent="-229235">
              <a:spcBef>
                <a:spcPts val="1010"/>
              </a:spcBef>
              <a:buFont typeface="Arial"/>
              <a:buChar char="•"/>
              <a:tabLst>
                <a:tab pos="241935" algn="l"/>
              </a:tabLst>
            </a:pPr>
            <a:r>
              <a:rPr sz="2600" b="1" i="1" spc="-15" dirty="0">
                <a:latin typeface="Carlito"/>
                <a:cs typeface="Carlito"/>
              </a:rPr>
              <a:t>Waiting</a:t>
            </a:r>
            <a:r>
              <a:rPr sz="2600" spc="-15" dirty="0">
                <a:latin typeface="Carlito"/>
                <a:cs typeface="Carlito"/>
              </a:rPr>
              <a:t>: </a:t>
            </a:r>
            <a:r>
              <a:rPr sz="2600" dirty="0">
                <a:latin typeface="Carlito"/>
                <a:cs typeface="Carlito"/>
              </a:rPr>
              <a:t>A </a:t>
            </a:r>
            <a:r>
              <a:rPr sz="2600" spc="-10" dirty="0">
                <a:latin typeface="Carlito"/>
                <a:cs typeface="Carlito"/>
              </a:rPr>
              <a:t>process </a:t>
            </a:r>
            <a:r>
              <a:rPr sz="2600" spc="-5" dirty="0">
                <a:latin typeface="Carlito"/>
                <a:cs typeface="Carlito"/>
              </a:rPr>
              <a:t>that cannot </a:t>
            </a:r>
            <a:r>
              <a:rPr sz="2600" spc="-20" dirty="0">
                <a:latin typeface="Carlito"/>
                <a:cs typeface="Carlito"/>
              </a:rPr>
              <a:t>execute </a:t>
            </a:r>
            <a:r>
              <a:rPr sz="2600" spc="-5" dirty="0">
                <a:latin typeface="Carlito"/>
                <a:cs typeface="Carlito"/>
              </a:rPr>
              <a:t>until some </a:t>
            </a:r>
            <a:r>
              <a:rPr sz="2600" spc="-15" dirty="0">
                <a:latin typeface="Carlito"/>
                <a:cs typeface="Carlito"/>
              </a:rPr>
              <a:t>event </a:t>
            </a:r>
            <a:r>
              <a:rPr sz="2600" spc="-10" dirty="0">
                <a:latin typeface="Carlito"/>
                <a:cs typeface="Carlito"/>
              </a:rPr>
              <a:t>occurs </a:t>
            </a:r>
            <a:r>
              <a:rPr sz="2600" spc="-5" dirty="0">
                <a:latin typeface="Carlito"/>
                <a:cs typeface="Carlito"/>
              </a:rPr>
              <a:t>such </a:t>
            </a:r>
            <a:r>
              <a:rPr sz="2600" dirty="0">
                <a:latin typeface="Carlito"/>
                <a:cs typeface="Carlito"/>
              </a:rPr>
              <a:t>as  the </a:t>
            </a:r>
            <a:r>
              <a:rPr sz="2600" spc="-5" dirty="0">
                <a:latin typeface="Carlito"/>
                <a:cs typeface="Carlito"/>
              </a:rPr>
              <a:t>completion of </a:t>
            </a:r>
            <a:r>
              <a:rPr sz="2600" dirty="0">
                <a:latin typeface="Carlito"/>
                <a:cs typeface="Carlito"/>
              </a:rPr>
              <a:t>an I/O </a:t>
            </a:r>
            <a:r>
              <a:rPr sz="2600" spc="-10" dirty="0">
                <a:latin typeface="Carlito"/>
                <a:cs typeface="Carlito"/>
              </a:rPr>
              <a:t>operation. </a:t>
            </a:r>
            <a:r>
              <a:rPr sz="2600" spc="-5" dirty="0">
                <a:latin typeface="Carlito"/>
                <a:cs typeface="Carlito"/>
              </a:rPr>
              <a:t>The </a:t>
            </a:r>
            <a:r>
              <a:rPr sz="2600" dirty="0">
                <a:latin typeface="Carlito"/>
                <a:cs typeface="Carlito"/>
              </a:rPr>
              <a:t>running </a:t>
            </a:r>
            <a:r>
              <a:rPr sz="2600" spc="-10" dirty="0">
                <a:latin typeface="Carlito"/>
                <a:cs typeface="Carlito"/>
              </a:rPr>
              <a:t>process </a:t>
            </a:r>
            <a:r>
              <a:rPr sz="2600" spc="-20" dirty="0">
                <a:latin typeface="Carlito"/>
                <a:cs typeface="Carlito"/>
              </a:rPr>
              <a:t>may </a:t>
            </a:r>
            <a:r>
              <a:rPr sz="2600" spc="-10" dirty="0">
                <a:latin typeface="Carlito"/>
                <a:cs typeface="Carlito"/>
              </a:rPr>
              <a:t>become  </a:t>
            </a:r>
            <a:r>
              <a:rPr sz="2600" spc="-5" dirty="0">
                <a:latin typeface="Carlito"/>
                <a:cs typeface="Carlito"/>
              </a:rPr>
              <a:t>suspended </a:t>
            </a:r>
            <a:r>
              <a:rPr sz="2600" spc="-10" dirty="0">
                <a:latin typeface="Carlito"/>
                <a:cs typeface="Carlito"/>
              </a:rPr>
              <a:t>by </a:t>
            </a:r>
            <a:r>
              <a:rPr sz="2600" spc="-15" dirty="0">
                <a:latin typeface="Carlito"/>
                <a:cs typeface="Carlito"/>
              </a:rPr>
              <a:t>invoking </a:t>
            </a:r>
            <a:r>
              <a:rPr sz="2600" dirty="0">
                <a:latin typeface="Carlito"/>
                <a:cs typeface="Carlito"/>
              </a:rPr>
              <a:t>an I/O</a:t>
            </a:r>
            <a:r>
              <a:rPr sz="2600" spc="-50" dirty="0">
                <a:latin typeface="Carlito"/>
                <a:cs typeface="Carlito"/>
              </a:rPr>
              <a:t> </a:t>
            </a:r>
            <a:r>
              <a:rPr sz="2600" spc="-5" dirty="0">
                <a:latin typeface="Carlito"/>
                <a:cs typeface="Carlito"/>
              </a:rPr>
              <a:t>module.</a:t>
            </a:r>
            <a:endParaRPr sz="2600" dirty="0">
              <a:latin typeface="Carlito"/>
              <a:cs typeface="Carlito"/>
            </a:endParaRPr>
          </a:p>
          <a:p>
            <a:pPr marL="241300" marR="48260" indent="-229235">
              <a:spcBef>
                <a:spcPts val="994"/>
              </a:spcBef>
              <a:buFont typeface="Arial"/>
              <a:buChar char="•"/>
              <a:tabLst>
                <a:tab pos="241935" algn="l"/>
              </a:tabLst>
            </a:pPr>
            <a:r>
              <a:rPr sz="2600" b="1" i="1" spc="-20" dirty="0">
                <a:latin typeface="Carlito"/>
                <a:cs typeface="Carlito"/>
              </a:rPr>
              <a:t>Terminated(exit)</a:t>
            </a:r>
            <a:r>
              <a:rPr sz="2600" spc="-20" dirty="0">
                <a:latin typeface="Carlito"/>
                <a:cs typeface="Carlito"/>
              </a:rPr>
              <a:t>: </a:t>
            </a:r>
            <a:r>
              <a:rPr sz="2600" dirty="0">
                <a:latin typeface="Carlito"/>
                <a:cs typeface="Carlito"/>
              </a:rPr>
              <a:t>A </a:t>
            </a:r>
            <a:r>
              <a:rPr sz="2600" spc="-10" dirty="0">
                <a:latin typeface="Carlito"/>
                <a:cs typeface="Carlito"/>
              </a:rPr>
              <a:t>process </a:t>
            </a:r>
            <a:r>
              <a:rPr sz="2600" spc="-5" dirty="0">
                <a:latin typeface="Carlito"/>
                <a:cs typeface="Carlito"/>
              </a:rPr>
              <a:t>that has been released </a:t>
            </a:r>
            <a:r>
              <a:rPr sz="2600" spc="-10" dirty="0">
                <a:latin typeface="Carlito"/>
                <a:cs typeface="Carlito"/>
              </a:rPr>
              <a:t>from </a:t>
            </a:r>
            <a:r>
              <a:rPr sz="2600" dirty="0">
                <a:latin typeface="Carlito"/>
                <a:cs typeface="Carlito"/>
              </a:rPr>
              <a:t>the </a:t>
            </a:r>
            <a:r>
              <a:rPr sz="2600" spc="-5" dirty="0">
                <a:latin typeface="Carlito"/>
                <a:cs typeface="Carlito"/>
              </a:rPr>
              <a:t>pool of  </a:t>
            </a:r>
            <a:r>
              <a:rPr sz="2600" spc="-15" dirty="0">
                <a:latin typeface="Carlito"/>
                <a:cs typeface="Carlito"/>
              </a:rPr>
              <a:t>executable </a:t>
            </a:r>
            <a:r>
              <a:rPr sz="2600" spc="-10" dirty="0">
                <a:latin typeface="Carlito"/>
                <a:cs typeface="Carlito"/>
              </a:rPr>
              <a:t>processes </a:t>
            </a:r>
            <a:r>
              <a:rPr sz="2600" spc="-5" dirty="0">
                <a:latin typeface="Carlito"/>
                <a:cs typeface="Carlito"/>
              </a:rPr>
              <a:t>by </a:t>
            </a:r>
            <a:r>
              <a:rPr sz="2600" dirty="0">
                <a:latin typeface="Carlito"/>
                <a:cs typeface="Carlito"/>
              </a:rPr>
              <a:t>the </a:t>
            </a:r>
            <a:r>
              <a:rPr sz="2600" spc="-10" dirty="0">
                <a:latin typeface="Carlito"/>
                <a:cs typeface="Carlito"/>
              </a:rPr>
              <a:t>operating </a:t>
            </a:r>
            <a:r>
              <a:rPr sz="2600" spc="-20" dirty="0">
                <a:latin typeface="Carlito"/>
                <a:cs typeface="Carlito"/>
              </a:rPr>
              <a:t>system </a:t>
            </a:r>
            <a:r>
              <a:rPr sz="2600" dirty="0">
                <a:latin typeface="Carlito"/>
                <a:cs typeface="Carlito"/>
              </a:rPr>
              <a:t>either </a:t>
            </a:r>
            <a:r>
              <a:rPr sz="2600" spc="-5" dirty="0">
                <a:latin typeface="Carlito"/>
                <a:cs typeface="Carlito"/>
              </a:rPr>
              <a:t>because </a:t>
            </a:r>
            <a:r>
              <a:rPr sz="2600" dirty="0">
                <a:latin typeface="Carlito"/>
                <a:cs typeface="Carlito"/>
              </a:rPr>
              <a:t>it </a:t>
            </a:r>
            <a:r>
              <a:rPr sz="2600" spc="-5" dirty="0">
                <a:latin typeface="Carlito"/>
                <a:cs typeface="Carlito"/>
              </a:rPr>
              <a:t>halted or  because </a:t>
            </a:r>
            <a:r>
              <a:rPr sz="2600" dirty="0">
                <a:latin typeface="Carlito"/>
                <a:cs typeface="Carlito"/>
              </a:rPr>
              <a:t>it </a:t>
            </a:r>
            <a:r>
              <a:rPr sz="2600" spc="-5" dirty="0">
                <a:latin typeface="Carlito"/>
                <a:cs typeface="Carlito"/>
              </a:rPr>
              <a:t>aborted </a:t>
            </a:r>
            <a:r>
              <a:rPr sz="2600" spc="-25" dirty="0">
                <a:latin typeface="Carlito"/>
                <a:cs typeface="Carlito"/>
              </a:rPr>
              <a:t>for </a:t>
            </a:r>
            <a:r>
              <a:rPr sz="2600" spc="-5" dirty="0">
                <a:latin typeface="Carlito"/>
                <a:cs typeface="Carlito"/>
              </a:rPr>
              <a:t>some</a:t>
            </a:r>
            <a:r>
              <a:rPr sz="2600" spc="-30" dirty="0">
                <a:latin typeface="Carlito"/>
                <a:cs typeface="Carlito"/>
              </a:rPr>
              <a:t> </a:t>
            </a:r>
            <a:r>
              <a:rPr sz="2600" spc="-5" dirty="0">
                <a:latin typeface="Carlito"/>
                <a:cs typeface="Carlito"/>
              </a:rPr>
              <a:t>reason.</a:t>
            </a:r>
            <a:endParaRPr sz="2600" dirty="0">
              <a:latin typeface="Carlito"/>
              <a:cs typeface="Carli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45006" y="1316571"/>
            <a:ext cx="10149205" cy="1732280"/>
          </a:xfrm>
          <a:prstGeom prst="rect">
            <a:avLst/>
          </a:prstGeom>
        </p:spPr>
        <p:txBody>
          <a:bodyPr vert="horz" wrap="square" lIns="0" tIns="60960" rIns="0" bIns="0" rtlCol="0">
            <a:spAutoFit/>
          </a:bodyPr>
          <a:lstStyle/>
          <a:p>
            <a:pPr marL="241300" marR="157480" indent="-229235">
              <a:lnSpc>
                <a:spcPts val="3020"/>
              </a:lnSpc>
              <a:spcBef>
                <a:spcPts val="480"/>
              </a:spcBef>
              <a:buFont typeface="Arial"/>
              <a:buChar char="•"/>
              <a:tabLst>
                <a:tab pos="241935" algn="l"/>
              </a:tabLst>
            </a:pPr>
            <a:r>
              <a:rPr sz="2800" spc="-15" dirty="0">
                <a:latin typeface="Carlito"/>
                <a:cs typeface="Carlito"/>
              </a:rPr>
              <a:t>Whenever processes </a:t>
            </a:r>
            <a:r>
              <a:rPr sz="2800" spc="-5" dirty="0">
                <a:latin typeface="Carlito"/>
                <a:cs typeface="Carlito"/>
              </a:rPr>
              <a:t>changes </a:t>
            </a:r>
            <a:r>
              <a:rPr sz="2800" spc="-25" dirty="0">
                <a:latin typeface="Carlito"/>
                <a:cs typeface="Carlito"/>
              </a:rPr>
              <a:t>state, </a:t>
            </a:r>
            <a:r>
              <a:rPr sz="2800" spc="-5" dirty="0">
                <a:latin typeface="Carlito"/>
                <a:cs typeface="Carlito"/>
              </a:rPr>
              <a:t>the </a:t>
            </a:r>
            <a:r>
              <a:rPr sz="2800" spc="-20" dirty="0">
                <a:latin typeface="Carlito"/>
                <a:cs typeface="Carlito"/>
              </a:rPr>
              <a:t>operating </a:t>
            </a:r>
            <a:r>
              <a:rPr sz="2800" spc="-30" dirty="0">
                <a:latin typeface="Carlito"/>
                <a:cs typeface="Carlito"/>
              </a:rPr>
              <a:t>system </a:t>
            </a:r>
            <a:r>
              <a:rPr sz="2800" spc="-10" dirty="0">
                <a:latin typeface="Carlito"/>
                <a:cs typeface="Carlito"/>
              </a:rPr>
              <a:t>reacts </a:t>
            </a:r>
            <a:r>
              <a:rPr sz="2800" spc="-15" dirty="0">
                <a:latin typeface="Carlito"/>
                <a:cs typeface="Carlito"/>
              </a:rPr>
              <a:t>by  </a:t>
            </a:r>
            <a:r>
              <a:rPr sz="2800" spc="-5" dirty="0">
                <a:latin typeface="Carlito"/>
                <a:cs typeface="Carlito"/>
              </a:rPr>
              <a:t>placing the </a:t>
            </a:r>
            <a:r>
              <a:rPr sz="2800" spc="-15" dirty="0">
                <a:latin typeface="Carlito"/>
                <a:cs typeface="Carlito"/>
              </a:rPr>
              <a:t>process </a:t>
            </a:r>
            <a:r>
              <a:rPr sz="2800" spc="-10" dirty="0">
                <a:latin typeface="Carlito"/>
                <a:cs typeface="Carlito"/>
              </a:rPr>
              <a:t>PCB </a:t>
            </a:r>
            <a:r>
              <a:rPr sz="2800" spc="-5" dirty="0">
                <a:latin typeface="Carlito"/>
                <a:cs typeface="Carlito"/>
              </a:rPr>
              <a:t>in the </a:t>
            </a:r>
            <a:r>
              <a:rPr sz="2800" spc="-15" dirty="0">
                <a:latin typeface="Carlito"/>
                <a:cs typeface="Carlito"/>
              </a:rPr>
              <a:t>list </a:t>
            </a:r>
            <a:r>
              <a:rPr sz="2800" spc="-10" dirty="0">
                <a:latin typeface="Carlito"/>
                <a:cs typeface="Carlito"/>
              </a:rPr>
              <a:t>that </a:t>
            </a:r>
            <a:r>
              <a:rPr sz="2800" spc="-15" dirty="0">
                <a:latin typeface="Carlito"/>
                <a:cs typeface="Carlito"/>
              </a:rPr>
              <a:t>corresponds </a:t>
            </a:r>
            <a:r>
              <a:rPr sz="2800" spc="-20" dirty="0">
                <a:latin typeface="Carlito"/>
                <a:cs typeface="Carlito"/>
              </a:rPr>
              <a:t>to </a:t>
            </a:r>
            <a:r>
              <a:rPr sz="2800" spc="-5" dirty="0">
                <a:latin typeface="Carlito"/>
                <a:cs typeface="Carlito"/>
              </a:rPr>
              <a:t>its </a:t>
            </a:r>
            <a:r>
              <a:rPr sz="2800" spc="-15" dirty="0">
                <a:latin typeface="Carlito"/>
                <a:cs typeface="Carlito"/>
              </a:rPr>
              <a:t>new</a:t>
            </a:r>
            <a:r>
              <a:rPr sz="2800" spc="295" dirty="0">
                <a:latin typeface="Carlito"/>
                <a:cs typeface="Carlito"/>
              </a:rPr>
              <a:t> </a:t>
            </a:r>
            <a:r>
              <a:rPr sz="2800" spc="-25" dirty="0">
                <a:latin typeface="Carlito"/>
                <a:cs typeface="Carlito"/>
              </a:rPr>
              <a:t>state.</a:t>
            </a:r>
            <a:endParaRPr sz="2800" dirty="0">
              <a:latin typeface="Carlito"/>
              <a:cs typeface="Carlito"/>
            </a:endParaRPr>
          </a:p>
          <a:p>
            <a:pPr marL="241300" marR="5080" indent="-229235">
              <a:lnSpc>
                <a:spcPts val="3020"/>
              </a:lnSpc>
              <a:spcBef>
                <a:spcPts val="1015"/>
              </a:spcBef>
              <a:buFont typeface="Arial"/>
              <a:buChar char="•"/>
              <a:tabLst>
                <a:tab pos="241935" algn="l"/>
              </a:tabLst>
            </a:pPr>
            <a:r>
              <a:rPr sz="2800" spc="-10" dirty="0">
                <a:latin typeface="Carlito"/>
                <a:cs typeface="Carlito"/>
              </a:rPr>
              <a:t>Only one </a:t>
            </a:r>
            <a:r>
              <a:rPr sz="2800" spc="-15" dirty="0">
                <a:latin typeface="Carlito"/>
                <a:cs typeface="Carlito"/>
              </a:rPr>
              <a:t>process </a:t>
            </a:r>
            <a:r>
              <a:rPr sz="2800" spc="-10" dirty="0">
                <a:latin typeface="Carlito"/>
                <a:cs typeface="Carlito"/>
              </a:rPr>
              <a:t>can </a:t>
            </a:r>
            <a:r>
              <a:rPr sz="2800" spc="-5" dirty="0">
                <a:latin typeface="Carlito"/>
                <a:cs typeface="Carlito"/>
              </a:rPr>
              <a:t>be </a:t>
            </a:r>
            <a:r>
              <a:rPr sz="2800" spc="-10" dirty="0">
                <a:latin typeface="Carlito"/>
                <a:cs typeface="Carlito"/>
              </a:rPr>
              <a:t>running </a:t>
            </a:r>
            <a:r>
              <a:rPr sz="2800" spc="-5" dirty="0">
                <a:latin typeface="Carlito"/>
                <a:cs typeface="Carlito"/>
              </a:rPr>
              <a:t>on </a:t>
            </a:r>
            <a:r>
              <a:rPr sz="2800" spc="-20" dirty="0">
                <a:latin typeface="Carlito"/>
                <a:cs typeface="Carlito"/>
              </a:rPr>
              <a:t>any </a:t>
            </a:r>
            <a:r>
              <a:rPr sz="2800" spc="-15" dirty="0">
                <a:latin typeface="Carlito"/>
                <a:cs typeface="Carlito"/>
              </a:rPr>
              <a:t>processor at </a:t>
            </a:r>
            <a:r>
              <a:rPr sz="2800" spc="-20" dirty="0">
                <a:latin typeface="Carlito"/>
                <a:cs typeface="Carlito"/>
              </a:rPr>
              <a:t>any instant </a:t>
            </a:r>
            <a:r>
              <a:rPr sz="2800" spc="-5" dirty="0">
                <a:latin typeface="Carlito"/>
                <a:cs typeface="Carlito"/>
              </a:rPr>
              <a:t>and  </a:t>
            </a:r>
            <a:r>
              <a:rPr sz="2800" spc="-15" dirty="0">
                <a:latin typeface="Carlito"/>
                <a:cs typeface="Carlito"/>
              </a:rPr>
              <a:t>many processes </a:t>
            </a:r>
            <a:r>
              <a:rPr sz="2800" spc="-20" dirty="0">
                <a:latin typeface="Carlito"/>
                <a:cs typeface="Carlito"/>
              </a:rPr>
              <a:t>may </a:t>
            </a:r>
            <a:r>
              <a:rPr sz="2800" spc="-5" dirty="0">
                <a:latin typeface="Carlito"/>
                <a:cs typeface="Carlito"/>
              </a:rPr>
              <a:t>be </a:t>
            </a:r>
            <a:r>
              <a:rPr sz="2800" spc="-10" dirty="0">
                <a:latin typeface="Carlito"/>
                <a:cs typeface="Carlito"/>
              </a:rPr>
              <a:t>ready </a:t>
            </a:r>
            <a:r>
              <a:rPr sz="2800" spc="-5" dirty="0">
                <a:latin typeface="Carlito"/>
                <a:cs typeface="Carlito"/>
              </a:rPr>
              <a:t>and </a:t>
            </a:r>
            <a:r>
              <a:rPr sz="2800" spc="-10" dirty="0">
                <a:latin typeface="Carlito"/>
                <a:cs typeface="Carlito"/>
              </a:rPr>
              <a:t>waiting</a:t>
            </a:r>
            <a:r>
              <a:rPr sz="2800" spc="100" dirty="0">
                <a:latin typeface="Carlito"/>
                <a:cs typeface="Carlito"/>
              </a:rPr>
              <a:t> </a:t>
            </a:r>
            <a:r>
              <a:rPr sz="2800" spc="-20" dirty="0">
                <a:latin typeface="Carlito"/>
                <a:cs typeface="Carlito"/>
              </a:rPr>
              <a:t>state.</a:t>
            </a:r>
            <a:endParaRPr sz="2800" dirty="0">
              <a:latin typeface="Carlito"/>
              <a:cs typeface="Carlito"/>
            </a:endParaRPr>
          </a:p>
        </p:txBody>
      </p:sp>
      <p:sp>
        <p:nvSpPr>
          <p:cNvPr id="4" name="object 4"/>
          <p:cNvSpPr/>
          <p:nvPr/>
        </p:nvSpPr>
        <p:spPr>
          <a:xfrm>
            <a:off x="7117080" y="3913639"/>
            <a:ext cx="1955800" cy="893444"/>
          </a:xfrm>
          <a:custGeom>
            <a:avLst/>
            <a:gdLst/>
            <a:ahLst/>
            <a:cxnLst/>
            <a:rect l="l" t="t" r="r" b="b"/>
            <a:pathLst>
              <a:path w="1955800" h="893445">
                <a:moveTo>
                  <a:pt x="977646" y="0"/>
                </a:moveTo>
                <a:lnTo>
                  <a:pt x="913372" y="949"/>
                </a:lnTo>
                <a:lnTo>
                  <a:pt x="850207" y="3759"/>
                </a:lnTo>
                <a:lnTo>
                  <a:pt x="788281" y="8370"/>
                </a:lnTo>
                <a:lnTo>
                  <a:pt x="727721" y="14724"/>
                </a:lnTo>
                <a:lnTo>
                  <a:pt x="668658" y="22762"/>
                </a:lnTo>
                <a:lnTo>
                  <a:pt x="611219" y="32425"/>
                </a:lnTo>
                <a:lnTo>
                  <a:pt x="555533" y="43653"/>
                </a:lnTo>
                <a:lnTo>
                  <a:pt x="501730" y="56389"/>
                </a:lnTo>
                <a:lnTo>
                  <a:pt x="449939" y="70574"/>
                </a:lnTo>
                <a:lnTo>
                  <a:pt x="400287" y="86148"/>
                </a:lnTo>
                <a:lnTo>
                  <a:pt x="352905" y="103053"/>
                </a:lnTo>
                <a:lnTo>
                  <a:pt x="307921" y="121231"/>
                </a:lnTo>
                <a:lnTo>
                  <a:pt x="265464" y="140621"/>
                </a:lnTo>
                <a:lnTo>
                  <a:pt x="225663" y="161166"/>
                </a:lnTo>
                <a:lnTo>
                  <a:pt x="188646" y="182806"/>
                </a:lnTo>
                <a:lnTo>
                  <a:pt x="154543" y="205484"/>
                </a:lnTo>
                <a:lnTo>
                  <a:pt x="123483" y="229139"/>
                </a:lnTo>
                <a:lnTo>
                  <a:pt x="71006" y="279148"/>
                </a:lnTo>
                <a:lnTo>
                  <a:pt x="32245" y="332364"/>
                </a:lnTo>
                <a:lnTo>
                  <a:pt x="8233" y="388315"/>
                </a:lnTo>
                <a:lnTo>
                  <a:pt x="0" y="446531"/>
                </a:lnTo>
                <a:lnTo>
                  <a:pt x="2079" y="475893"/>
                </a:lnTo>
                <a:lnTo>
                  <a:pt x="18331" y="533036"/>
                </a:lnTo>
                <a:lnTo>
                  <a:pt x="49846" y="587678"/>
                </a:lnTo>
                <a:lnTo>
                  <a:pt x="95594" y="639350"/>
                </a:lnTo>
                <a:lnTo>
                  <a:pt x="154543" y="687579"/>
                </a:lnTo>
                <a:lnTo>
                  <a:pt x="188646" y="710257"/>
                </a:lnTo>
                <a:lnTo>
                  <a:pt x="225663" y="731897"/>
                </a:lnTo>
                <a:lnTo>
                  <a:pt x="265464" y="752442"/>
                </a:lnTo>
                <a:lnTo>
                  <a:pt x="307921" y="771832"/>
                </a:lnTo>
                <a:lnTo>
                  <a:pt x="352905" y="790010"/>
                </a:lnTo>
                <a:lnTo>
                  <a:pt x="400287" y="806915"/>
                </a:lnTo>
                <a:lnTo>
                  <a:pt x="449939" y="822489"/>
                </a:lnTo>
                <a:lnTo>
                  <a:pt x="501730" y="836674"/>
                </a:lnTo>
                <a:lnTo>
                  <a:pt x="555533" y="849410"/>
                </a:lnTo>
                <a:lnTo>
                  <a:pt x="611219" y="860638"/>
                </a:lnTo>
                <a:lnTo>
                  <a:pt x="668658" y="870301"/>
                </a:lnTo>
                <a:lnTo>
                  <a:pt x="727721" y="878339"/>
                </a:lnTo>
                <a:lnTo>
                  <a:pt x="788281" y="884693"/>
                </a:lnTo>
                <a:lnTo>
                  <a:pt x="850207" y="889304"/>
                </a:lnTo>
                <a:lnTo>
                  <a:pt x="913372" y="892114"/>
                </a:lnTo>
                <a:lnTo>
                  <a:pt x="977646" y="893063"/>
                </a:lnTo>
                <a:lnTo>
                  <a:pt x="1041919" y="892114"/>
                </a:lnTo>
                <a:lnTo>
                  <a:pt x="1105084" y="889304"/>
                </a:lnTo>
                <a:lnTo>
                  <a:pt x="1167010" y="884693"/>
                </a:lnTo>
                <a:lnTo>
                  <a:pt x="1227570" y="878339"/>
                </a:lnTo>
                <a:lnTo>
                  <a:pt x="1286633" y="870301"/>
                </a:lnTo>
                <a:lnTo>
                  <a:pt x="1344072" y="860638"/>
                </a:lnTo>
                <a:lnTo>
                  <a:pt x="1399758" y="849410"/>
                </a:lnTo>
                <a:lnTo>
                  <a:pt x="1453561" y="836674"/>
                </a:lnTo>
                <a:lnTo>
                  <a:pt x="1505352" y="822489"/>
                </a:lnTo>
                <a:lnTo>
                  <a:pt x="1555004" y="806915"/>
                </a:lnTo>
                <a:lnTo>
                  <a:pt x="1602386" y="790010"/>
                </a:lnTo>
                <a:lnTo>
                  <a:pt x="1647370" y="771832"/>
                </a:lnTo>
                <a:lnTo>
                  <a:pt x="1689827" y="752442"/>
                </a:lnTo>
                <a:lnTo>
                  <a:pt x="1729628" y="731897"/>
                </a:lnTo>
                <a:lnTo>
                  <a:pt x="1766645" y="710257"/>
                </a:lnTo>
                <a:lnTo>
                  <a:pt x="1800748" y="687579"/>
                </a:lnTo>
                <a:lnTo>
                  <a:pt x="1831808" y="663924"/>
                </a:lnTo>
                <a:lnTo>
                  <a:pt x="1884285" y="613915"/>
                </a:lnTo>
                <a:lnTo>
                  <a:pt x="1923046" y="560699"/>
                </a:lnTo>
                <a:lnTo>
                  <a:pt x="1947058" y="504748"/>
                </a:lnTo>
                <a:lnTo>
                  <a:pt x="1955292" y="446531"/>
                </a:lnTo>
                <a:lnTo>
                  <a:pt x="1953212" y="417170"/>
                </a:lnTo>
                <a:lnTo>
                  <a:pt x="1936960" y="360027"/>
                </a:lnTo>
                <a:lnTo>
                  <a:pt x="1905445" y="305385"/>
                </a:lnTo>
                <a:lnTo>
                  <a:pt x="1859697" y="253713"/>
                </a:lnTo>
                <a:lnTo>
                  <a:pt x="1800748" y="205484"/>
                </a:lnTo>
                <a:lnTo>
                  <a:pt x="1766645" y="182806"/>
                </a:lnTo>
                <a:lnTo>
                  <a:pt x="1729628" y="161166"/>
                </a:lnTo>
                <a:lnTo>
                  <a:pt x="1689827" y="140621"/>
                </a:lnTo>
                <a:lnTo>
                  <a:pt x="1647370" y="121231"/>
                </a:lnTo>
                <a:lnTo>
                  <a:pt x="1602386" y="103053"/>
                </a:lnTo>
                <a:lnTo>
                  <a:pt x="1555004" y="86148"/>
                </a:lnTo>
                <a:lnTo>
                  <a:pt x="1505352" y="70574"/>
                </a:lnTo>
                <a:lnTo>
                  <a:pt x="1453561" y="56389"/>
                </a:lnTo>
                <a:lnTo>
                  <a:pt x="1399758" y="43653"/>
                </a:lnTo>
                <a:lnTo>
                  <a:pt x="1344072" y="32425"/>
                </a:lnTo>
                <a:lnTo>
                  <a:pt x="1286633" y="22762"/>
                </a:lnTo>
                <a:lnTo>
                  <a:pt x="1227570" y="14724"/>
                </a:lnTo>
                <a:lnTo>
                  <a:pt x="1167010" y="8370"/>
                </a:lnTo>
                <a:lnTo>
                  <a:pt x="1105084" y="3759"/>
                </a:lnTo>
                <a:lnTo>
                  <a:pt x="1041919" y="949"/>
                </a:lnTo>
                <a:lnTo>
                  <a:pt x="977646" y="0"/>
                </a:lnTo>
                <a:close/>
              </a:path>
            </a:pathLst>
          </a:custGeom>
          <a:solidFill>
            <a:srgbClr val="E7E6E6"/>
          </a:solidFill>
        </p:spPr>
        <p:txBody>
          <a:bodyPr wrap="square" lIns="0" tIns="0" rIns="0" bIns="0" rtlCol="0"/>
          <a:lstStyle/>
          <a:p>
            <a:endParaRPr/>
          </a:p>
        </p:txBody>
      </p:sp>
      <p:sp>
        <p:nvSpPr>
          <p:cNvPr id="5" name="object 5"/>
          <p:cNvSpPr/>
          <p:nvPr/>
        </p:nvSpPr>
        <p:spPr>
          <a:xfrm>
            <a:off x="7195311" y="3927411"/>
            <a:ext cx="1955800" cy="893444"/>
          </a:xfrm>
          <a:custGeom>
            <a:avLst/>
            <a:gdLst/>
            <a:ahLst/>
            <a:cxnLst/>
            <a:rect l="l" t="t" r="r" b="b"/>
            <a:pathLst>
              <a:path w="1955800" h="893445">
                <a:moveTo>
                  <a:pt x="0" y="446531"/>
                </a:moveTo>
                <a:lnTo>
                  <a:pt x="8233" y="388315"/>
                </a:lnTo>
                <a:lnTo>
                  <a:pt x="32245" y="332364"/>
                </a:lnTo>
                <a:lnTo>
                  <a:pt x="71006" y="279148"/>
                </a:lnTo>
                <a:lnTo>
                  <a:pt x="123483" y="229139"/>
                </a:lnTo>
                <a:lnTo>
                  <a:pt x="154543" y="205484"/>
                </a:lnTo>
                <a:lnTo>
                  <a:pt x="188646" y="182806"/>
                </a:lnTo>
                <a:lnTo>
                  <a:pt x="225663" y="161166"/>
                </a:lnTo>
                <a:lnTo>
                  <a:pt x="265464" y="140621"/>
                </a:lnTo>
                <a:lnTo>
                  <a:pt x="307921" y="121231"/>
                </a:lnTo>
                <a:lnTo>
                  <a:pt x="352905" y="103053"/>
                </a:lnTo>
                <a:lnTo>
                  <a:pt x="400287" y="86148"/>
                </a:lnTo>
                <a:lnTo>
                  <a:pt x="449939" y="70574"/>
                </a:lnTo>
                <a:lnTo>
                  <a:pt x="501730" y="56389"/>
                </a:lnTo>
                <a:lnTo>
                  <a:pt x="555533" y="43653"/>
                </a:lnTo>
                <a:lnTo>
                  <a:pt x="611219" y="32425"/>
                </a:lnTo>
                <a:lnTo>
                  <a:pt x="668658" y="22762"/>
                </a:lnTo>
                <a:lnTo>
                  <a:pt x="727721" y="14724"/>
                </a:lnTo>
                <a:lnTo>
                  <a:pt x="788281" y="8370"/>
                </a:lnTo>
                <a:lnTo>
                  <a:pt x="850207" y="3759"/>
                </a:lnTo>
                <a:lnTo>
                  <a:pt x="913372" y="949"/>
                </a:lnTo>
                <a:lnTo>
                  <a:pt x="977646" y="0"/>
                </a:lnTo>
                <a:lnTo>
                  <a:pt x="1041919" y="949"/>
                </a:lnTo>
                <a:lnTo>
                  <a:pt x="1105084" y="3759"/>
                </a:lnTo>
                <a:lnTo>
                  <a:pt x="1167010" y="8370"/>
                </a:lnTo>
                <a:lnTo>
                  <a:pt x="1227570" y="14724"/>
                </a:lnTo>
                <a:lnTo>
                  <a:pt x="1286633" y="22762"/>
                </a:lnTo>
                <a:lnTo>
                  <a:pt x="1344072" y="32425"/>
                </a:lnTo>
                <a:lnTo>
                  <a:pt x="1399758" y="43653"/>
                </a:lnTo>
                <a:lnTo>
                  <a:pt x="1453561" y="56389"/>
                </a:lnTo>
                <a:lnTo>
                  <a:pt x="1505352" y="70574"/>
                </a:lnTo>
                <a:lnTo>
                  <a:pt x="1555004" y="86148"/>
                </a:lnTo>
                <a:lnTo>
                  <a:pt x="1602386" y="103053"/>
                </a:lnTo>
                <a:lnTo>
                  <a:pt x="1647370" y="121231"/>
                </a:lnTo>
                <a:lnTo>
                  <a:pt x="1689827" y="140621"/>
                </a:lnTo>
                <a:lnTo>
                  <a:pt x="1729628" y="161166"/>
                </a:lnTo>
                <a:lnTo>
                  <a:pt x="1766645" y="182806"/>
                </a:lnTo>
                <a:lnTo>
                  <a:pt x="1800748" y="205484"/>
                </a:lnTo>
                <a:lnTo>
                  <a:pt x="1831808" y="229139"/>
                </a:lnTo>
                <a:lnTo>
                  <a:pt x="1884285" y="279148"/>
                </a:lnTo>
                <a:lnTo>
                  <a:pt x="1923046" y="332364"/>
                </a:lnTo>
                <a:lnTo>
                  <a:pt x="1947058" y="388315"/>
                </a:lnTo>
                <a:lnTo>
                  <a:pt x="1955292" y="446531"/>
                </a:lnTo>
                <a:lnTo>
                  <a:pt x="1953212" y="475893"/>
                </a:lnTo>
                <a:lnTo>
                  <a:pt x="1936960" y="533036"/>
                </a:lnTo>
                <a:lnTo>
                  <a:pt x="1905445" y="587678"/>
                </a:lnTo>
                <a:lnTo>
                  <a:pt x="1859697" y="639350"/>
                </a:lnTo>
                <a:lnTo>
                  <a:pt x="1800748" y="687579"/>
                </a:lnTo>
                <a:lnTo>
                  <a:pt x="1766645" y="710257"/>
                </a:lnTo>
                <a:lnTo>
                  <a:pt x="1729628" y="731897"/>
                </a:lnTo>
                <a:lnTo>
                  <a:pt x="1689827" y="752442"/>
                </a:lnTo>
                <a:lnTo>
                  <a:pt x="1647370" y="771832"/>
                </a:lnTo>
                <a:lnTo>
                  <a:pt x="1602386" y="790010"/>
                </a:lnTo>
                <a:lnTo>
                  <a:pt x="1555004" y="806915"/>
                </a:lnTo>
                <a:lnTo>
                  <a:pt x="1505352" y="822489"/>
                </a:lnTo>
                <a:lnTo>
                  <a:pt x="1453561" y="836674"/>
                </a:lnTo>
                <a:lnTo>
                  <a:pt x="1399758" y="849410"/>
                </a:lnTo>
                <a:lnTo>
                  <a:pt x="1344072" y="860638"/>
                </a:lnTo>
                <a:lnTo>
                  <a:pt x="1286633" y="870301"/>
                </a:lnTo>
                <a:lnTo>
                  <a:pt x="1227570" y="878339"/>
                </a:lnTo>
                <a:lnTo>
                  <a:pt x="1167010" y="884693"/>
                </a:lnTo>
                <a:lnTo>
                  <a:pt x="1105084" y="889304"/>
                </a:lnTo>
                <a:lnTo>
                  <a:pt x="1041919" y="892114"/>
                </a:lnTo>
                <a:lnTo>
                  <a:pt x="977646" y="893063"/>
                </a:lnTo>
                <a:lnTo>
                  <a:pt x="913372" y="892114"/>
                </a:lnTo>
                <a:lnTo>
                  <a:pt x="850207" y="889304"/>
                </a:lnTo>
                <a:lnTo>
                  <a:pt x="788281" y="884693"/>
                </a:lnTo>
                <a:lnTo>
                  <a:pt x="727721" y="878339"/>
                </a:lnTo>
                <a:lnTo>
                  <a:pt x="668658" y="870301"/>
                </a:lnTo>
                <a:lnTo>
                  <a:pt x="611219" y="860638"/>
                </a:lnTo>
                <a:lnTo>
                  <a:pt x="555533" y="849410"/>
                </a:lnTo>
                <a:lnTo>
                  <a:pt x="501730" y="836674"/>
                </a:lnTo>
                <a:lnTo>
                  <a:pt x="449939" y="822489"/>
                </a:lnTo>
                <a:lnTo>
                  <a:pt x="400287" y="806915"/>
                </a:lnTo>
                <a:lnTo>
                  <a:pt x="352905" y="790010"/>
                </a:lnTo>
                <a:lnTo>
                  <a:pt x="307921" y="771832"/>
                </a:lnTo>
                <a:lnTo>
                  <a:pt x="265464" y="752442"/>
                </a:lnTo>
                <a:lnTo>
                  <a:pt x="225663" y="731897"/>
                </a:lnTo>
                <a:lnTo>
                  <a:pt x="188646" y="710257"/>
                </a:lnTo>
                <a:lnTo>
                  <a:pt x="154543" y="687579"/>
                </a:lnTo>
                <a:lnTo>
                  <a:pt x="123483" y="663924"/>
                </a:lnTo>
                <a:lnTo>
                  <a:pt x="71006" y="613915"/>
                </a:lnTo>
                <a:lnTo>
                  <a:pt x="32245" y="560699"/>
                </a:lnTo>
                <a:lnTo>
                  <a:pt x="8233" y="504748"/>
                </a:lnTo>
                <a:lnTo>
                  <a:pt x="0" y="446531"/>
                </a:lnTo>
                <a:close/>
              </a:path>
            </a:pathLst>
          </a:custGeom>
          <a:ln w="76200">
            <a:solidFill>
              <a:srgbClr val="FFFF00"/>
            </a:solidFill>
          </a:ln>
        </p:spPr>
        <p:txBody>
          <a:bodyPr wrap="square" lIns="0" tIns="0" rIns="0" bIns="0" rtlCol="0"/>
          <a:lstStyle/>
          <a:p>
            <a:endParaRPr/>
          </a:p>
        </p:txBody>
      </p:sp>
      <p:sp>
        <p:nvSpPr>
          <p:cNvPr id="7" name="object 7"/>
          <p:cNvSpPr/>
          <p:nvPr/>
        </p:nvSpPr>
        <p:spPr>
          <a:xfrm>
            <a:off x="2742817" y="4249674"/>
            <a:ext cx="7414399" cy="144685"/>
          </a:xfrm>
          <a:custGeom>
            <a:avLst/>
            <a:gdLst/>
            <a:ahLst/>
            <a:cxnLst/>
            <a:rect l="l" t="t" r="r" b="b"/>
            <a:pathLst>
              <a:path w="7294245" h="190500">
                <a:moveTo>
                  <a:pt x="978408" y="95250"/>
                </a:moveTo>
                <a:lnTo>
                  <a:pt x="940308" y="76200"/>
                </a:lnTo>
                <a:lnTo>
                  <a:pt x="787908" y="0"/>
                </a:lnTo>
                <a:lnTo>
                  <a:pt x="787908" y="76200"/>
                </a:lnTo>
                <a:lnTo>
                  <a:pt x="0" y="76200"/>
                </a:lnTo>
                <a:lnTo>
                  <a:pt x="0" y="114300"/>
                </a:lnTo>
                <a:lnTo>
                  <a:pt x="787908" y="114300"/>
                </a:lnTo>
                <a:lnTo>
                  <a:pt x="787908" y="190500"/>
                </a:lnTo>
                <a:lnTo>
                  <a:pt x="940308" y="114300"/>
                </a:lnTo>
                <a:lnTo>
                  <a:pt x="978408" y="95250"/>
                </a:lnTo>
                <a:close/>
              </a:path>
              <a:path w="7294245" h="190500">
                <a:moveTo>
                  <a:pt x="7293864" y="95250"/>
                </a:moveTo>
                <a:lnTo>
                  <a:pt x="7255764" y="76200"/>
                </a:lnTo>
                <a:lnTo>
                  <a:pt x="7103364" y="0"/>
                </a:lnTo>
                <a:lnTo>
                  <a:pt x="7103364" y="76200"/>
                </a:lnTo>
                <a:lnTo>
                  <a:pt x="6316980" y="76200"/>
                </a:lnTo>
                <a:lnTo>
                  <a:pt x="6316980" y="114300"/>
                </a:lnTo>
                <a:lnTo>
                  <a:pt x="7103364" y="114300"/>
                </a:lnTo>
                <a:lnTo>
                  <a:pt x="7103364" y="190500"/>
                </a:lnTo>
                <a:lnTo>
                  <a:pt x="7255764" y="114300"/>
                </a:lnTo>
                <a:lnTo>
                  <a:pt x="7293864" y="95250"/>
                </a:lnTo>
                <a:close/>
              </a:path>
            </a:pathLst>
          </a:custGeom>
          <a:solidFill>
            <a:srgbClr val="000000"/>
          </a:solidFill>
        </p:spPr>
        <p:txBody>
          <a:bodyPr wrap="square" lIns="0" tIns="0" rIns="0" bIns="0" rtlCol="0"/>
          <a:lstStyle/>
          <a:p>
            <a:endParaRPr dirty="0"/>
          </a:p>
        </p:txBody>
      </p:sp>
      <p:graphicFrame>
        <p:nvGraphicFramePr>
          <p:cNvPr id="12" name="object 12"/>
          <p:cNvGraphicFramePr>
            <a:graphicFrameLocks noGrp="1"/>
          </p:cNvGraphicFramePr>
          <p:nvPr>
            <p:extLst>
              <p:ext uri="{D42A27DB-BD31-4B8C-83A1-F6EECF244321}">
                <p14:modId xmlns:p14="http://schemas.microsoft.com/office/powerpoint/2010/main" val="362160506"/>
              </p:ext>
            </p:extLst>
          </p:nvPr>
        </p:nvGraphicFramePr>
        <p:xfrm>
          <a:off x="3706367" y="4073652"/>
          <a:ext cx="1955798" cy="480060"/>
        </p:xfrm>
        <a:graphic>
          <a:graphicData uri="http://schemas.openxmlformats.org/drawingml/2006/table">
            <a:tbl>
              <a:tblPr firstRow="1" bandRow="1">
                <a:tableStyleId>{2D5ABB26-0587-4C30-8999-92F81FD0307C}</a:tableStyleId>
              </a:tblPr>
              <a:tblGrid>
                <a:gridCol w="103505">
                  <a:extLst>
                    <a:ext uri="{9D8B030D-6E8A-4147-A177-3AD203B41FA5}">
                      <a16:colId xmlns:a16="http://schemas.microsoft.com/office/drawing/2014/main" val="20000"/>
                    </a:ext>
                  </a:extLst>
                </a:gridCol>
                <a:gridCol w="347345">
                  <a:extLst>
                    <a:ext uri="{9D8B030D-6E8A-4147-A177-3AD203B41FA5}">
                      <a16:colId xmlns:a16="http://schemas.microsoft.com/office/drawing/2014/main" val="20001"/>
                    </a:ext>
                  </a:extLst>
                </a:gridCol>
                <a:gridCol w="376555">
                  <a:extLst>
                    <a:ext uri="{9D8B030D-6E8A-4147-A177-3AD203B41FA5}">
                      <a16:colId xmlns:a16="http://schemas.microsoft.com/office/drawing/2014/main" val="20002"/>
                    </a:ext>
                  </a:extLst>
                </a:gridCol>
                <a:gridCol w="375284">
                  <a:extLst>
                    <a:ext uri="{9D8B030D-6E8A-4147-A177-3AD203B41FA5}">
                      <a16:colId xmlns:a16="http://schemas.microsoft.com/office/drawing/2014/main" val="20003"/>
                    </a:ext>
                  </a:extLst>
                </a:gridCol>
                <a:gridCol w="376554">
                  <a:extLst>
                    <a:ext uri="{9D8B030D-6E8A-4147-A177-3AD203B41FA5}">
                      <a16:colId xmlns:a16="http://schemas.microsoft.com/office/drawing/2014/main" val="20004"/>
                    </a:ext>
                  </a:extLst>
                </a:gridCol>
                <a:gridCol w="376555">
                  <a:extLst>
                    <a:ext uri="{9D8B030D-6E8A-4147-A177-3AD203B41FA5}">
                      <a16:colId xmlns:a16="http://schemas.microsoft.com/office/drawing/2014/main" val="20005"/>
                    </a:ext>
                  </a:extLst>
                </a:gridCol>
              </a:tblGrid>
              <a:tr h="480060">
                <a:tc>
                  <a:txBody>
                    <a:bodyPr/>
                    <a:lstStyle/>
                    <a:p>
                      <a:pPr>
                        <a:lnSpc>
                          <a:spcPct val="100000"/>
                        </a:lnSpc>
                      </a:pPr>
                      <a:endParaRPr sz="2600">
                        <a:latin typeface="Times New Roman"/>
                        <a:cs typeface="Times New Roman"/>
                      </a:endParaRPr>
                    </a:p>
                  </a:txBody>
                  <a:tcPr marL="0" marR="0" marT="0" marB="0">
                    <a:lnT w="76200">
                      <a:solidFill>
                        <a:srgbClr val="FFFF00"/>
                      </a:solidFill>
                      <a:prstDash val="solid"/>
                    </a:lnT>
                    <a:lnB w="76200">
                      <a:solidFill>
                        <a:srgbClr val="FFFF00"/>
                      </a:solidFill>
                      <a:prstDash val="solid"/>
                    </a:lnB>
                  </a:tcPr>
                </a:tc>
                <a:tc>
                  <a:txBody>
                    <a:bodyPr/>
                    <a:lstStyle/>
                    <a:p>
                      <a:pPr>
                        <a:lnSpc>
                          <a:spcPct val="100000"/>
                        </a:lnSpc>
                      </a:pPr>
                      <a:endParaRPr sz="2600">
                        <a:latin typeface="Times New Roman"/>
                        <a:cs typeface="Times New Roman"/>
                      </a:endParaRPr>
                    </a:p>
                  </a:txBody>
                  <a:tcPr marL="0" marR="0" marT="0" marB="0">
                    <a:lnR w="76200">
                      <a:solidFill>
                        <a:srgbClr val="FFFF00"/>
                      </a:solidFill>
                      <a:prstDash val="solid"/>
                    </a:lnR>
                    <a:lnT w="76200">
                      <a:solidFill>
                        <a:srgbClr val="FFFF00"/>
                      </a:solidFill>
                      <a:prstDash val="solid"/>
                    </a:lnT>
                    <a:lnB w="76200">
                      <a:solidFill>
                        <a:srgbClr val="FFFF00"/>
                      </a:solidFill>
                      <a:prstDash val="solid"/>
                    </a:lnB>
                    <a:solidFill>
                      <a:srgbClr val="E7E6E6"/>
                    </a:solidFill>
                  </a:tcPr>
                </a:tc>
                <a:tc>
                  <a:txBody>
                    <a:bodyPr/>
                    <a:lstStyle/>
                    <a:p>
                      <a:pPr>
                        <a:lnSpc>
                          <a:spcPct val="100000"/>
                        </a:lnSpc>
                      </a:pPr>
                      <a:endParaRPr sz="2600">
                        <a:latin typeface="Times New Roman"/>
                        <a:cs typeface="Times New Roman"/>
                      </a:endParaRPr>
                    </a:p>
                  </a:txBody>
                  <a:tcPr marL="0" marR="0" marT="0" marB="0">
                    <a:lnL w="76200">
                      <a:solidFill>
                        <a:srgbClr val="FFFF00"/>
                      </a:solidFill>
                      <a:prstDash val="solid"/>
                    </a:lnL>
                    <a:lnR w="76200">
                      <a:solidFill>
                        <a:srgbClr val="FFFF00"/>
                      </a:solidFill>
                      <a:prstDash val="solid"/>
                    </a:lnR>
                    <a:lnT w="76200">
                      <a:solidFill>
                        <a:srgbClr val="FFFF00"/>
                      </a:solidFill>
                      <a:prstDash val="solid"/>
                    </a:lnT>
                    <a:lnB w="76200">
                      <a:solidFill>
                        <a:srgbClr val="FFFF00"/>
                      </a:solidFill>
                      <a:prstDash val="solid"/>
                    </a:lnB>
                    <a:solidFill>
                      <a:srgbClr val="E7E6E6"/>
                    </a:solidFill>
                  </a:tcPr>
                </a:tc>
                <a:tc>
                  <a:txBody>
                    <a:bodyPr/>
                    <a:lstStyle/>
                    <a:p>
                      <a:pPr>
                        <a:lnSpc>
                          <a:spcPct val="100000"/>
                        </a:lnSpc>
                      </a:pPr>
                      <a:endParaRPr sz="2600" dirty="0">
                        <a:latin typeface="Times New Roman"/>
                        <a:cs typeface="Times New Roman"/>
                      </a:endParaRPr>
                    </a:p>
                  </a:txBody>
                  <a:tcPr marL="0" marR="0" marT="0" marB="0">
                    <a:lnL w="76200">
                      <a:solidFill>
                        <a:srgbClr val="FFFF00"/>
                      </a:solidFill>
                      <a:prstDash val="solid"/>
                    </a:lnL>
                    <a:lnR w="76200">
                      <a:solidFill>
                        <a:srgbClr val="FFFF00"/>
                      </a:solidFill>
                      <a:prstDash val="solid"/>
                    </a:lnR>
                    <a:lnT w="76200">
                      <a:solidFill>
                        <a:srgbClr val="FFFF00"/>
                      </a:solidFill>
                      <a:prstDash val="solid"/>
                    </a:lnT>
                    <a:lnB w="76200">
                      <a:solidFill>
                        <a:srgbClr val="FFFF00"/>
                      </a:solidFill>
                      <a:prstDash val="solid"/>
                    </a:lnB>
                    <a:solidFill>
                      <a:srgbClr val="E7E6E6"/>
                    </a:solidFill>
                  </a:tcPr>
                </a:tc>
                <a:tc>
                  <a:txBody>
                    <a:bodyPr/>
                    <a:lstStyle/>
                    <a:p>
                      <a:pPr>
                        <a:lnSpc>
                          <a:spcPct val="100000"/>
                        </a:lnSpc>
                      </a:pPr>
                      <a:endParaRPr sz="2600">
                        <a:latin typeface="Times New Roman"/>
                        <a:cs typeface="Times New Roman"/>
                      </a:endParaRPr>
                    </a:p>
                  </a:txBody>
                  <a:tcPr marL="0" marR="0" marT="0" marB="0">
                    <a:lnL w="76200">
                      <a:solidFill>
                        <a:srgbClr val="FFFF00"/>
                      </a:solidFill>
                      <a:prstDash val="solid"/>
                    </a:lnL>
                    <a:lnR w="76200">
                      <a:solidFill>
                        <a:srgbClr val="FFFF00"/>
                      </a:solidFill>
                      <a:prstDash val="solid"/>
                    </a:lnR>
                    <a:lnT w="76200">
                      <a:solidFill>
                        <a:srgbClr val="FFFF00"/>
                      </a:solidFill>
                      <a:prstDash val="solid"/>
                    </a:lnT>
                    <a:lnB w="76200">
                      <a:solidFill>
                        <a:srgbClr val="FFFF00"/>
                      </a:solidFill>
                      <a:prstDash val="solid"/>
                    </a:lnB>
                    <a:solidFill>
                      <a:srgbClr val="E7E6E6"/>
                    </a:solidFill>
                  </a:tcPr>
                </a:tc>
                <a:tc>
                  <a:txBody>
                    <a:bodyPr/>
                    <a:lstStyle/>
                    <a:p>
                      <a:pPr>
                        <a:lnSpc>
                          <a:spcPct val="100000"/>
                        </a:lnSpc>
                      </a:pPr>
                      <a:endParaRPr sz="2600" dirty="0">
                        <a:latin typeface="Times New Roman"/>
                        <a:cs typeface="Times New Roman"/>
                      </a:endParaRPr>
                    </a:p>
                  </a:txBody>
                  <a:tcPr marL="0" marR="0" marT="0" marB="0">
                    <a:lnL w="76200">
                      <a:solidFill>
                        <a:srgbClr val="FFFF00"/>
                      </a:solidFill>
                      <a:prstDash val="solid"/>
                    </a:lnL>
                    <a:lnR w="76200">
                      <a:solidFill>
                        <a:srgbClr val="FFFF00"/>
                      </a:solidFill>
                      <a:prstDash val="solid"/>
                    </a:lnR>
                    <a:lnT w="76200">
                      <a:solidFill>
                        <a:srgbClr val="FFFF00"/>
                      </a:solidFill>
                      <a:prstDash val="solid"/>
                    </a:lnT>
                    <a:lnB w="76200">
                      <a:solidFill>
                        <a:srgbClr val="FFFF00"/>
                      </a:solidFill>
                      <a:prstDash val="solid"/>
                    </a:lnB>
                    <a:solidFill>
                      <a:srgbClr val="E7E6E6"/>
                    </a:solidFill>
                  </a:tcPr>
                </a:tc>
                <a:extLst>
                  <a:ext uri="{0D108BD9-81ED-4DB2-BD59-A6C34878D82A}">
                    <a16:rowId xmlns:a16="http://schemas.microsoft.com/office/drawing/2014/main" val="10000"/>
                  </a:ext>
                </a:extLst>
              </a:tr>
            </a:tbl>
          </a:graphicData>
        </a:graphic>
      </p:graphicFrame>
      <p:grpSp>
        <p:nvGrpSpPr>
          <p:cNvPr id="33" name="Group 32">
            <a:extLst>
              <a:ext uri="{FF2B5EF4-FFF2-40B4-BE49-F238E27FC236}">
                <a16:creationId xmlns:a16="http://schemas.microsoft.com/office/drawing/2014/main" id="{F0D6A741-9646-475E-A980-882ED3ACBF02}"/>
              </a:ext>
            </a:extLst>
          </p:cNvPr>
          <p:cNvGrpSpPr/>
          <p:nvPr/>
        </p:nvGrpSpPr>
        <p:grpSpPr>
          <a:xfrm>
            <a:off x="2106483" y="3429000"/>
            <a:ext cx="7979033" cy="3196158"/>
            <a:chOff x="2241042" y="3559937"/>
            <a:chExt cx="7979033" cy="3196158"/>
          </a:xfrm>
        </p:grpSpPr>
        <p:sp>
          <p:nvSpPr>
            <p:cNvPr id="6" name="object 6"/>
            <p:cNvSpPr txBox="1"/>
            <p:nvPr/>
          </p:nvSpPr>
          <p:spPr>
            <a:xfrm>
              <a:off x="7465568" y="4133215"/>
              <a:ext cx="1282065" cy="391160"/>
            </a:xfrm>
            <a:prstGeom prst="rect">
              <a:avLst/>
            </a:prstGeom>
          </p:spPr>
          <p:txBody>
            <a:bodyPr vert="horz" wrap="square" lIns="0" tIns="12700" rIns="0" bIns="0" rtlCol="0">
              <a:spAutoFit/>
            </a:bodyPr>
            <a:lstStyle/>
            <a:p>
              <a:pPr marL="12700">
                <a:lnSpc>
                  <a:spcPct val="100000"/>
                </a:lnSpc>
                <a:spcBef>
                  <a:spcPts val="100"/>
                </a:spcBef>
              </a:pPr>
              <a:r>
                <a:rPr sz="2400" b="1" spc="-135" dirty="0">
                  <a:latin typeface="Times New Roman"/>
                  <a:cs typeface="Times New Roman"/>
                </a:rPr>
                <a:t>P</a:t>
              </a:r>
              <a:r>
                <a:rPr sz="2400" b="1" spc="-80" dirty="0">
                  <a:latin typeface="Times New Roman"/>
                  <a:cs typeface="Times New Roman"/>
                </a:rPr>
                <a:t>r</a:t>
              </a:r>
              <a:r>
                <a:rPr sz="2400" b="1" spc="60" dirty="0">
                  <a:latin typeface="Times New Roman"/>
                  <a:cs typeface="Times New Roman"/>
                </a:rPr>
                <a:t>oces</a:t>
              </a:r>
              <a:r>
                <a:rPr sz="2400" b="1" spc="40" dirty="0">
                  <a:latin typeface="Times New Roman"/>
                  <a:cs typeface="Times New Roman"/>
                </a:rPr>
                <a:t>s</a:t>
              </a:r>
              <a:r>
                <a:rPr sz="2400" b="1" spc="-95" dirty="0">
                  <a:latin typeface="Times New Roman"/>
                  <a:cs typeface="Times New Roman"/>
                </a:rPr>
                <a:t>or</a:t>
              </a:r>
              <a:endParaRPr sz="2400" dirty="0">
                <a:latin typeface="Times New Roman"/>
                <a:cs typeface="Times New Roman"/>
              </a:endParaRPr>
            </a:p>
          </p:txBody>
        </p:sp>
        <p:sp>
          <p:nvSpPr>
            <p:cNvPr id="8" name="object 8"/>
            <p:cNvSpPr txBox="1"/>
            <p:nvPr/>
          </p:nvSpPr>
          <p:spPr>
            <a:xfrm>
              <a:off x="2614041" y="3893057"/>
              <a:ext cx="831850" cy="391160"/>
            </a:xfrm>
            <a:prstGeom prst="rect">
              <a:avLst/>
            </a:prstGeom>
          </p:spPr>
          <p:txBody>
            <a:bodyPr vert="horz" wrap="square" lIns="0" tIns="12700" rIns="0" bIns="0" rtlCol="0">
              <a:spAutoFit/>
            </a:bodyPr>
            <a:lstStyle/>
            <a:p>
              <a:pPr marL="12700">
                <a:lnSpc>
                  <a:spcPct val="100000"/>
                </a:lnSpc>
                <a:spcBef>
                  <a:spcPts val="100"/>
                </a:spcBef>
              </a:pPr>
              <a:r>
                <a:rPr sz="2400" b="1" spc="-45" dirty="0">
                  <a:latin typeface="Times New Roman"/>
                  <a:cs typeface="Times New Roman"/>
                </a:rPr>
                <a:t>Admit</a:t>
              </a:r>
              <a:endParaRPr sz="2400">
                <a:latin typeface="Times New Roman"/>
                <a:cs typeface="Times New Roman"/>
              </a:endParaRPr>
            </a:p>
          </p:txBody>
        </p:sp>
        <p:sp>
          <p:nvSpPr>
            <p:cNvPr id="9" name="object 9"/>
            <p:cNvSpPr txBox="1"/>
            <p:nvPr/>
          </p:nvSpPr>
          <p:spPr>
            <a:xfrm>
              <a:off x="9209665" y="3797618"/>
              <a:ext cx="1010410" cy="382156"/>
            </a:xfrm>
            <a:prstGeom prst="rect">
              <a:avLst/>
            </a:prstGeom>
          </p:spPr>
          <p:txBody>
            <a:bodyPr vert="horz" wrap="square" lIns="0" tIns="12700" rIns="0" bIns="0" rtlCol="0">
              <a:spAutoFit/>
            </a:bodyPr>
            <a:lstStyle/>
            <a:p>
              <a:pPr marL="12700">
                <a:lnSpc>
                  <a:spcPct val="100000"/>
                </a:lnSpc>
                <a:spcBef>
                  <a:spcPts val="100"/>
                </a:spcBef>
              </a:pPr>
              <a:r>
                <a:rPr sz="2400" b="1" spc="-80" dirty="0">
                  <a:latin typeface="Times New Roman"/>
                  <a:cs typeface="Times New Roman"/>
                </a:rPr>
                <a:t>R</a:t>
              </a:r>
              <a:r>
                <a:rPr sz="2400" b="1" spc="10" dirty="0">
                  <a:latin typeface="Times New Roman"/>
                  <a:cs typeface="Times New Roman"/>
                </a:rPr>
                <a:t>el</a:t>
              </a:r>
              <a:r>
                <a:rPr sz="2400" b="1" dirty="0">
                  <a:latin typeface="Times New Roman"/>
                  <a:cs typeface="Times New Roman"/>
                </a:rPr>
                <a:t>e</a:t>
              </a:r>
              <a:r>
                <a:rPr sz="2400" b="1" spc="10" dirty="0">
                  <a:latin typeface="Times New Roman"/>
                  <a:cs typeface="Times New Roman"/>
                </a:rPr>
                <a:t>a</a:t>
              </a:r>
              <a:r>
                <a:rPr sz="2400" b="1" spc="60" dirty="0">
                  <a:latin typeface="Times New Roman"/>
                  <a:cs typeface="Times New Roman"/>
                </a:rPr>
                <a:t>se</a:t>
              </a:r>
              <a:endParaRPr sz="2400" dirty="0">
                <a:latin typeface="Times New Roman"/>
                <a:cs typeface="Times New Roman"/>
              </a:endParaRPr>
            </a:p>
          </p:txBody>
        </p:sp>
        <p:sp>
          <p:nvSpPr>
            <p:cNvPr id="10" name="object 10"/>
            <p:cNvSpPr txBox="1"/>
            <p:nvPr/>
          </p:nvSpPr>
          <p:spPr>
            <a:xfrm>
              <a:off x="5828538" y="4785182"/>
              <a:ext cx="1245870" cy="391795"/>
            </a:xfrm>
            <a:prstGeom prst="rect">
              <a:avLst/>
            </a:prstGeom>
          </p:spPr>
          <p:txBody>
            <a:bodyPr vert="horz" wrap="square" lIns="0" tIns="12700" rIns="0" bIns="0" rtlCol="0">
              <a:spAutoFit/>
            </a:bodyPr>
            <a:lstStyle/>
            <a:p>
              <a:pPr marL="12700">
                <a:lnSpc>
                  <a:spcPct val="100000"/>
                </a:lnSpc>
                <a:spcBef>
                  <a:spcPts val="100"/>
                </a:spcBef>
              </a:pPr>
              <a:r>
                <a:rPr sz="2400" b="1" spc="35" dirty="0">
                  <a:latin typeface="Times New Roman"/>
                  <a:cs typeface="Times New Roman"/>
                </a:rPr>
                <a:t>Time</a:t>
              </a:r>
              <a:r>
                <a:rPr sz="2400" b="1" dirty="0">
                  <a:latin typeface="Times New Roman"/>
                  <a:cs typeface="Times New Roman"/>
                </a:rPr>
                <a:t>-</a:t>
              </a:r>
              <a:r>
                <a:rPr sz="2400" b="1" spc="20" dirty="0">
                  <a:latin typeface="Times New Roman"/>
                  <a:cs typeface="Times New Roman"/>
                </a:rPr>
                <a:t>o</a:t>
              </a:r>
              <a:r>
                <a:rPr sz="2400" b="1" spc="10" dirty="0">
                  <a:latin typeface="Times New Roman"/>
                  <a:cs typeface="Times New Roman"/>
                </a:rPr>
                <a:t>u</a:t>
              </a:r>
              <a:r>
                <a:rPr sz="2400" b="1" spc="-50" dirty="0">
                  <a:latin typeface="Times New Roman"/>
                  <a:cs typeface="Times New Roman"/>
                </a:rPr>
                <a:t>t</a:t>
              </a:r>
              <a:endParaRPr sz="2400" dirty="0">
                <a:latin typeface="Times New Roman"/>
                <a:cs typeface="Times New Roman"/>
              </a:endParaRPr>
            </a:p>
          </p:txBody>
        </p:sp>
        <p:sp>
          <p:nvSpPr>
            <p:cNvPr id="11" name="object 11"/>
            <p:cNvSpPr txBox="1"/>
            <p:nvPr/>
          </p:nvSpPr>
          <p:spPr>
            <a:xfrm>
              <a:off x="5891910" y="3755517"/>
              <a:ext cx="1195705"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Times New Roman"/>
                  <a:cs typeface="Times New Roman"/>
                </a:rPr>
                <a:t>Dispatch</a:t>
              </a:r>
              <a:endParaRPr sz="2400">
                <a:latin typeface="Times New Roman"/>
                <a:cs typeface="Times New Roman"/>
              </a:endParaRPr>
            </a:p>
          </p:txBody>
        </p:sp>
        <p:sp>
          <p:nvSpPr>
            <p:cNvPr id="18" name="object 18"/>
            <p:cNvSpPr txBox="1"/>
            <p:nvPr/>
          </p:nvSpPr>
          <p:spPr>
            <a:xfrm>
              <a:off x="3826166" y="3559937"/>
              <a:ext cx="1774189" cy="391160"/>
            </a:xfrm>
            <a:prstGeom prst="rect">
              <a:avLst/>
            </a:prstGeom>
          </p:spPr>
          <p:txBody>
            <a:bodyPr vert="horz" wrap="square" lIns="0" tIns="12700" rIns="0" bIns="0" rtlCol="0">
              <a:spAutoFit/>
            </a:bodyPr>
            <a:lstStyle/>
            <a:p>
              <a:pPr marL="12700">
                <a:lnSpc>
                  <a:spcPct val="100000"/>
                </a:lnSpc>
                <a:spcBef>
                  <a:spcPts val="100"/>
                </a:spcBef>
              </a:pPr>
              <a:r>
                <a:rPr sz="2400" b="1" spc="-35" dirty="0">
                  <a:latin typeface="Times New Roman"/>
                  <a:cs typeface="Times New Roman"/>
                </a:rPr>
                <a:t>Ready</a:t>
              </a:r>
              <a:r>
                <a:rPr sz="2400" b="1" spc="-60" dirty="0">
                  <a:latin typeface="Times New Roman"/>
                  <a:cs typeface="Times New Roman"/>
                </a:rPr>
                <a:t> </a:t>
              </a:r>
              <a:r>
                <a:rPr sz="2400" b="1" spc="20" dirty="0">
                  <a:latin typeface="Times New Roman"/>
                  <a:cs typeface="Times New Roman"/>
                </a:rPr>
                <a:t>Queue</a:t>
              </a:r>
              <a:endParaRPr sz="2400" dirty="0">
                <a:latin typeface="Times New Roman"/>
                <a:cs typeface="Times New Roman"/>
              </a:endParaRPr>
            </a:p>
          </p:txBody>
        </p:sp>
        <p:grpSp>
          <p:nvGrpSpPr>
            <p:cNvPr id="32" name="Group 31">
              <a:extLst>
                <a:ext uri="{FF2B5EF4-FFF2-40B4-BE49-F238E27FC236}">
                  <a16:creationId xmlns:a16="http://schemas.microsoft.com/office/drawing/2014/main" id="{69B9B57E-F61C-4756-AE26-8680C6C4F486}"/>
                </a:ext>
              </a:extLst>
            </p:cNvPr>
            <p:cNvGrpSpPr/>
            <p:nvPr/>
          </p:nvGrpSpPr>
          <p:grpSpPr>
            <a:xfrm>
              <a:off x="3234694" y="4050322"/>
              <a:ext cx="6431280" cy="2253309"/>
              <a:chOff x="3198939" y="4111752"/>
              <a:chExt cx="6431280" cy="2253309"/>
            </a:xfrm>
          </p:grpSpPr>
          <p:grpSp>
            <p:nvGrpSpPr>
              <p:cNvPr id="31" name="Group 30">
                <a:extLst>
                  <a:ext uri="{FF2B5EF4-FFF2-40B4-BE49-F238E27FC236}">
                    <a16:creationId xmlns:a16="http://schemas.microsoft.com/office/drawing/2014/main" id="{4535897B-FFF8-4BD4-ABE5-3F2F7FDB6AEC}"/>
                  </a:ext>
                </a:extLst>
              </p:cNvPr>
              <p:cNvGrpSpPr/>
              <p:nvPr/>
            </p:nvGrpSpPr>
            <p:grpSpPr>
              <a:xfrm>
                <a:off x="3744467" y="4111752"/>
                <a:ext cx="3423597" cy="480059"/>
                <a:chOff x="3744467" y="4111752"/>
                <a:chExt cx="3423597" cy="480059"/>
              </a:xfrm>
            </p:grpSpPr>
            <p:sp>
              <p:nvSpPr>
                <p:cNvPr id="14" name="object 14"/>
                <p:cNvSpPr/>
                <p:nvPr/>
              </p:nvSpPr>
              <p:spPr>
                <a:xfrm>
                  <a:off x="5739949" y="4263740"/>
                  <a:ext cx="1428115" cy="190500"/>
                </a:xfrm>
                <a:custGeom>
                  <a:avLst/>
                  <a:gdLst/>
                  <a:ahLst/>
                  <a:cxnLst/>
                  <a:rect l="l" t="t" r="r" b="b"/>
                  <a:pathLst>
                    <a:path w="1428115" h="190500">
                      <a:moveTo>
                        <a:pt x="1237487" y="0"/>
                      </a:moveTo>
                      <a:lnTo>
                        <a:pt x="1237487" y="190500"/>
                      </a:lnTo>
                      <a:lnTo>
                        <a:pt x="1389887" y="114300"/>
                      </a:lnTo>
                      <a:lnTo>
                        <a:pt x="1256537" y="114300"/>
                      </a:lnTo>
                      <a:lnTo>
                        <a:pt x="1256537" y="76200"/>
                      </a:lnTo>
                      <a:lnTo>
                        <a:pt x="1389887" y="76200"/>
                      </a:lnTo>
                      <a:lnTo>
                        <a:pt x="1237487" y="0"/>
                      </a:lnTo>
                      <a:close/>
                    </a:path>
                    <a:path w="1428115" h="190500">
                      <a:moveTo>
                        <a:pt x="1237487" y="76200"/>
                      </a:moveTo>
                      <a:lnTo>
                        <a:pt x="0" y="76200"/>
                      </a:lnTo>
                      <a:lnTo>
                        <a:pt x="0" y="114300"/>
                      </a:lnTo>
                      <a:lnTo>
                        <a:pt x="1237487" y="114300"/>
                      </a:lnTo>
                      <a:lnTo>
                        <a:pt x="1237487" y="76200"/>
                      </a:lnTo>
                      <a:close/>
                    </a:path>
                    <a:path w="1428115" h="190500">
                      <a:moveTo>
                        <a:pt x="1389887" y="76200"/>
                      </a:moveTo>
                      <a:lnTo>
                        <a:pt x="1256537" y="76200"/>
                      </a:lnTo>
                      <a:lnTo>
                        <a:pt x="1256537" y="114300"/>
                      </a:lnTo>
                      <a:lnTo>
                        <a:pt x="1389887" y="114300"/>
                      </a:lnTo>
                      <a:lnTo>
                        <a:pt x="1427987" y="95250"/>
                      </a:lnTo>
                      <a:lnTo>
                        <a:pt x="1389887" y="76200"/>
                      </a:lnTo>
                      <a:close/>
                    </a:path>
                  </a:pathLst>
                </a:custGeom>
                <a:solidFill>
                  <a:srgbClr val="000000"/>
                </a:solidFill>
              </p:spPr>
              <p:txBody>
                <a:bodyPr wrap="square" lIns="0" tIns="0" rIns="0" bIns="0" rtlCol="0"/>
                <a:lstStyle/>
                <a:p>
                  <a:endParaRPr dirty="0"/>
                </a:p>
              </p:txBody>
            </p:sp>
            <p:sp>
              <p:nvSpPr>
                <p:cNvPr id="15" name="object 15"/>
                <p:cNvSpPr/>
                <p:nvPr/>
              </p:nvSpPr>
              <p:spPr>
                <a:xfrm>
                  <a:off x="3744467" y="4111752"/>
                  <a:ext cx="45720" cy="480059"/>
                </a:xfrm>
                <a:custGeom>
                  <a:avLst/>
                  <a:gdLst/>
                  <a:ahLst/>
                  <a:cxnLst/>
                  <a:rect l="l" t="t" r="r" b="b"/>
                  <a:pathLst>
                    <a:path w="45720" h="480060">
                      <a:moveTo>
                        <a:pt x="0" y="480060"/>
                      </a:moveTo>
                      <a:lnTo>
                        <a:pt x="45720" y="480060"/>
                      </a:lnTo>
                      <a:lnTo>
                        <a:pt x="45720" y="0"/>
                      </a:lnTo>
                      <a:lnTo>
                        <a:pt x="0" y="0"/>
                      </a:lnTo>
                      <a:lnTo>
                        <a:pt x="0" y="480060"/>
                      </a:lnTo>
                      <a:close/>
                    </a:path>
                  </a:pathLst>
                </a:custGeom>
                <a:solidFill>
                  <a:srgbClr val="E7E6E6"/>
                </a:solidFill>
              </p:spPr>
              <p:txBody>
                <a:bodyPr wrap="square" lIns="0" tIns="0" rIns="0" bIns="0" rtlCol="0"/>
                <a:lstStyle/>
                <a:p>
                  <a:endParaRPr/>
                </a:p>
              </p:txBody>
            </p:sp>
            <p:sp>
              <p:nvSpPr>
                <p:cNvPr id="16" name="object 16"/>
                <p:cNvSpPr/>
                <p:nvPr/>
              </p:nvSpPr>
              <p:spPr>
                <a:xfrm>
                  <a:off x="3790187" y="4111752"/>
                  <a:ext cx="58419" cy="480059"/>
                </a:xfrm>
                <a:custGeom>
                  <a:avLst/>
                  <a:gdLst/>
                  <a:ahLst/>
                  <a:cxnLst/>
                  <a:rect l="l" t="t" r="r" b="b"/>
                  <a:pathLst>
                    <a:path w="58420" h="480060">
                      <a:moveTo>
                        <a:pt x="0" y="480060"/>
                      </a:moveTo>
                      <a:lnTo>
                        <a:pt x="57911" y="480060"/>
                      </a:lnTo>
                      <a:lnTo>
                        <a:pt x="57911" y="0"/>
                      </a:lnTo>
                      <a:lnTo>
                        <a:pt x="0" y="0"/>
                      </a:lnTo>
                      <a:lnTo>
                        <a:pt x="0" y="480060"/>
                      </a:lnTo>
                      <a:close/>
                    </a:path>
                  </a:pathLst>
                </a:custGeom>
                <a:solidFill>
                  <a:srgbClr val="FFFF00"/>
                </a:solidFill>
              </p:spPr>
              <p:txBody>
                <a:bodyPr wrap="square" lIns="0" tIns="0" rIns="0" bIns="0" rtlCol="0"/>
                <a:lstStyle/>
                <a:p>
                  <a:endParaRPr/>
                </a:p>
              </p:txBody>
            </p:sp>
            <p:sp>
              <p:nvSpPr>
                <p:cNvPr id="17" name="object 17"/>
                <p:cNvSpPr/>
                <p:nvPr/>
              </p:nvSpPr>
              <p:spPr>
                <a:xfrm>
                  <a:off x="3744467" y="4180332"/>
                  <a:ext cx="0" cy="342900"/>
                </a:xfrm>
                <a:custGeom>
                  <a:avLst/>
                  <a:gdLst/>
                  <a:ahLst/>
                  <a:cxnLst/>
                  <a:rect l="l" t="t" r="r" b="b"/>
                  <a:pathLst>
                    <a:path h="342900">
                      <a:moveTo>
                        <a:pt x="0" y="0"/>
                      </a:moveTo>
                      <a:lnTo>
                        <a:pt x="0" y="342900"/>
                      </a:lnTo>
                    </a:path>
                  </a:pathLst>
                </a:custGeom>
                <a:ln w="76200">
                  <a:solidFill>
                    <a:srgbClr val="E7E6E6"/>
                  </a:solidFill>
                </a:ln>
              </p:spPr>
              <p:txBody>
                <a:bodyPr wrap="square" lIns="0" tIns="0" rIns="0" bIns="0" rtlCol="0"/>
                <a:lstStyle/>
                <a:p>
                  <a:endParaRPr/>
                </a:p>
              </p:txBody>
            </p:sp>
          </p:grpSp>
          <p:grpSp>
            <p:nvGrpSpPr>
              <p:cNvPr id="29" name="Group 28">
                <a:extLst>
                  <a:ext uri="{FF2B5EF4-FFF2-40B4-BE49-F238E27FC236}">
                    <a16:creationId xmlns:a16="http://schemas.microsoft.com/office/drawing/2014/main" id="{00E3246D-2893-4438-B1A9-8D8CB2CC3D25}"/>
                  </a:ext>
                </a:extLst>
              </p:cNvPr>
              <p:cNvGrpSpPr/>
              <p:nvPr/>
            </p:nvGrpSpPr>
            <p:grpSpPr>
              <a:xfrm>
                <a:off x="3198939" y="4376421"/>
                <a:ext cx="6431280" cy="1988640"/>
                <a:chOff x="3198939" y="4376421"/>
                <a:chExt cx="6431280" cy="1988640"/>
              </a:xfrm>
            </p:grpSpPr>
            <p:sp>
              <p:nvSpPr>
                <p:cNvPr id="20" name="object 20"/>
                <p:cNvSpPr/>
                <p:nvPr/>
              </p:nvSpPr>
              <p:spPr>
                <a:xfrm>
                  <a:off x="3884485" y="5883096"/>
                  <a:ext cx="1955800" cy="481965"/>
                </a:xfrm>
                <a:custGeom>
                  <a:avLst/>
                  <a:gdLst/>
                  <a:ahLst/>
                  <a:cxnLst/>
                  <a:rect l="l" t="t" r="r" b="b"/>
                  <a:pathLst>
                    <a:path w="1955800" h="481964">
                      <a:moveTo>
                        <a:pt x="347472" y="0"/>
                      </a:moveTo>
                      <a:lnTo>
                        <a:pt x="0" y="0"/>
                      </a:lnTo>
                      <a:lnTo>
                        <a:pt x="0" y="481584"/>
                      </a:lnTo>
                      <a:lnTo>
                        <a:pt x="347472" y="481584"/>
                      </a:lnTo>
                      <a:lnTo>
                        <a:pt x="347472" y="0"/>
                      </a:lnTo>
                      <a:close/>
                    </a:path>
                    <a:path w="1955800" h="481964">
                      <a:moveTo>
                        <a:pt x="722376" y="0"/>
                      </a:moveTo>
                      <a:lnTo>
                        <a:pt x="405384" y="0"/>
                      </a:lnTo>
                      <a:lnTo>
                        <a:pt x="405384" y="481584"/>
                      </a:lnTo>
                      <a:lnTo>
                        <a:pt x="722376" y="481584"/>
                      </a:lnTo>
                      <a:lnTo>
                        <a:pt x="722376" y="0"/>
                      </a:lnTo>
                      <a:close/>
                    </a:path>
                    <a:path w="1955800" h="481964">
                      <a:moveTo>
                        <a:pt x="1098804" y="0"/>
                      </a:moveTo>
                      <a:lnTo>
                        <a:pt x="780288" y="0"/>
                      </a:lnTo>
                      <a:lnTo>
                        <a:pt x="780288" y="481584"/>
                      </a:lnTo>
                      <a:lnTo>
                        <a:pt x="1098804" y="481584"/>
                      </a:lnTo>
                      <a:lnTo>
                        <a:pt x="1098804" y="0"/>
                      </a:lnTo>
                      <a:close/>
                    </a:path>
                    <a:path w="1955800" h="481964">
                      <a:moveTo>
                        <a:pt x="1475232" y="0"/>
                      </a:moveTo>
                      <a:lnTo>
                        <a:pt x="1156703" y="0"/>
                      </a:lnTo>
                      <a:lnTo>
                        <a:pt x="1156703" y="481584"/>
                      </a:lnTo>
                      <a:lnTo>
                        <a:pt x="1475232" y="481584"/>
                      </a:lnTo>
                      <a:lnTo>
                        <a:pt x="1475232" y="0"/>
                      </a:lnTo>
                      <a:close/>
                    </a:path>
                    <a:path w="1955800" h="481964">
                      <a:moveTo>
                        <a:pt x="1850136" y="0"/>
                      </a:moveTo>
                      <a:lnTo>
                        <a:pt x="1533131" y="0"/>
                      </a:lnTo>
                      <a:lnTo>
                        <a:pt x="1533131" y="481584"/>
                      </a:lnTo>
                      <a:lnTo>
                        <a:pt x="1850136" y="481584"/>
                      </a:lnTo>
                      <a:lnTo>
                        <a:pt x="1850136" y="0"/>
                      </a:lnTo>
                      <a:close/>
                    </a:path>
                    <a:path w="1955800" h="481964">
                      <a:moveTo>
                        <a:pt x="1955279" y="0"/>
                      </a:moveTo>
                      <a:lnTo>
                        <a:pt x="1908048" y="0"/>
                      </a:lnTo>
                      <a:lnTo>
                        <a:pt x="1908048" y="481584"/>
                      </a:lnTo>
                      <a:lnTo>
                        <a:pt x="1955279" y="481584"/>
                      </a:lnTo>
                      <a:lnTo>
                        <a:pt x="1955279" y="0"/>
                      </a:lnTo>
                      <a:close/>
                    </a:path>
                  </a:pathLst>
                </a:custGeom>
                <a:solidFill>
                  <a:srgbClr val="E7E6E6"/>
                </a:solidFill>
              </p:spPr>
              <p:txBody>
                <a:bodyPr wrap="square" lIns="0" tIns="0" rIns="0" bIns="0" rtlCol="0"/>
                <a:lstStyle/>
                <a:p>
                  <a:endParaRPr/>
                </a:p>
              </p:txBody>
            </p:sp>
            <p:sp>
              <p:nvSpPr>
                <p:cNvPr id="21" name="object 21"/>
                <p:cNvSpPr/>
                <p:nvPr/>
              </p:nvSpPr>
              <p:spPr>
                <a:xfrm>
                  <a:off x="3884485" y="5883096"/>
                  <a:ext cx="1955800" cy="481965"/>
                </a:xfrm>
                <a:custGeom>
                  <a:avLst/>
                  <a:gdLst/>
                  <a:ahLst/>
                  <a:cxnLst/>
                  <a:rect l="l" t="t" r="r" b="b"/>
                  <a:pathLst>
                    <a:path w="1955800" h="481964">
                      <a:moveTo>
                        <a:pt x="0" y="481584"/>
                      </a:moveTo>
                      <a:lnTo>
                        <a:pt x="1955291" y="481584"/>
                      </a:lnTo>
                      <a:lnTo>
                        <a:pt x="1955291" y="0"/>
                      </a:lnTo>
                      <a:lnTo>
                        <a:pt x="0" y="0"/>
                      </a:lnTo>
                      <a:lnTo>
                        <a:pt x="0" y="481584"/>
                      </a:lnTo>
                      <a:close/>
                    </a:path>
                  </a:pathLst>
                </a:custGeom>
                <a:ln w="76200">
                  <a:solidFill>
                    <a:srgbClr val="FFFF00"/>
                  </a:solidFill>
                </a:ln>
              </p:spPr>
              <p:txBody>
                <a:bodyPr wrap="square" lIns="0" tIns="0" rIns="0" bIns="0" rtlCol="0"/>
                <a:lstStyle/>
                <a:p>
                  <a:endParaRPr/>
                </a:p>
              </p:txBody>
            </p:sp>
            <p:sp>
              <p:nvSpPr>
                <p:cNvPr id="22" name="object 22"/>
                <p:cNvSpPr/>
                <p:nvPr/>
              </p:nvSpPr>
              <p:spPr>
                <a:xfrm>
                  <a:off x="4260913" y="5883096"/>
                  <a:ext cx="1127760" cy="481965"/>
                </a:xfrm>
                <a:custGeom>
                  <a:avLst/>
                  <a:gdLst/>
                  <a:ahLst/>
                  <a:cxnLst/>
                  <a:rect l="l" t="t" r="r" b="b"/>
                  <a:pathLst>
                    <a:path w="1127760" h="481964">
                      <a:moveTo>
                        <a:pt x="0" y="0"/>
                      </a:moveTo>
                      <a:lnTo>
                        <a:pt x="0" y="481584"/>
                      </a:lnTo>
                    </a:path>
                    <a:path w="1127760" h="481964">
                      <a:moveTo>
                        <a:pt x="374903" y="0"/>
                      </a:moveTo>
                      <a:lnTo>
                        <a:pt x="374903" y="481584"/>
                      </a:lnTo>
                    </a:path>
                    <a:path w="1127760" h="481964">
                      <a:moveTo>
                        <a:pt x="751331" y="0"/>
                      </a:moveTo>
                      <a:lnTo>
                        <a:pt x="751331" y="481584"/>
                      </a:lnTo>
                    </a:path>
                    <a:path w="1127760" h="481964">
                      <a:moveTo>
                        <a:pt x="1127759" y="0"/>
                      </a:moveTo>
                      <a:lnTo>
                        <a:pt x="1127759" y="481584"/>
                      </a:lnTo>
                    </a:path>
                  </a:pathLst>
                </a:custGeom>
                <a:ln w="57912">
                  <a:solidFill>
                    <a:srgbClr val="FFFF00"/>
                  </a:solidFill>
                </a:ln>
              </p:spPr>
              <p:txBody>
                <a:bodyPr wrap="square" lIns="0" tIns="0" rIns="0" bIns="0" rtlCol="0"/>
                <a:lstStyle/>
                <a:p>
                  <a:endParaRPr/>
                </a:p>
              </p:txBody>
            </p:sp>
            <p:sp>
              <p:nvSpPr>
                <p:cNvPr id="23" name="object 23"/>
                <p:cNvSpPr/>
                <p:nvPr/>
              </p:nvSpPr>
              <p:spPr>
                <a:xfrm>
                  <a:off x="5734621" y="5883096"/>
                  <a:ext cx="58419" cy="481965"/>
                </a:xfrm>
                <a:custGeom>
                  <a:avLst/>
                  <a:gdLst/>
                  <a:ahLst/>
                  <a:cxnLst/>
                  <a:rect l="l" t="t" r="r" b="b"/>
                  <a:pathLst>
                    <a:path w="58420" h="481964">
                      <a:moveTo>
                        <a:pt x="0" y="481584"/>
                      </a:moveTo>
                      <a:lnTo>
                        <a:pt x="57911" y="481584"/>
                      </a:lnTo>
                      <a:lnTo>
                        <a:pt x="57911" y="0"/>
                      </a:lnTo>
                      <a:lnTo>
                        <a:pt x="0" y="0"/>
                      </a:lnTo>
                      <a:lnTo>
                        <a:pt x="0" y="481584"/>
                      </a:lnTo>
                      <a:close/>
                    </a:path>
                  </a:pathLst>
                </a:custGeom>
                <a:solidFill>
                  <a:srgbClr val="FFFF00"/>
                </a:solidFill>
              </p:spPr>
              <p:txBody>
                <a:bodyPr wrap="square" lIns="0" tIns="0" rIns="0" bIns="0" rtlCol="0"/>
                <a:lstStyle/>
                <a:p>
                  <a:endParaRPr/>
                </a:p>
              </p:txBody>
            </p:sp>
            <p:sp>
              <p:nvSpPr>
                <p:cNvPr id="24" name="object 24"/>
                <p:cNvSpPr/>
                <p:nvPr/>
              </p:nvSpPr>
              <p:spPr>
                <a:xfrm>
                  <a:off x="5839777" y="5951676"/>
                  <a:ext cx="0" cy="344805"/>
                </a:xfrm>
                <a:custGeom>
                  <a:avLst/>
                  <a:gdLst/>
                  <a:ahLst/>
                  <a:cxnLst/>
                  <a:rect l="l" t="t" r="r" b="b"/>
                  <a:pathLst>
                    <a:path h="344804">
                      <a:moveTo>
                        <a:pt x="0" y="0"/>
                      </a:moveTo>
                      <a:lnTo>
                        <a:pt x="0" y="344423"/>
                      </a:lnTo>
                    </a:path>
                  </a:pathLst>
                </a:custGeom>
                <a:ln w="76200">
                  <a:solidFill>
                    <a:srgbClr val="E7E6E6"/>
                  </a:solidFill>
                </a:ln>
              </p:spPr>
              <p:txBody>
                <a:bodyPr wrap="square" lIns="0" tIns="0" rIns="0" bIns="0" rtlCol="0"/>
                <a:lstStyle/>
                <a:p>
                  <a:endParaRPr/>
                </a:p>
              </p:txBody>
            </p:sp>
            <p:sp>
              <p:nvSpPr>
                <p:cNvPr id="25" name="object 25"/>
                <p:cNvSpPr/>
                <p:nvPr/>
              </p:nvSpPr>
              <p:spPr>
                <a:xfrm>
                  <a:off x="3198939" y="4376421"/>
                  <a:ext cx="6431280" cy="1811655"/>
                </a:xfrm>
                <a:custGeom>
                  <a:avLst/>
                  <a:gdLst/>
                  <a:ahLst/>
                  <a:cxnLst/>
                  <a:rect l="l" t="t" r="r" b="b"/>
                  <a:pathLst>
                    <a:path w="6431280" h="1811654">
                      <a:moveTo>
                        <a:pt x="6431280" y="205740"/>
                      </a:moveTo>
                      <a:lnTo>
                        <a:pt x="6429781" y="198323"/>
                      </a:lnTo>
                      <a:lnTo>
                        <a:pt x="6425705" y="192265"/>
                      </a:lnTo>
                      <a:lnTo>
                        <a:pt x="6419647" y="188188"/>
                      </a:lnTo>
                      <a:lnTo>
                        <a:pt x="6412230" y="186690"/>
                      </a:lnTo>
                      <a:lnTo>
                        <a:pt x="5961126" y="186690"/>
                      </a:lnTo>
                      <a:lnTo>
                        <a:pt x="5961126" y="224802"/>
                      </a:lnTo>
                      <a:lnTo>
                        <a:pt x="6393180" y="224802"/>
                      </a:lnTo>
                      <a:lnTo>
                        <a:pt x="6393180" y="805434"/>
                      </a:lnTo>
                      <a:lnTo>
                        <a:pt x="285750" y="805434"/>
                      </a:lnTo>
                      <a:lnTo>
                        <a:pt x="285750" y="729234"/>
                      </a:lnTo>
                      <a:lnTo>
                        <a:pt x="114300" y="814959"/>
                      </a:lnTo>
                      <a:lnTo>
                        <a:pt x="114300" y="190500"/>
                      </a:lnTo>
                      <a:lnTo>
                        <a:pt x="190500" y="190500"/>
                      </a:lnTo>
                      <a:lnTo>
                        <a:pt x="180975" y="171450"/>
                      </a:lnTo>
                      <a:lnTo>
                        <a:pt x="95250" y="0"/>
                      </a:lnTo>
                      <a:lnTo>
                        <a:pt x="0" y="190500"/>
                      </a:lnTo>
                      <a:lnTo>
                        <a:pt x="76200" y="190500"/>
                      </a:lnTo>
                      <a:lnTo>
                        <a:pt x="76200" y="1716024"/>
                      </a:lnTo>
                      <a:lnTo>
                        <a:pt x="77685" y="1723440"/>
                      </a:lnTo>
                      <a:lnTo>
                        <a:pt x="81762" y="1729498"/>
                      </a:lnTo>
                      <a:lnTo>
                        <a:pt x="87820" y="1733588"/>
                      </a:lnTo>
                      <a:lnTo>
                        <a:pt x="95250" y="1735074"/>
                      </a:lnTo>
                      <a:lnTo>
                        <a:pt x="622554" y="1735074"/>
                      </a:lnTo>
                      <a:lnTo>
                        <a:pt x="622554" y="1716024"/>
                      </a:lnTo>
                      <a:lnTo>
                        <a:pt x="622554" y="1696974"/>
                      </a:lnTo>
                      <a:lnTo>
                        <a:pt x="114300" y="1696974"/>
                      </a:lnTo>
                      <a:lnTo>
                        <a:pt x="114300" y="834009"/>
                      </a:lnTo>
                      <a:lnTo>
                        <a:pt x="285750" y="919734"/>
                      </a:lnTo>
                      <a:lnTo>
                        <a:pt x="285750" y="843534"/>
                      </a:lnTo>
                      <a:lnTo>
                        <a:pt x="6393180" y="843534"/>
                      </a:lnTo>
                      <a:lnTo>
                        <a:pt x="6393180" y="1696974"/>
                      </a:lnTo>
                      <a:lnTo>
                        <a:pt x="2843022" y="1696974"/>
                      </a:lnTo>
                      <a:lnTo>
                        <a:pt x="2843022" y="1620774"/>
                      </a:lnTo>
                      <a:lnTo>
                        <a:pt x="2652522" y="1716024"/>
                      </a:lnTo>
                      <a:lnTo>
                        <a:pt x="2843022" y="1811274"/>
                      </a:lnTo>
                      <a:lnTo>
                        <a:pt x="2843022" y="1735074"/>
                      </a:lnTo>
                      <a:lnTo>
                        <a:pt x="6412230" y="1735074"/>
                      </a:lnTo>
                      <a:lnTo>
                        <a:pt x="6419647" y="1733588"/>
                      </a:lnTo>
                      <a:lnTo>
                        <a:pt x="6425705" y="1729498"/>
                      </a:lnTo>
                      <a:lnTo>
                        <a:pt x="6429781" y="1723440"/>
                      </a:lnTo>
                      <a:lnTo>
                        <a:pt x="6431280" y="1716024"/>
                      </a:lnTo>
                      <a:lnTo>
                        <a:pt x="6431280" y="1696974"/>
                      </a:lnTo>
                      <a:lnTo>
                        <a:pt x="6431280" y="224802"/>
                      </a:lnTo>
                      <a:lnTo>
                        <a:pt x="6431280" y="205740"/>
                      </a:lnTo>
                      <a:close/>
                    </a:path>
                  </a:pathLst>
                </a:custGeom>
                <a:solidFill>
                  <a:srgbClr val="000000"/>
                </a:solidFill>
              </p:spPr>
              <p:txBody>
                <a:bodyPr wrap="square" lIns="0" tIns="0" rIns="0" bIns="0" rtlCol="0"/>
                <a:lstStyle/>
                <a:p>
                  <a:endParaRPr/>
                </a:p>
              </p:txBody>
            </p:sp>
          </p:grpSp>
        </p:grpSp>
        <p:sp>
          <p:nvSpPr>
            <p:cNvPr id="26" name="object 26"/>
            <p:cNvSpPr txBox="1"/>
            <p:nvPr/>
          </p:nvSpPr>
          <p:spPr>
            <a:xfrm>
              <a:off x="6754368" y="5688685"/>
              <a:ext cx="1422400" cy="391160"/>
            </a:xfrm>
            <a:prstGeom prst="rect">
              <a:avLst/>
            </a:prstGeom>
          </p:spPr>
          <p:txBody>
            <a:bodyPr vert="horz" wrap="square" lIns="0" tIns="12700" rIns="0" bIns="0" rtlCol="0">
              <a:spAutoFit/>
            </a:bodyPr>
            <a:lstStyle/>
            <a:p>
              <a:pPr marL="12700">
                <a:lnSpc>
                  <a:spcPct val="100000"/>
                </a:lnSpc>
                <a:spcBef>
                  <a:spcPts val="100"/>
                </a:spcBef>
              </a:pPr>
              <a:r>
                <a:rPr sz="2400" b="1" spc="-25" dirty="0">
                  <a:latin typeface="Times New Roman"/>
                  <a:cs typeface="Times New Roman"/>
                </a:rPr>
                <a:t>Event-wait</a:t>
              </a:r>
              <a:endParaRPr sz="2400" dirty="0">
                <a:latin typeface="Times New Roman"/>
                <a:cs typeface="Times New Roman"/>
              </a:endParaRPr>
            </a:p>
          </p:txBody>
        </p:sp>
        <p:sp>
          <p:nvSpPr>
            <p:cNvPr id="27" name="object 27"/>
            <p:cNvSpPr txBox="1"/>
            <p:nvPr/>
          </p:nvSpPr>
          <p:spPr>
            <a:xfrm>
              <a:off x="3865626" y="6364935"/>
              <a:ext cx="171450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a:cs typeface="Times New Roman"/>
                </a:rPr>
                <a:t>Block</a:t>
              </a:r>
              <a:r>
                <a:rPr sz="2400" b="1" spc="-45" dirty="0">
                  <a:latin typeface="Times New Roman"/>
                  <a:cs typeface="Times New Roman"/>
                </a:rPr>
                <a:t> </a:t>
              </a:r>
              <a:r>
                <a:rPr sz="2400" b="1" spc="20" dirty="0">
                  <a:latin typeface="Times New Roman"/>
                  <a:cs typeface="Times New Roman"/>
                </a:rPr>
                <a:t>Queue</a:t>
              </a:r>
              <a:endParaRPr sz="2400">
                <a:latin typeface="Times New Roman"/>
                <a:cs typeface="Times New Roman"/>
              </a:endParaRPr>
            </a:p>
          </p:txBody>
        </p:sp>
        <p:sp>
          <p:nvSpPr>
            <p:cNvPr id="28" name="object 28"/>
            <p:cNvSpPr txBox="1"/>
            <p:nvPr/>
          </p:nvSpPr>
          <p:spPr>
            <a:xfrm>
              <a:off x="2241042" y="5701385"/>
              <a:ext cx="826769" cy="756920"/>
            </a:xfrm>
            <a:prstGeom prst="rect">
              <a:avLst/>
            </a:prstGeom>
          </p:spPr>
          <p:txBody>
            <a:bodyPr vert="horz" wrap="square" lIns="0" tIns="12700" rIns="0" bIns="0" rtlCol="0">
              <a:spAutoFit/>
            </a:bodyPr>
            <a:lstStyle/>
            <a:p>
              <a:pPr marL="12700" marR="5080" indent="20955">
                <a:lnSpc>
                  <a:spcPct val="100000"/>
                </a:lnSpc>
                <a:spcBef>
                  <a:spcPts val="100"/>
                </a:spcBef>
              </a:pPr>
              <a:r>
                <a:rPr sz="2400" b="1" spc="-10" dirty="0">
                  <a:latin typeface="Times New Roman"/>
                  <a:cs typeface="Times New Roman"/>
                </a:rPr>
                <a:t>Event  </a:t>
              </a:r>
              <a:r>
                <a:rPr sz="2400" b="1" spc="-20" dirty="0">
                  <a:latin typeface="Times New Roman"/>
                  <a:cs typeface="Times New Roman"/>
                </a:rPr>
                <a:t>Occur</a:t>
              </a:r>
              <a:endParaRPr sz="2400">
                <a:latin typeface="Times New Roman"/>
                <a:cs typeface="Times New Roman"/>
              </a:endParaRPr>
            </a:p>
          </p:txBody>
        </p:sp>
      </p:grpSp>
      <p:sp>
        <p:nvSpPr>
          <p:cNvPr id="30" name="object 30"/>
          <p:cNvSpPr txBox="1"/>
          <p:nvPr/>
        </p:nvSpPr>
        <p:spPr>
          <a:xfrm>
            <a:off x="11094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12</a:t>
            </a:r>
            <a:endParaRPr sz="1200">
              <a:latin typeface="Carlito"/>
              <a:cs typeface="Carli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902279"/>
            <a:ext cx="4324985" cy="697230"/>
          </a:xfrm>
          <a:prstGeom prst="rect">
            <a:avLst/>
          </a:prstGeom>
        </p:spPr>
        <p:txBody>
          <a:bodyPr vert="horz" wrap="square" lIns="0" tIns="13335" rIns="0" bIns="0" rtlCol="0">
            <a:spAutoFit/>
          </a:bodyPr>
          <a:lstStyle/>
          <a:p>
            <a:pPr marL="12700">
              <a:lnSpc>
                <a:spcPct val="100000"/>
              </a:lnSpc>
              <a:spcBef>
                <a:spcPts val="105"/>
              </a:spcBef>
            </a:pPr>
            <a:r>
              <a:rPr sz="4400" b="1" spc="-390" dirty="0">
                <a:latin typeface="Times New Roman" panose="02020603050405020304" pitchFamily="18" charset="0"/>
                <a:cs typeface="Times New Roman" panose="02020603050405020304" pitchFamily="18" charset="0"/>
              </a:rPr>
              <a:t>Process</a:t>
            </a:r>
            <a:r>
              <a:rPr sz="4400" b="1" spc="-315" dirty="0">
                <a:latin typeface="Times New Roman" panose="02020603050405020304" pitchFamily="18" charset="0"/>
                <a:cs typeface="Times New Roman" panose="02020603050405020304" pitchFamily="18" charset="0"/>
              </a:rPr>
              <a:t> </a:t>
            </a:r>
            <a:r>
              <a:rPr sz="4400" b="1" spc="-240" dirty="0">
                <a:latin typeface="Times New Roman" panose="02020603050405020304" pitchFamily="18" charset="0"/>
                <a:cs typeface="Times New Roman" panose="02020603050405020304" pitchFamily="18" charset="0"/>
              </a:rPr>
              <a:t>scheduling:</a:t>
            </a:r>
            <a:endParaRPr sz="4400" b="1" dirty="0">
              <a:latin typeface="Times New Roman" panose="02020603050405020304" pitchFamily="18" charset="0"/>
              <a:cs typeface="Times New Roman" panose="02020603050405020304" pitchFamily="18" charset="0"/>
            </a:endParaRP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35</a:t>
            </a:fld>
            <a:endParaRPr dirty="0"/>
          </a:p>
        </p:txBody>
      </p:sp>
      <p:sp>
        <p:nvSpPr>
          <p:cNvPr id="3" name="object 3"/>
          <p:cNvSpPr txBox="1"/>
          <p:nvPr/>
        </p:nvSpPr>
        <p:spPr>
          <a:xfrm>
            <a:off x="916939" y="1764538"/>
            <a:ext cx="10852150" cy="4078168"/>
          </a:xfrm>
          <a:prstGeom prst="rect">
            <a:avLst/>
          </a:prstGeom>
        </p:spPr>
        <p:txBody>
          <a:bodyPr vert="horz" wrap="square" lIns="0" tIns="104775" rIns="0" bIns="0" rtlCol="0">
            <a:spAutoFit/>
          </a:bodyPr>
          <a:lstStyle/>
          <a:p>
            <a:pPr marL="241300" marR="7620" indent="-229235" algn="just">
              <a:lnSpc>
                <a:spcPct val="70000"/>
              </a:lnSpc>
              <a:spcBef>
                <a:spcPts val="825"/>
              </a:spcBef>
              <a:buFont typeface="Arial"/>
              <a:buChar char="•"/>
              <a:tabLst>
                <a:tab pos="241935" algn="l"/>
              </a:tabLst>
            </a:pPr>
            <a:r>
              <a:rPr sz="2400" spc="-10" dirty="0">
                <a:latin typeface="Times New Roman" panose="02020603050405020304" pitchFamily="18" charset="0"/>
                <a:cs typeface="Times New Roman" panose="02020603050405020304" pitchFamily="18" charset="0"/>
              </a:rPr>
              <a:t>Multiprogramming operating </a:t>
            </a:r>
            <a:r>
              <a:rPr sz="2400" spc="-20" dirty="0">
                <a:latin typeface="Times New Roman" panose="02020603050405020304" pitchFamily="18" charset="0"/>
                <a:cs typeface="Times New Roman" panose="02020603050405020304" pitchFamily="18" charset="0"/>
              </a:rPr>
              <a:t>system </a:t>
            </a:r>
            <a:r>
              <a:rPr sz="2400" spc="-5" dirty="0">
                <a:latin typeface="Times New Roman" panose="02020603050405020304" pitchFamily="18" charset="0"/>
                <a:cs typeface="Times New Roman" panose="02020603050405020304" pitchFamily="18" charset="0"/>
              </a:rPr>
              <a:t>allows </a:t>
            </a:r>
            <a:r>
              <a:rPr sz="2400" spc="-10" dirty="0">
                <a:latin typeface="Times New Roman" panose="02020603050405020304" pitchFamily="18" charset="0"/>
                <a:cs typeface="Times New Roman" panose="02020603050405020304" pitchFamily="18" charset="0"/>
              </a:rPr>
              <a:t>more </a:t>
            </a:r>
            <a:r>
              <a:rPr sz="2400" dirty="0">
                <a:latin typeface="Times New Roman" panose="02020603050405020304" pitchFamily="18" charset="0"/>
                <a:cs typeface="Times New Roman" panose="02020603050405020304" pitchFamily="18" charset="0"/>
              </a:rPr>
              <a:t>than </a:t>
            </a:r>
            <a:r>
              <a:rPr sz="2400" spc="-5" dirty="0">
                <a:latin typeface="Times New Roman" panose="02020603050405020304" pitchFamily="18" charset="0"/>
                <a:cs typeface="Times New Roman" panose="02020603050405020304" pitchFamily="18" charset="0"/>
              </a:rPr>
              <a:t>one </a:t>
            </a:r>
            <a:r>
              <a:rPr sz="2400" spc="-10" dirty="0">
                <a:latin typeface="Times New Roman" panose="02020603050405020304" pitchFamily="18" charset="0"/>
                <a:cs typeface="Times New Roman" panose="02020603050405020304" pitchFamily="18" charset="0"/>
              </a:rPr>
              <a:t>process </a:t>
            </a:r>
            <a:r>
              <a:rPr sz="2400" spc="-15" dirty="0">
                <a:latin typeface="Times New Roman" panose="02020603050405020304" pitchFamily="18" charset="0"/>
                <a:cs typeface="Times New Roman" panose="02020603050405020304" pitchFamily="18" charset="0"/>
              </a:rPr>
              <a:t>to </a:t>
            </a:r>
            <a:r>
              <a:rPr sz="2400" dirty="0">
                <a:latin typeface="Times New Roman" panose="02020603050405020304" pitchFamily="18" charset="0"/>
                <a:cs typeface="Times New Roman" panose="02020603050405020304" pitchFamily="18" charset="0"/>
              </a:rPr>
              <a:t>be loaded </a:t>
            </a:r>
            <a:r>
              <a:rPr sz="2400" spc="-15" dirty="0">
                <a:latin typeface="Times New Roman" panose="02020603050405020304" pitchFamily="18" charset="0"/>
                <a:cs typeface="Times New Roman" panose="02020603050405020304" pitchFamily="18" charset="0"/>
              </a:rPr>
              <a:t>into </a:t>
            </a:r>
            <a:r>
              <a:rPr sz="2400" dirty="0">
                <a:latin typeface="Times New Roman" panose="02020603050405020304" pitchFamily="18" charset="0"/>
                <a:cs typeface="Times New Roman" panose="02020603050405020304" pitchFamily="18" charset="0"/>
              </a:rPr>
              <a:t>the </a:t>
            </a:r>
            <a:r>
              <a:rPr sz="2400" spc="-15" dirty="0">
                <a:latin typeface="Times New Roman" panose="02020603050405020304" pitchFamily="18" charset="0"/>
                <a:cs typeface="Times New Roman" panose="02020603050405020304" pitchFamily="18" charset="0"/>
              </a:rPr>
              <a:t>executable  </a:t>
            </a:r>
            <a:r>
              <a:rPr sz="2400" dirty="0">
                <a:latin typeface="Times New Roman" panose="02020603050405020304" pitchFamily="18" charset="0"/>
                <a:cs typeface="Times New Roman" panose="02020603050405020304" pitchFamily="18" charset="0"/>
              </a:rPr>
              <a:t>memory </a:t>
            </a:r>
            <a:r>
              <a:rPr sz="2400" spc="-15" dirty="0">
                <a:latin typeface="Times New Roman" panose="02020603050405020304" pitchFamily="18" charset="0"/>
                <a:cs typeface="Times New Roman" panose="02020603050405020304" pitchFamily="18" charset="0"/>
              </a:rPr>
              <a:t>at </a:t>
            </a:r>
            <a:r>
              <a:rPr sz="2400" dirty="0">
                <a:latin typeface="Times New Roman" panose="02020603050405020304" pitchFamily="18" charset="0"/>
                <a:cs typeface="Times New Roman" panose="02020603050405020304" pitchFamily="18" charset="0"/>
              </a:rPr>
              <a:t>a </a:t>
            </a:r>
            <a:r>
              <a:rPr sz="2400" spc="-5" dirty="0">
                <a:latin typeface="Times New Roman" panose="02020603050405020304" pitchFamily="18" charset="0"/>
                <a:cs typeface="Times New Roman" panose="02020603050405020304" pitchFamily="18" charset="0"/>
              </a:rPr>
              <a:t>time </a:t>
            </a:r>
            <a:r>
              <a:rPr sz="2400" dirty="0">
                <a:latin typeface="Times New Roman" panose="02020603050405020304" pitchFamily="18" charset="0"/>
                <a:cs typeface="Times New Roman" panose="02020603050405020304" pitchFamily="18" charset="0"/>
              </a:rPr>
              <a:t>and </a:t>
            </a:r>
            <a:r>
              <a:rPr sz="2400" spc="-15" dirty="0">
                <a:latin typeface="Times New Roman" panose="02020603050405020304" pitchFamily="18" charset="0"/>
                <a:cs typeface="Times New Roman" panose="02020603050405020304" pitchFamily="18" charset="0"/>
              </a:rPr>
              <a:t>for </a:t>
            </a:r>
            <a:r>
              <a:rPr sz="2400" dirty="0">
                <a:latin typeface="Times New Roman" panose="02020603050405020304" pitchFamily="18" charset="0"/>
                <a:cs typeface="Times New Roman" panose="02020603050405020304" pitchFamily="18" charset="0"/>
              </a:rPr>
              <a:t>the loaded </a:t>
            </a:r>
            <a:r>
              <a:rPr sz="2400" spc="-10" dirty="0">
                <a:latin typeface="Times New Roman" panose="02020603050405020304" pitchFamily="18" charset="0"/>
                <a:cs typeface="Times New Roman" panose="02020603050405020304" pitchFamily="18" charset="0"/>
              </a:rPr>
              <a:t>process </a:t>
            </a:r>
            <a:r>
              <a:rPr sz="2400" spc="-15" dirty="0">
                <a:latin typeface="Times New Roman" panose="02020603050405020304" pitchFamily="18" charset="0"/>
                <a:cs typeface="Times New Roman" panose="02020603050405020304" pitchFamily="18" charset="0"/>
              </a:rPr>
              <a:t>to </a:t>
            </a:r>
            <a:r>
              <a:rPr sz="2400" spc="-10" dirty="0">
                <a:latin typeface="Times New Roman" panose="02020603050405020304" pitchFamily="18" charset="0"/>
                <a:cs typeface="Times New Roman" panose="02020603050405020304" pitchFamily="18" charset="0"/>
              </a:rPr>
              <a:t>share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CPU using time</a:t>
            </a:r>
            <a:r>
              <a:rPr sz="2400" spc="1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multiplexing.</a:t>
            </a:r>
            <a:endParaRPr sz="2400" dirty="0">
              <a:latin typeface="Times New Roman" panose="02020603050405020304" pitchFamily="18" charset="0"/>
              <a:cs typeface="Times New Roman" panose="02020603050405020304" pitchFamily="18" charset="0"/>
            </a:endParaRPr>
          </a:p>
          <a:p>
            <a:pPr marL="241300" marR="5080" indent="-229235" algn="just">
              <a:lnSpc>
                <a:spcPct val="70100"/>
              </a:lnSpc>
              <a:spcBef>
                <a:spcPts val="990"/>
              </a:spcBef>
              <a:buFont typeface="Arial"/>
              <a:buChar char="•"/>
              <a:tabLst>
                <a:tab pos="241935" algn="l"/>
              </a:tabLst>
            </a:pPr>
            <a:r>
              <a:rPr sz="2400" b="1" dirty="0">
                <a:latin typeface="Times New Roman" panose="02020603050405020304" pitchFamily="18" charset="0"/>
                <a:cs typeface="Times New Roman" panose="02020603050405020304" pitchFamily="18" charset="0"/>
              </a:rPr>
              <a:t>The </a:t>
            </a:r>
            <a:r>
              <a:rPr sz="2400" b="1" spc="-5" dirty="0">
                <a:latin typeface="Times New Roman" panose="02020603050405020304" pitchFamily="18" charset="0"/>
                <a:cs typeface="Times New Roman" panose="02020603050405020304" pitchFamily="18" charset="0"/>
              </a:rPr>
              <a:t>scheduling mechanism is </a:t>
            </a:r>
            <a:r>
              <a:rPr sz="2400" b="1" dirty="0">
                <a:latin typeface="Times New Roman" panose="02020603050405020304" pitchFamily="18" charset="0"/>
                <a:cs typeface="Times New Roman" panose="02020603050405020304" pitchFamily="18" charset="0"/>
              </a:rPr>
              <a:t>the part of </a:t>
            </a:r>
            <a:r>
              <a:rPr sz="2400" b="1" spc="-5" dirty="0">
                <a:latin typeface="Times New Roman" panose="02020603050405020304" pitchFamily="18" charset="0"/>
                <a:cs typeface="Times New Roman" panose="02020603050405020304" pitchFamily="18" charset="0"/>
              </a:rPr>
              <a:t>the </a:t>
            </a:r>
            <a:r>
              <a:rPr sz="2400" b="1" spc="-10" dirty="0">
                <a:latin typeface="Times New Roman" panose="02020603050405020304" pitchFamily="18" charset="0"/>
                <a:cs typeface="Times New Roman" panose="02020603050405020304" pitchFamily="18" charset="0"/>
              </a:rPr>
              <a:t>process </a:t>
            </a:r>
            <a:r>
              <a:rPr sz="2400" b="1" spc="-5" dirty="0">
                <a:latin typeface="Times New Roman" panose="02020603050405020304" pitchFamily="18" charset="0"/>
                <a:cs typeface="Times New Roman" panose="02020603050405020304" pitchFamily="18" charset="0"/>
              </a:rPr>
              <a:t>manager that </a:t>
            </a:r>
            <a:r>
              <a:rPr sz="2400" b="1" dirty="0">
                <a:latin typeface="Times New Roman" panose="02020603050405020304" pitchFamily="18" charset="0"/>
                <a:cs typeface="Times New Roman" panose="02020603050405020304" pitchFamily="18" charset="0"/>
              </a:rPr>
              <a:t>handles </a:t>
            </a:r>
            <a:r>
              <a:rPr sz="2400" b="1" spc="-5" dirty="0">
                <a:latin typeface="Times New Roman" panose="02020603050405020304" pitchFamily="18" charset="0"/>
                <a:cs typeface="Times New Roman" panose="02020603050405020304" pitchFamily="18" charset="0"/>
              </a:rPr>
              <a:t>the </a:t>
            </a:r>
            <a:r>
              <a:rPr sz="2400" b="1" spc="-10" dirty="0">
                <a:latin typeface="Times New Roman" panose="02020603050405020304" pitchFamily="18" charset="0"/>
                <a:cs typeface="Times New Roman" panose="02020603050405020304" pitchFamily="18" charset="0"/>
              </a:rPr>
              <a:t>removal </a:t>
            </a:r>
            <a:r>
              <a:rPr sz="2400" b="1" dirty="0">
                <a:latin typeface="Times New Roman" panose="02020603050405020304" pitchFamily="18" charset="0"/>
                <a:cs typeface="Times New Roman" panose="02020603050405020304" pitchFamily="18" charset="0"/>
              </a:rPr>
              <a:t>of </a:t>
            </a:r>
            <a:r>
              <a:rPr sz="2400" b="1" spc="-10" dirty="0">
                <a:latin typeface="Times New Roman" panose="02020603050405020304" pitchFamily="18" charset="0"/>
                <a:cs typeface="Times New Roman" panose="02020603050405020304" pitchFamily="18" charset="0"/>
              </a:rPr>
              <a:t>the  </a:t>
            </a:r>
            <a:r>
              <a:rPr sz="2400" b="1" spc="-5" dirty="0">
                <a:latin typeface="Times New Roman" panose="02020603050405020304" pitchFamily="18" charset="0"/>
                <a:cs typeface="Times New Roman" panose="02020603050405020304" pitchFamily="18" charset="0"/>
              </a:rPr>
              <a:t>running process </a:t>
            </a:r>
            <a:r>
              <a:rPr sz="2400" b="1" spc="-10" dirty="0">
                <a:latin typeface="Times New Roman" panose="02020603050405020304" pitchFamily="18" charset="0"/>
                <a:cs typeface="Times New Roman" panose="02020603050405020304" pitchFamily="18" charset="0"/>
              </a:rPr>
              <a:t>from </a:t>
            </a:r>
            <a:r>
              <a:rPr sz="2400" b="1" dirty="0">
                <a:latin typeface="Times New Roman" panose="02020603050405020304" pitchFamily="18" charset="0"/>
                <a:cs typeface="Times New Roman" panose="02020603050405020304" pitchFamily="18" charset="0"/>
              </a:rPr>
              <a:t>the </a:t>
            </a:r>
            <a:r>
              <a:rPr sz="2400" b="1" spc="-10" dirty="0">
                <a:latin typeface="Times New Roman" panose="02020603050405020304" pitchFamily="18" charset="0"/>
                <a:cs typeface="Times New Roman" panose="02020603050405020304" pitchFamily="18" charset="0"/>
              </a:rPr>
              <a:t>CPU </a:t>
            </a:r>
            <a:r>
              <a:rPr sz="2400" b="1" dirty="0">
                <a:latin typeface="Times New Roman" panose="02020603050405020304" pitchFamily="18" charset="0"/>
                <a:cs typeface="Times New Roman" panose="02020603050405020304" pitchFamily="18" charset="0"/>
              </a:rPr>
              <a:t>and </a:t>
            </a:r>
            <a:r>
              <a:rPr sz="2400" b="1" spc="-5" dirty="0">
                <a:latin typeface="Times New Roman" panose="02020603050405020304" pitchFamily="18" charset="0"/>
                <a:cs typeface="Times New Roman" panose="02020603050405020304" pitchFamily="18" charset="0"/>
              </a:rPr>
              <a:t>the selection </a:t>
            </a:r>
            <a:r>
              <a:rPr sz="2400" b="1" dirty="0">
                <a:latin typeface="Times New Roman" panose="02020603050405020304" pitchFamily="18" charset="0"/>
                <a:cs typeface="Times New Roman" panose="02020603050405020304" pitchFamily="18" charset="0"/>
              </a:rPr>
              <a:t>of </a:t>
            </a:r>
            <a:r>
              <a:rPr sz="2400" b="1" spc="-5" dirty="0">
                <a:latin typeface="Times New Roman" panose="02020603050405020304" pitchFamily="18" charset="0"/>
                <a:cs typeface="Times New Roman" panose="02020603050405020304" pitchFamily="18" charset="0"/>
              </a:rPr>
              <a:t>another process </a:t>
            </a:r>
            <a:r>
              <a:rPr sz="2400" b="1" dirty="0">
                <a:latin typeface="Times New Roman" panose="02020603050405020304" pitchFamily="18" charset="0"/>
                <a:cs typeface="Times New Roman" panose="02020603050405020304" pitchFamily="18" charset="0"/>
              </a:rPr>
              <a:t>on </a:t>
            </a:r>
            <a:r>
              <a:rPr sz="2400" b="1" spc="-5" dirty="0">
                <a:latin typeface="Times New Roman" panose="02020603050405020304" pitchFamily="18" charset="0"/>
                <a:cs typeface="Times New Roman" panose="02020603050405020304" pitchFamily="18" charset="0"/>
              </a:rPr>
              <a:t>the basis </a:t>
            </a:r>
            <a:r>
              <a:rPr sz="2400" b="1" dirty="0">
                <a:latin typeface="Times New Roman" panose="02020603050405020304" pitchFamily="18" charset="0"/>
                <a:cs typeface="Times New Roman" panose="02020603050405020304" pitchFamily="18" charset="0"/>
              </a:rPr>
              <a:t>of </a:t>
            </a:r>
            <a:r>
              <a:rPr sz="2400" b="1" spc="-5" dirty="0">
                <a:latin typeface="Times New Roman" panose="02020603050405020304" pitchFamily="18" charset="0"/>
                <a:cs typeface="Times New Roman" panose="02020603050405020304" pitchFamily="18" charset="0"/>
              </a:rPr>
              <a:t>particular  </a:t>
            </a:r>
            <a:r>
              <a:rPr sz="2400" b="1" spc="-30" dirty="0">
                <a:latin typeface="Times New Roman" panose="02020603050405020304" pitchFamily="18" charset="0"/>
                <a:cs typeface="Times New Roman" panose="02020603050405020304" pitchFamily="18" charset="0"/>
              </a:rPr>
              <a:t>strategy.</a:t>
            </a:r>
            <a:endParaRPr sz="2400" dirty="0">
              <a:latin typeface="Times New Roman" panose="02020603050405020304" pitchFamily="18" charset="0"/>
              <a:cs typeface="Times New Roman" panose="02020603050405020304" pitchFamily="18" charset="0"/>
            </a:endParaRPr>
          </a:p>
          <a:p>
            <a:pPr marL="241300" indent="-229235">
              <a:lnSpc>
                <a:spcPct val="100000"/>
              </a:lnSpc>
              <a:spcBef>
                <a:spcPts val="110"/>
              </a:spcBef>
              <a:buClr>
                <a:srgbClr val="993300"/>
              </a:buClr>
              <a:buSzPct val="88235"/>
              <a:buFont typeface="Wingdings"/>
              <a:buChar char=""/>
              <a:tabLst>
                <a:tab pos="241935" algn="l"/>
              </a:tabLst>
            </a:pPr>
            <a:r>
              <a:rPr sz="2400" dirty="0">
                <a:latin typeface="Times New Roman" panose="02020603050405020304" pitchFamily="18" charset="0"/>
                <a:cs typeface="Times New Roman" panose="02020603050405020304" pitchFamily="18" charset="0"/>
              </a:rPr>
              <a:t>CPU scheduling decisions may </a:t>
            </a:r>
            <a:r>
              <a:rPr sz="2400" spc="-5" dirty="0">
                <a:latin typeface="Times New Roman" panose="02020603050405020304" pitchFamily="18" charset="0"/>
                <a:cs typeface="Times New Roman" panose="02020603050405020304" pitchFamily="18" charset="0"/>
              </a:rPr>
              <a:t>take </a:t>
            </a:r>
            <a:r>
              <a:rPr sz="2400" dirty="0">
                <a:latin typeface="Times New Roman" panose="02020603050405020304" pitchFamily="18" charset="0"/>
                <a:cs typeface="Times New Roman" panose="02020603050405020304" pitchFamily="18" charset="0"/>
              </a:rPr>
              <a:t>place </a:t>
            </a:r>
            <a:r>
              <a:rPr sz="2400" spc="-5" dirty="0">
                <a:latin typeface="Times New Roman" panose="02020603050405020304" pitchFamily="18" charset="0"/>
                <a:cs typeface="Times New Roman" panose="02020603050405020304" pitchFamily="18" charset="0"/>
              </a:rPr>
              <a:t>when </a:t>
            </a:r>
            <a:r>
              <a:rPr sz="2400" dirty="0">
                <a:latin typeface="Times New Roman" panose="02020603050405020304" pitchFamily="18" charset="0"/>
                <a:cs typeface="Times New Roman" panose="02020603050405020304" pitchFamily="18" charset="0"/>
              </a:rPr>
              <a:t>a</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process:</a:t>
            </a:r>
          </a:p>
          <a:p>
            <a:pPr marL="698500" lvl="1" indent="-229235">
              <a:lnSpc>
                <a:spcPct val="100000"/>
              </a:lnSpc>
              <a:spcBef>
                <a:spcPts val="105"/>
              </a:spcBef>
              <a:buClr>
                <a:srgbClr val="CC6600"/>
              </a:buClr>
              <a:buAutoNum type="arabicPeriod"/>
              <a:tabLst>
                <a:tab pos="699135" algn="l"/>
              </a:tabLst>
            </a:pPr>
            <a:r>
              <a:rPr sz="2400" spc="-5" dirty="0">
                <a:latin typeface="Times New Roman" panose="02020603050405020304" pitchFamily="18" charset="0"/>
                <a:cs typeface="Times New Roman" panose="02020603050405020304" pitchFamily="18" charset="0"/>
              </a:rPr>
              <a:t>Switches from </a:t>
            </a:r>
            <a:r>
              <a:rPr sz="2400" dirty="0">
                <a:latin typeface="Times New Roman" panose="02020603050405020304" pitchFamily="18" charset="0"/>
                <a:cs typeface="Times New Roman" panose="02020603050405020304" pitchFamily="18" charset="0"/>
              </a:rPr>
              <a:t>running </a:t>
            </a:r>
            <a:r>
              <a:rPr sz="2400" spc="-5" dirty="0">
                <a:latin typeface="Times New Roman" panose="02020603050405020304" pitchFamily="18" charset="0"/>
                <a:cs typeface="Times New Roman" panose="02020603050405020304" pitchFamily="18" charset="0"/>
              </a:rPr>
              <a:t>to waiting</a:t>
            </a:r>
            <a:r>
              <a:rPr sz="2400" spc="5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state</a:t>
            </a:r>
            <a:endParaRPr sz="2400" dirty="0">
              <a:latin typeface="Times New Roman" panose="02020603050405020304" pitchFamily="18" charset="0"/>
              <a:cs typeface="Times New Roman" panose="02020603050405020304" pitchFamily="18" charset="0"/>
            </a:endParaRPr>
          </a:p>
          <a:p>
            <a:pPr marL="698500" lvl="1" indent="-229235">
              <a:lnSpc>
                <a:spcPct val="100000"/>
              </a:lnSpc>
              <a:spcBef>
                <a:spcPts val="100"/>
              </a:spcBef>
              <a:buClr>
                <a:srgbClr val="CC6600"/>
              </a:buClr>
              <a:buAutoNum type="arabicPeriod"/>
              <a:tabLst>
                <a:tab pos="699135" algn="l"/>
              </a:tabLst>
            </a:pPr>
            <a:r>
              <a:rPr sz="2400" spc="-5" dirty="0">
                <a:latin typeface="Times New Roman" panose="02020603050405020304" pitchFamily="18" charset="0"/>
                <a:cs typeface="Times New Roman" panose="02020603050405020304" pitchFamily="18" charset="0"/>
              </a:rPr>
              <a:t>Switches from </a:t>
            </a:r>
            <a:r>
              <a:rPr sz="2400" dirty="0">
                <a:latin typeface="Times New Roman" panose="02020603050405020304" pitchFamily="18" charset="0"/>
                <a:cs typeface="Times New Roman" panose="02020603050405020304" pitchFamily="18" charset="0"/>
              </a:rPr>
              <a:t>running </a:t>
            </a:r>
            <a:r>
              <a:rPr sz="2400" spc="-5" dirty="0">
                <a:latin typeface="Times New Roman" panose="02020603050405020304" pitchFamily="18" charset="0"/>
                <a:cs typeface="Times New Roman" panose="02020603050405020304" pitchFamily="18" charset="0"/>
              </a:rPr>
              <a:t>to </a:t>
            </a:r>
            <a:r>
              <a:rPr sz="2400" dirty="0">
                <a:latin typeface="Times New Roman" panose="02020603050405020304" pitchFamily="18" charset="0"/>
                <a:cs typeface="Times New Roman" panose="02020603050405020304" pitchFamily="18" charset="0"/>
              </a:rPr>
              <a:t>ready</a:t>
            </a:r>
            <a:r>
              <a:rPr sz="2400" spc="4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state</a:t>
            </a:r>
            <a:endParaRPr sz="2400" dirty="0">
              <a:latin typeface="Times New Roman" panose="02020603050405020304" pitchFamily="18" charset="0"/>
              <a:cs typeface="Times New Roman" panose="02020603050405020304" pitchFamily="18" charset="0"/>
            </a:endParaRPr>
          </a:p>
          <a:p>
            <a:pPr marL="698500" lvl="1" indent="-229235">
              <a:lnSpc>
                <a:spcPct val="100000"/>
              </a:lnSpc>
              <a:spcBef>
                <a:spcPts val="105"/>
              </a:spcBef>
              <a:buClr>
                <a:srgbClr val="CC6600"/>
              </a:buClr>
              <a:buAutoNum type="arabicPeriod"/>
              <a:tabLst>
                <a:tab pos="699135" algn="l"/>
              </a:tabLst>
            </a:pPr>
            <a:r>
              <a:rPr sz="2400" spc="-5" dirty="0">
                <a:latin typeface="Times New Roman" panose="02020603050405020304" pitchFamily="18" charset="0"/>
                <a:cs typeface="Times New Roman" panose="02020603050405020304" pitchFamily="18" charset="0"/>
              </a:rPr>
              <a:t>Switches </a:t>
            </a:r>
            <a:r>
              <a:rPr sz="2400" dirty="0">
                <a:latin typeface="Times New Roman" panose="02020603050405020304" pitchFamily="18" charset="0"/>
                <a:cs typeface="Times New Roman" panose="02020603050405020304" pitchFamily="18" charset="0"/>
              </a:rPr>
              <a:t>from </a:t>
            </a:r>
            <a:r>
              <a:rPr sz="2400" spc="-5" dirty="0">
                <a:latin typeface="Times New Roman" panose="02020603050405020304" pitchFamily="18" charset="0"/>
                <a:cs typeface="Times New Roman" panose="02020603050405020304" pitchFamily="18" charset="0"/>
              </a:rPr>
              <a:t>waiting to</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ready</a:t>
            </a:r>
          </a:p>
          <a:p>
            <a:pPr marL="698500" lvl="1" indent="-229235">
              <a:lnSpc>
                <a:spcPct val="100000"/>
              </a:lnSpc>
              <a:spcBef>
                <a:spcPts val="100"/>
              </a:spcBef>
              <a:buClr>
                <a:srgbClr val="CC6600"/>
              </a:buClr>
              <a:buAutoNum type="arabicPeriod"/>
              <a:tabLst>
                <a:tab pos="699135" algn="l"/>
              </a:tabLst>
            </a:pPr>
            <a:r>
              <a:rPr sz="2400" spc="-20" dirty="0">
                <a:latin typeface="Times New Roman" panose="02020603050405020304" pitchFamily="18" charset="0"/>
                <a:cs typeface="Times New Roman" panose="02020603050405020304" pitchFamily="18" charset="0"/>
              </a:rPr>
              <a:t>Terminates</a:t>
            </a:r>
            <a:endParaRPr sz="2400" dirty="0">
              <a:latin typeface="Times New Roman" panose="02020603050405020304" pitchFamily="18" charset="0"/>
              <a:cs typeface="Times New Roman" panose="02020603050405020304" pitchFamily="18" charset="0"/>
            </a:endParaRPr>
          </a:p>
          <a:p>
            <a:pPr marL="241300" indent="-229235">
              <a:lnSpc>
                <a:spcPct val="100000"/>
              </a:lnSpc>
              <a:spcBef>
                <a:spcPts val="105"/>
              </a:spcBef>
              <a:buClr>
                <a:srgbClr val="993300"/>
              </a:buClr>
              <a:buSzPct val="88235"/>
              <a:buFont typeface="Wingdings"/>
              <a:buChar char=""/>
              <a:tabLst>
                <a:tab pos="241935" algn="l"/>
              </a:tabLst>
            </a:pPr>
            <a:r>
              <a:rPr sz="2400" dirty="0">
                <a:latin typeface="Times New Roman" panose="02020603050405020304" pitchFamily="18" charset="0"/>
                <a:cs typeface="Times New Roman" panose="02020603050405020304" pitchFamily="18" charset="0"/>
              </a:rPr>
              <a:t>Scheduling under 1 and 4 is </a:t>
            </a:r>
            <a:r>
              <a:rPr sz="2400" i="1" dirty="0">
                <a:solidFill>
                  <a:srgbClr val="EC7C30"/>
                </a:solidFill>
                <a:latin typeface="Times New Roman" panose="02020603050405020304" pitchFamily="18" charset="0"/>
                <a:cs typeface="Times New Roman" panose="02020603050405020304" pitchFamily="18" charset="0"/>
              </a:rPr>
              <a:t>nonpreemptive.</a:t>
            </a:r>
            <a:r>
              <a:rPr sz="2400" dirty="0">
                <a:latin typeface="Times New Roman" panose="02020603050405020304" pitchFamily="18" charset="0"/>
                <a:cs typeface="Times New Roman" panose="02020603050405020304" pitchFamily="18" charset="0"/>
              </a:rPr>
              <a:t>All </a:t>
            </a:r>
            <a:r>
              <a:rPr sz="2400" spc="-5" dirty="0">
                <a:latin typeface="Times New Roman" panose="02020603050405020304" pitchFamily="18" charset="0"/>
                <a:cs typeface="Times New Roman" panose="02020603050405020304" pitchFamily="18" charset="0"/>
              </a:rPr>
              <a:t>other </a:t>
            </a:r>
            <a:r>
              <a:rPr sz="2400" dirty="0">
                <a:latin typeface="Times New Roman" panose="02020603050405020304" pitchFamily="18" charset="0"/>
                <a:cs typeface="Times New Roman" panose="02020603050405020304" pitchFamily="18" charset="0"/>
              </a:rPr>
              <a:t>scheduling is</a:t>
            </a:r>
            <a:r>
              <a:rPr sz="2400" spc="15" dirty="0">
                <a:latin typeface="Times New Roman" panose="02020603050405020304" pitchFamily="18" charset="0"/>
                <a:cs typeface="Times New Roman" panose="02020603050405020304" pitchFamily="18" charset="0"/>
              </a:rPr>
              <a:t> </a:t>
            </a:r>
            <a:r>
              <a:rPr sz="2400" i="1" spc="-5" dirty="0">
                <a:solidFill>
                  <a:srgbClr val="EC7C30"/>
                </a:solidFill>
                <a:latin typeface="Times New Roman" panose="02020603050405020304" pitchFamily="18" charset="0"/>
                <a:cs typeface="Times New Roman" panose="02020603050405020304" pitchFamily="18" charset="0"/>
              </a:rPr>
              <a:t>preemptive</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8D8B-85F0-463E-8F54-C7E4D0A67BAB}"/>
              </a:ext>
            </a:extLst>
          </p:cNvPr>
          <p:cNvSpPr>
            <a:spLocks noGrp="1"/>
          </p:cNvSpPr>
          <p:nvPr>
            <p:ph type="title"/>
          </p:nvPr>
        </p:nvSpPr>
        <p:spPr/>
        <p:txBody>
          <a:bodyPr/>
          <a:lstStyle/>
          <a:p>
            <a:r>
              <a:rPr lang="en-US" sz="4400" b="1" spc="-390" dirty="0">
                <a:latin typeface="Times New Roman" panose="02020603050405020304" pitchFamily="18" charset="0"/>
                <a:cs typeface="Times New Roman" panose="02020603050405020304" pitchFamily="18" charset="0"/>
              </a:rPr>
              <a:t>Process</a:t>
            </a:r>
            <a:r>
              <a:rPr lang="en-US" sz="4400" b="1" spc="-315" dirty="0">
                <a:latin typeface="Times New Roman" panose="02020603050405020304" pitchFamily="18" charset="0"/>
                <a:cs typeface="Times New Roman" panose="02020603050405020304" pitchFamily="18" charset="0"/>
              </a:rPr>
              <a:t> </a:t>
            </a:r>
            <a:r>
              <a:rPr lang="en-US" sz="4400" b="1" spc="-240" dirty="0">
                <a:latin typeface="Times New Roman" panose="02020603050405020304" pitchFamily="18" charset="0"/>
                <a:cs typeface="Times New Roman" panose="02020603050405020304" pitchFamily="18" charset="0"/>
              </a:rPr>
              <a:t>scheduling:</a:t>
            </a:r>
            <a:endParaRPr lang="en-US" dirty="0"/>
          </a:p>
        </p:txBody>
      </p:sp>
      <p:sp>
        <p:nvSpPr>
          <p:cNvPr id="3" name="Content Placeholder 2">
            <a:extLst>
              <a:ext uri="{FF2B5EF4-FFF2-40B4-BE49-F238E27FC236}">
                <a16:creationId xmlns:a16="http://schemas.microsoft.com/office/drawing/2014/main" id="{A10AA122-7A89-4B40-9135-8E8EE0CF735B}"/>
              </a:ext>
            </a:extLst>
          </p:cNvPr>
          <p:cNvSpPr>
            <a:spLocks noGrp="1"/>
          </p:cNvSpPr>
          <p:nvPr>
            <p:ph idx="1"/>
          </p:nvPr>
        </p:nvSpPr>
        <p:spPr/>
        <p:txBody>
          <a:bodyPr/>
          <a:lstStyle/>
          <a:p>
            <a:pPr marL="241300" indent="-229235">
              <a:lnSpc>
                <a:spcPct val="100000"/>
              </a:lnSpc>
              <a:spcBef>
                <a:spcPts val="385"/>
              </a:spcBef>
              <a:buFont typeface="Arial"/>
              <a:buChar char="•"/>
              <a:tabLst>
                <a:tab pos="241300" algn="l"/>
                <a:tab pos="241935" algn="l"/>
              </a:tabLst>
            </a:pPr>
            <a:r>
              <a:rPr lang="en-US" sz="2800" b="1" spc="-5" dirty="0">
                <a:latin typeface="Carlito"/>
                <a:cs typeface="Carlito"/>
              </a:rPr>
              <a:t>CPU scheduling deals with the problem </a:t>
            </a:r>
            <a:r>
              <a:rPr lang="en-US" sz="2800" b="1" dirty="0">
                <a:latin typeface="Carlito"/>
                <a:cs typeface="Carlito"/>
              </a:rPr>
              <a:t>of </a:t>
            </a:r>
            <a:r>
              <a:rPr lang="en-US" sz="2800" b="1" spc="-5" dirty="0">
                <a:latin typeface="Carlito"/>
                <a:cs typeface="Carlito"/>
              </a:rPr>
              <a:t>deciding which </a:t>
            </a:r>
            <a:r>
              <a:rPr lang="en-US" sz="2800" b="1" dirty="0">
                <a:latin typeface="Carlito"/>
                <a:cs typeface="Carlito"/>
              </a:rPr>
              <a:t>of </a:t>
            </a:r>
            <a:r>
              <a:rPr lang="en-US" sz="2800" b="1" spc="-5" dirty="0">
                <a:latin typeface="Carlito"/>
                <a:cs typeface="Carlito"/>
              </a:rPr>
              <a:t>the </a:t>
            </a:r>
            <a:r>
              <a:rPr lang="en-US" sz="2800" b="1" spc="-10" dirty="0">
                <a:latin typeface="Carlito"/>
                <a:cs typeface="Carlito"/>
              </a:rPr>
              <a:t>process </a:t>
            </a:r>
            <a:r>
              <a:rPr lang="en-US" sz="2800" b="1" dirty="0">
                <a:latin typeface="Carlito"/>
                <a:cs typeface="Carlito"/>
              </a:rPr>
              <a:t>in </a:t>
            </a:r>
            <a:r>
              <a:rPr lang="en-US" sz="2800" b="1" spc="-5" dirty="0">
                <a:latin typeface="Carlito"/>
                <a:cs typeface="Carlito"/>
              </a:rPr>
              <a:t>the </a:t>
            </a:r>
            <a:r>
              <a:rPr lang="en-US" sz="2800" b="1" spc="-10" dirty="0">
                <a:latin typeface="Carlito"/>
                <a:cs typeface="Carlito"/>
              </a:rPr>
              <a:t>ready </a:t>
            </a:r>
            <a:r>
              <a:rPr lang="en-US" sz="2800" b="1" spc="-5" dirty="0">
                <a:latin typeface="Carlito"/>
                <a:cs typeface="Carlito"/>
              </a:rPr>
              <a:t>queue </a:t>
            </a:r>
            <a:r>
              <a:rPr lang="en-US" sz="2800" b="1" dirty="0">
                <a:latin typeface="Carlito"/>
                <a:cs typeface="Carlito"/>
              </a:rPr>
              <a:t>is </a:t>
            </a:r>
            <a:r>
              <a:rPr lang="en-US" sz="2800" b="1" spc="-10" dirty="0">
                <a:latin typeface="Carlito"/>
                <a:cs typeface="Carlito"/>
              </a:rPr>
              <a:t>to </a:t>
            </a:r>
            <a:r>
              <a:rPr lang="en-US" sz="2800" b="1" dirty="0">
                <a:latin typeface="Carlito"/>
                <a:cs typeface="Carlito"/>
              </a:rPr>
              <a:t>be </a:t>
            </a:r>
            <a:r>
              <a:rPr lang="en-US" sz="2800" b="1" spc="-10" dirty="0">
                <a:latin typeface="Carlito"/>
                <a:cs typeface="Carlito"/>
              </a:rPr>
              <a:t>allocated to </a:t>
            </a:r>
            <a:r>
              <a:rPr lang="en-US" sz="2800" b="1" spc="-5" dirty="0">
                <a:latin typeface="Carlito"/>
                <a:cs typeface="Carlito"/>
              </a:rPr>
              <a:t>the</a:t>
            </a:r>
            <a:r>
              <a:rPr lang="en-US" sz="2800" b="1" spc="95" dirty="0">
                <a:latin typeface="Carlito"/>
                <a:cs typeface="Carlito"/>
              </a:rPr>
              <a:t> </a:t>
            </a:r>
            <a:r>
              <a:rPr lang="en-US" sz="2800" b="1" spc="-10" dirty="0">
                <a:latin typeface="Carlito"/>
                <a:cs typeface="Carlito"/>
              </a:rPr>
              <a:t>CPU.</a:t>
            </a:r>
            <a:endParaRPr lang="en-US" sz="2800" dirty="0">
              <a:latin typeface="Carlito"/>
              <a:cs typeface="Carlito"/>
            </a:endParaRPr>
          </a:p>
          <a:p>
            <a:pPr marL="241300" marR="154940" indent="-229235">
              <a:lnSpc>
                <a:spcPct val="70000"/>
              </a:lnSpc>
              <a:spcBef>
                <a:spcPts val="994"/>
              </a:spcBef>
              <a:buFont typeface="Arial"/>
              <a:buChar char="•"/>
              <a:tabLst>
                <a:tab pos="241300" algn="l"/>
                <a:tab pos="241935" algn="l"/>
              </a:tabLst>
            </a:pPr>
            <a:r>
              <a:rPr lang="en-US" sz="2800" spc="-5" dirty="0">
                <a:latin typeface="Carlito"/>
                <a:cs typeface="Carlito"/>
              </a:rPr>
              <a:t>The </a:t>
            </a:r>
            <a:r>
              <a:rPr lang="en-US" sz="2800" dirty="0">
                <a:latin typeface="Carlito"/>
                <a:cs typeface="Carlito"/>
              </a:rPr>
              <a:t>major decision </a:t>
            </a:r>
            <a:r>
              <a:rPr lang="en-US" sz="2800" spc="-5" dirty="0">
                <a:latin typeface="Carlito"/>
                <a:cs typeface="Carlito"/>
              </a:rPr>
              <a:t>among </a:t>
            </a:r>
            <a:r>
              <a:rPr lang="en-US" sz="2800" spc="-10" dirty="0">
                <a:latin typeface="Carlito"/>
                <a:cs typeface="Carlito"/>
              </a:rPr>
              <a:t>different </a:t>
            </a:r>
            <a:r>
              <a:rPr lang="en-US" sz="2800" spc="-5" dirty="0">
                <a:latin typeface="Carlito"/>
                <a:cs typeface="Carlito"/>
              </a:rPr>
              <a:t>scheduling techniques </a:t>
            </a:r>
            <a:r>
              <a:rPr lang="en-US" sz="2800" dirty="0">
                <a:latin typeface="Carlito"/>
                <a:cs typeface="Carlito"/>
              </a:rPr>
              <a:t>is </a:t>
            </a:r>
            <a:r>
              <a:rPr lang="en-US" sz="2800" spc="-5" dirty="0">
                <a:latin typeface="Carlito"/>
                <a:cs typeface="Carlito"/>
              </a:rPr>
              <a:t>that whether </a:t>
            </a:r>
            <a:r>
              <a:rPr lang="en-US" sz="2800" dirty="0">
                <a:latin typeface="Carlito"/>
                <a:cs typeface="Carlito"/>
              </a:rPr>
              <a:t>they </a:t>
            </a:r>
            <a:r>
              <a:rPr lang="en-US" sz="2800" spc="-5" dirty="0">
                <a:latin typeface="Carlito"/>
                <a:cs typeface="Carlito"/>
              </a:rPr>
              <a:t>support preemptive or </a:t>
            </a:r>
            <a:r>
              <a:rPr lang="en-US" sz="2800" dirty="0">
                <a:latin typeface="Carlito"/>
                <a:cs typeface="Carlito"/>
              </a:rPr>
              <a:t>non-preemptive  scheduling</a:t>
            </a:r>
            <a:r>
              <a:rPr lang="en-US" sz="2800" spc="-40" dirty="0">
                <a:latin typeface="Carlito"/>
                <a:cs typeface="Carlito"/>
              </a:rPr>
              <a:t> </a:t>
            </a:r>
            <a:r>
              <a:rPr lang="en-US" sz="2800" dirty="0">
                <a:latin typeface="Carlito"/>
                <a:cs typeface="Carlito"/>
              </a:rPr>
              <a:t>schemes</a:t>
            </a:r>
          </a:p>
          <a:p>
            <a:pPr marL="241300" marR="673735" indent="-229235">
              <a:lnSpc>
                <a:spcPct val="70000"/>
              </a:lnSpc>
              <a:spcBef>
                <a:spcPts val="1015"/>
              </a:spcBef>
              <a:buFont typeface="Arial"/>
              <a:buChar char="•"/>
              <a:tabLst>
                <a:tab pos="241300" algn="l"/>
                <a:tab pos="241935" algn="l"/>
              </a:tabLst>
            </a:pPr>
            <a:r>
              <a:rPr lang="en-US" sz="2800" spc="-5" dirty="0">
                <a:latin typeface="Carlito"/>
                <a:cs typeface="Carlito"/>
              </a:rPr>
              <a:t>The </a:t>
            </a:r>
            <a:r>
              <a:rPr lang="en-US" sz="2800" dirty="0">
                <a:latin typeface="Carlito"/>
                <a:cs typeface="Carlito"/>
              </a:rPr>
              <a:t>scheduling </a:t>
            </a:r>
            <a:r>
              <a:rPr lang="en-US" sz="2800" spc="-5" dirty="0">
                <a:latin typeface="Carlito"/>
                <a:cs typeface="Carlito"/>
              </a:rPr>
              <a:t>scheme </a:t>
            </a:r>
            <a:r>
              <a:rPr lang="en-US" sz="2800" dirty="0">
                <a:latin typeface="Carlito"/>
                <a:cs typeface="Carlito"/>
              </a:rPr>
              <a:t>in which, once the </a:t>
            </a:r>
            <a:r>
              <a:rPr lang="en-US" sz="2800" spc="-5" dirty="0">
                <a:latin typeface="Carlito"/>
                <a:cs typeface="Carlito"/>
              </a:rPr>
              <a:t>CPU has </a:t>
            </a:r>
            <a:r>
              <a:rPr lang="en-US" sz="2800" dirty="0">
                <a:latin typeface="Carlito"/>
                <a:cs typeface="Carlito"/>
              </a:rPr>
              <a:t>been </a:t>
            </a:r>
            <a:r>
              <a:rPr lang="en-US" sz="2800" spc="-5" dirty="0">
                <a:latin typeface="Carlito"/>
                <a:cs typeface="Carlito"/>
              </a:rPr>
              <a:t>allocated to </a:t>
            </a:r>
            <a:r>
              <a:rPr lang="en-US" sz="2800" dirty="0">
                <a:latin typeface="Carlito"/>
                <a:cs typeface="Carlito"/>
              </a:rPr>
              <a:t>a </a:t>
            </a:r>
            <a:r>
              <a:rPr lang="en-US" sz="2800" spc="-5" dirty="0">
                <a:latin typeface="Carlito"/>
                <a:cs typeface="Carlito"/>
              </a:rPr>
              <a:t>process, </a:t>
            </a:r>
            <a:r>
              <a:rPr lang="en-US" sz="2800" dirty="0">
                <a:latin typeface="Carlito"/>
                <a:cs typeface="Carlito"/>
              </a:rPr>
              <a:t>the </a:t>
            </a:r>
            <a:r>
              <a:rPr lang="en-US" sz="2800" spc="-5" dirty="0">
                <a:latin typeface="Carlito"/>
                <a:cs typeface="Carlito"/>
              </a:rPr>
              <a:t>process </a:t>
            </a:r>
            <a:r>
              <a:rPr lang="en-US" sz="2800" spc="-15" dirty="0">
                <a:latin typeface="Carlito"/>
                <a:cs typeface="Carlito"/>
              </a:rPr>
              <a:t>keeps </a:t>
            </a:r>
            <a:r>
              <a:rPr lang="en-US" sz="2800" dirty="0">
                <a:latin typeface="Carlito"/>
                <a:cs typeface="Carlito"/>
              </a:rPr>
              <a:t>the </a:t>
            </a:r>
            <a:r>
              <a:rPr lang="en-US" sz="2800" spc="-5" dirty="0">
                <a:latin typeface="Carlito"/>
                <a:cs typeface="Carlito"/>
              </a:rPr>
              <a:t>CPU until </a:t>
            </a:r>
            <a:r>
              <a:rPr lang="en-US" sz="2800" dirty="0">
                <a:latin typeface="Carlito"/>
                <a:cs typeface="Carlito"/>
              </a:rPr>
              <a:t>it</a:t>
            </a:r>
            <a:r>
              <a:rPr lang="en-US" sz="2800" spc="-10" dirty="0">
                <a:latin typeface="Carlito"/>
                <a:cs typeface="Carlito"/>
              </a:rPr>
              <a:t>, </a:t>
            </a:r>
            <a:r>
              <a:rPr lang="en-US" sz="2800" dirty="0">
                <a:latin typeface="Carlito"/>
                <a:cs typeface="Carlito"/>
              </a:rPr>
              <a:t>is </a:t>
            </a:r>
            <a:r>
              <a:rPr lang="en-US" sz="2800" spc="-5" dirty="0">
                <a:latin typeface="Carlito"/>
                <a:cs typeface="Carlito"/>
              </a:rPr>
              <a:t>called</a:t>
            </a:r>
            <a:r>
              <a:rPr lang="en-US" sz="2800" spc="-65" dirty="0">
                <a:latin typeface="Carlito"/>
                <a:cs typeface="Carlito"/>
              </a:rPr>
              <a:t> </a:t>
            </a:r>
            <a:r>
              <a:rPr lang="en-US" sz="2800" b="1" spc="-10" dirty="0">
                <a:latin typeface="Carlito"/>
                <a:cs typeface="Carlito"/>
              </a:rPr>
              <a:t>non-preemptive</a:t>
            </a:r>
            <a:endParaRPr lang="en-US" sz="2800" dirty="0">
              <a:latin typeface="Carlito"/>
              <a:cs typeface="Carlito"/>
            </a:endParaRPr>
          </a:p>
          <a:p>
            <a:pPr marL="241300" marR="382905" indent="-229235">
              <a:lnSpc>
                <a:spcPct val="70000"/>
              </a:lnSpc>
              <a:spcBef>
                <a:spcPts val="994"/>
              </a:spcBef>
              <a:buFont typeface="Arial"/>
              <a:buChar char="•"/>
              <a:tabLst>
                <a:tab pos="241300" algn="l"/>
                <a:tab pos="241935" algn="l"/>
              </a:tabLst>
            </a:pPr>
            <a:r>
              <a:rPr lang="en-US" sz="2800" spc="-5" dirty="0">
                <a:latin typeface="Carlito"/>
                <a:cs typeface="Carlito"/>
              </a:rPr>
              <a:t>The </a:t>
            </a:r>
            <a:r>
              <a:rPr lang="en-US" sz="2800" dirty="0">
                <a:latin typeface="Carlito"/>
                <a:cs typeface="Carlito"/>
              </a:rPr>
              <a:t>scheduling </a:t>
            </a:r>
            <a:r>
              <a:rPr lang="en-US" sz="2800" spc="-5" dirty="0">
                <a:latin typeface="Carlito"/>
                <a:cs typeface="Carlito"/>
              </a:rPr>
              <a:t>scheme </a:t>
            </a:r>
            <a:r>
              <a:rPr lang="en-US" sz="2800" dirty="0">
                <a:latin typeface="Carlito"/>
                <a:cs typeface="Carlito"/>
              </a:rPr>
              <a:t>in which, once the </a:t>
            </a:r>
            <a:r>
              <a:rPr lang="en-US" sz="2800" spc="-5" dirty="0">
                <a:latin typeface="Carlito"/>
                <a:cs typeface="Carlito"/>
              </a:rPr>
              <a:t>CPU has </a:t>
            </a:r>
            <a:r>
              <a:rPr lang="en-US" sz="2800" dirty="0">
                <a:latin typeface="Carlito"/>
                <a:cs typeface="Carlito"/>
              </a:rPr>
              <a:t>been </a:t>
            </a:r>
            <a:r>
              <a:rPr lang="en-US" sz="2800" spc="-5" dirty="0">
                <a:latin typeface="Carlito"/>
                <a:cs typeface="Carlito"/>
              </a:rPr>
              <a:t>allocated to </a:t>
            </a:r>
            <a:r>
              <a:rPr lang="en-US" sz="2800" dirty="0">
                <a:latin typeface="Carlito"/>
                <a:cs typeface="Carlito"/>
              </a:rPr>
              <a:t>a </a:t>
            </a:r>
            <a:r>
              <a:rPr lang="en-US" sz="2800" spc="-5" dirty="0">
                <a:latin typeface="Carlito"/>
                <a:cs typeface="Carlito"/>
              </a:rPr>
              <a:t>process, </a:t>
            </a:r>
            <a:r>
              <a:rPr lang="en-US" sz="2800" dirty="0">
                <a:latin typeface="Carlito"/>
                <a:cs typeface="Carlito"/>
              </a:rPr>
              <a:t>the </a:t>
            </a:r>
            <a:r>
              <a:rPr lang="en-US" sz="2800" spc="-5" dirty="0">
                <a:latin typeface="Carlito"/>
                <a:cs typeface="Carlito"/>
              </a:rPr>
              <a:t>process can </a:t>
            </a:r>
            <a:r>
              <a:rPr lang="en-US" sz="2800" dirty="0">
                <a:latin typeface="Carlito"/>
                <a:cs typeface="Carlito"/>
              </a:rPr>
              <a:t>be </a:t>
            </a:r>
            <a:r>
              <a:rPr lang="en-US" sz="2800" spc="-15" dirty="0">
                <a:latin typeface="Carlito"/>
                <a:cs typeface="Carlito"/>
              </a:rPr>
              <a:t>taken </a:t>
            </a:r>
            <a:r>
              <a:rPr lang="en-US" sz="2800" dirty="0">
                <a:latin typeface="Carlito"/>
                <a:cs typeface="Carlito"/>
              </a:rPr>
              <a:t>out</a:t>
            </a:r>
            <a:r>
              <a:rPr lang="en-US" sz="2800" spc="-10" dirty="0">
                <a:latin typeface="Carlito"/>
                <a:cs typeface="Carlito"/>
              </a:rPr>
              <a:t>, </a:t>
            </a:r>
            <a:r>
              <a:rPr lang="en-US" sz="2800" dirty="0">
                <a:latin typeface="Carlito"/>
                <a:cs typeface="Carlito"/>
              </a:rPr>
              <a:t>is  </a:t>
            </a:r>
            <a:r>
              <a:rPr lang="en-US" sz="2800" spc="-5" dirty="0">
                <a:latin typeface="Carlito"/>
                <a:cs typeface="Carlito"/>
              </a:rPr>
              <a:t>called</a:t>
            </a:r>
            <a:r>
              <a:rPr lang="en-US" sz="2800" spc="-20" dirty="0">
                <a:latin typeface="Carlito"/>
                <a:cs typeface="Carlito"/>
              </a:rPr>
              <a:t> </a:t>
            </a:r>
            <a:r>
              <a:rPr lang="en-US" sz="2800" b="1" spc="-10" dirty="0">
                <a:latin typeface="Carlito"/>
                <a:cs typeface="Carlito"/>
              </a:rPr>
              <a:t>preemptive</a:t>
            </a:r>
            <a:r>
              <a:rPr lang="en-US" sz="2800" spc="-10" dirty="0">
                <a:latin typeface="Carlito"/>
                <a:cs typeface="Carlito"/>
              </a:rPr>
              <a:t>.</a:t>
            </a:r>
            <a:endParaRPr lang="en-US" sz="2800" dirty="0">
              <a:latin typeface="Carlito"/>
              <a:cs typeface="Carlito"/>
            </a:endParaRPr>
          </a:p>
          <a:p>
            <a:endParaRPr lang="en-US" dirty="0"/>
          </a:p>
        </p:txBody>
      </p:sp>
    </p:spTree>
    <p:extLst>
      <p:ext uri="{BB962C8B-B14F-4D97-AF65-F5344CB8AC3E}">
        <p14:creationId xmlns:p14="http://schemas.microsoft.com/office/powerpoint/2010/main" val="338604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1AEB-AF25-4D55-979E-A6E2129E855D}"/>
              </a:ext>
            </a:extLst>
          </p:cNvPr>
          <p:cNvSpPr>
            <a:spLocks noGrp="1"/>
          </p:cNvSpPr>
          <p:nvPr>
            <p:ph type="title"/>
          </p:nvPr>
        </p:nvSpPr>
        <p:spPr/>
        <p:txBody>
          <a:bodyPr/>
          <a:lstStyle/>
          <a:p>
            <a:r>
              <a:rPr lang="en-US" b="1" dirty="0"/>
              <a:t>Preemptive and Non-Preemptive Scheduling</a:t>
            </a:r>
          </a:p>
        </p:txBody>
      </p:sp>
      <p:sp>
        <p:nvSpPr>
          <p:cNvPr id="3" name="Content Placeholder 2">
            <a:extLst>
              <a:ext uri="{FF2B5EF4-FFF2-40B4-BE49-F238E27FC236}">
                <a16:creationId xmlns:a16="http://schemas.microsoft.com/office/drawing/2014/main" id="{2A7036FC-8728-45E5-881F-A2B0EEA3198E}"/>
              </a:ext>
            </a:extLst>
          </p:cNvPr>
          <p:cNvSpPr>
            <a:spLocks noGrp="1"/>
          </p:cNvSpPr>
          <p:nvPr>
            <p:ph idx="1"/>
          </p:nvPr>
        </p:nvSpPr>
        <p:spPr/>
        <p:txBody>
          <a:bodyPr/>
          <a:lstStyle/>
          <a:p>
            <a:r>
              <a:rPr lang="en-US" sz="3200" b="1" dirty="0"/>
              <a:t>Preemptive Scheduling:</a:t>
            </a:r>
          </a:p>
          <a:p>
            <a:r>
              <a:rPr lang="en-US" dirty="0"/>
              <a:t>Preemptive scheduling is used when a process is switches from running state to ready state or from waiting state to ready state. The resources(mainly CPU cycles) are allocated to the process for the limited amount of time and then is taken away, and the process is again placed back in the ready queue if that process still has CPU burst time remaining. That process stays in ready queue still it gets next chance to execute.</a:t>
            </a:r>
          </a:p>
          <a:p>
            <a:r>
              <a:rPr lang="en-US" dirty="0"/>
              <a:t>Example: SJF Algorithm, Round Robin Algorithm</a:t>
            </a:r>
          </a:p>
        </p:txBody>
      </p:sp>
    </p:spTree>
    <p:extLst>
      <p:ext uri="{BB962C8B-B14F-4D97-AF65-F5344CB8AC3E}">
        <p14:creationId xmlns:p14="http://schemas.microsoft.com/office/powerpoint/2010/main" val="3223623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0C070-20A5-4DA0-A83C-30150445F08F}"/>
              </a:ext>
            </a:extLst>
          </p:cNvPr>
          <p:cNvSpPr>
            <a:spLocks noGrp="1"/>
          </p:cNvSpPr>
          <p:nvPr>
            <p:ph type="title"/>
          </p:nvPr>
        </p:nvSpPr>
        <p:spPr/>
        <p:txBody>
          <a:bodyPr/>
          <a:lstStyle/>
          <a:p>
            <a:r>
              <a:rPr lang="en-US" b="1" dirty="0"/>
              <a:t>Preemptive and Non-Preemptive Scheduling</a:t>
            </a:r>
          </a:p>
        </p:txBody>
      </p:sp>
      <p:sp>
        <p:nvSpPr>
          <p:cNvPr id="3" name="Content Placeholder 2">
            <a:extLst>
              <a:ext uri="{FF2B5EF4-FFF2-40B4-BE49-F238E27FC236}">
                <a16:creationId xmlns:a16="http://schemas.microsoft.com/office/drawing/2014/main" id="{6931A580-B4F5-4CC2-9328-A4AAC4EB5D6B}"/>
              </a:ext>
            </a:extLst>
          </p:cNvPr>
          <p:cNvSpPr>
            <a:spLocks noGrp="1"/>
          </p:cNvSpPr>
          <p:nvPr>
            <p:ph idx="1"/>
          </p:nvPr>
        </p:nvSpPr>
        <p:spPr/>
        <p:txBody>
          <a:bodyPr>
            <a:normAutofit/>
          </a:bodyPr>
          <a:lstStyle/>
          <a:p>
            <a:r>
              <a:rPr lang="en-US" sz="3200" b="1" dirty="0"/>
              <a:t>Non- Preemptive Scheduling</a:t>
            </a:r>
          </a:p>
          <a:p>
            <a:r>
              <a:rPr lang="en-US" dirty="0"/>
              <a:t>Non-preemptive scheduling is used when a process terminates, ,or a process switches from running state. In this scheduling, once the  resources(CPU cycles) is allocated to a process, the process holds the CPU till it gets terminated or it reaches a waiting state. In case of non-preemptive scheduling does not interrupt a process running CPU in middle of the execution. Instead, it waits till the process complete its CPU burst time and then it can allocate the CPU to another process.</a:t>
            </a:r>
          </a:p>
          <a:p>
            <a:r>
              <a:rPr lang="en-US" dirty="0"/>
              <a:t>Example: FCFS Algorithm.</a:t>
            </a:r>
          </a:p>
        </p:txBody>
      </p:sp>
    </p:spTree>
    <p:extLst>
      <p:ext uri="{BB962C8B-B14F-4D97-AF65-F5344CB8AC3E}">
        <p14:creationId xmlns:p14="http://schemas.microsoft.com/office/powerpoint/2010/main" val="1855592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7242809" cy="697230"/>
          </a:xfrm>
          <a:prstGeom prst="rect">
            <a:avLst/>
          </a:prstGeom>
        </p:spPr>
        <p:txBody>
          <a:bodyPr vert="horz" wrap="square" lIns="0" tIns="13335" rIns="0" bIns="0" rtlCol="0">
            <a:spAutoFit/>
          </a:bodyPr>
          <a:lstStyle/>
          <a:p>
            <a:pPr marL="12700">
              <a:lnSpc>
                <a:spcPct val="100000"/>
              </a:lnSpc>
              <a:spcBef>
                <a:spcPts val="105"/>
              </a:spcBef>
            </a:pPr>
            <a:r>
              <a:rPr sz="4400" b="1" spc="-229" dirty="0"/>
              <a:t>Performance/scheduling</a:t>
            </a:r>
            <a:r>
              <a:rPr sz="4400" b="1" spc="-390" dirty="0"/>
              <a:t> </a:t>
            </a:r>
            <a:r>
              <a:rPr sz="4400" b="1" spc="-110" dirty="0"/>
              <a:t>criteria:</a:t>
            </a:r>
            <a:endParaRPr sz="4400" b="1"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39</a:t>
            </a:fld>
            <a:endParaRPr dirty="0"/>
          </a:p>
        </p:txBody>
      </p:sp>
      <p:sp>
        <p:nvSpPr>
          <p:cNvPr id="3" name="object 3"/>
          <p:cNvSpPr txBox="1"/>
          <p:nvPr/>
        </p:nvSpPr>
        <p:spPr>
          <a:xfrm>
            <a:off x="758139" y="1513459"/>
            <a:ext cx="10822940" cy="413446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panose="02020603050405020304" pitchFamily="18" charset="0"/>
                <a:cs typeface="Times New Roman" panose="02020603050405020304" pitchFamily="18" charset="0"/>
              </a:rPr>
              <a:t>CPU utilization:</a:t>
            </a:r>
            <a:endParaRPr lang="en-US" sz="2400" spc="-5" dirty="0">
              <a:latin typeface="Times New Roman" panose="02020603050405020304" pitchFamily="18" charset="0"/>
              <a:cs typeface="Times New Roman" panose="02020603050405020304" pitchFamily="18" charset="0"/>
            </a:endParaRPr>
          </a:p>
          <a:p>
            <a:pPr marL="698500" marR="5080" indent="-229235">
              <a:lnSpc>
                <a:spcPct val="70000"/>
              </a:lnSpc>
              <a:spcBef>
                <a:spcPts val="500"/>
              </a:spcBef>
              <a:buFont typeface="Arial"/>
              <a:buChar char="•"/>
              <a:tabLst>
                <a:tab pos="697865" algn="l"/>
                <a:tab pos="699135" algn="l"/>
              </a:tabLst>
            </a:pPr>
            <a:r>
              <a:rPr sz="2400" spc="-5" dirty="0">
                <a:latin typeface="Times New Roman" panose="02020603050405020304" pitchFamily="18" charset="0"/>
                <a:cs typeface="Times New Roman" panose="02020603050405020304" pitchFamily="18" charset="0"/>
              </a:rPr>
              <a:t>It determines how much CPU is </a:t>
            </a:r>
            <a:r>
              <a:rPr sz="2400" spc="-15" dirty="0">
                <a:latin typeface="Times New Roman" panose="02020603050405020304" pitchFamily="18" charset="0"/>
                <a:cs typeface="Times New Roman" panose="02020603050405020304" pitchFamily="18" charset="0"/>
              </a:rPr>
              <a:t>kept </a:t>
            </a:r>
            <a:r>
              <a:rPr sz="2400" spc="-10" dirty="0">
                <a:latin typeface="Times New Roman" panose="02020603050405020304" pitchFamily="18" charset="0"/>
                <a:cs typeface="Times New Roman" panose="02020603050405020304" pitchFamily="18" charset="0"/>
              </a:rPr>
              <a:t>busy .CPU utilization </a:t>
            </a:r>
            <a:r>
              <a:rPr sz="2400" spc="-15" dirty="0">
                <a:latin typeface="Times New Roman" panose="02020603050405020304" pitchFamily="18" charset="0"/>
                <a:cs typeface="Times New Roman" panose="02020603050405020304" pitchFamily="18" charset="0"/>
              </a:rPr>
              <a:t>may </a:t>
            </a:r>
            <a:r>
              <a:rPr sz="2400" spc="-10" dirty="0">
                <a:latin typeface="Times New Roman" panose="02020603050405020304" pitchFamily="18" charset="0"/>
                <a:cs typeface="Times New Roman" panose="02020603050405020304" pitchFamily="18" charset="0"/>
              </a:rPr>
              <a:t>range from </a:t>
            </a:r>
            <a:r>
              <a:rPr sz="2400" spc="-5" dirty="0">
                <a:latin typeface="Times New Roman" panose="02020603050405020304" pitchFamily="18" charset="0"/>
                <a:cs typeface="Times New Roman" panose="02020603050405020304" pitchFamily="18" charset="0"/>
              </a:rPr>
              <a:t>0 </a:t>
            </a:r>
            <a:r>
              <a:rPr sz="2400" spc="-10"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100 </a:t>
            </a:r>
            <a:r>
              <a:rPr sz="2400" spc="-10" dirty="0">
                <a:latin typeface="Times New Roman" panose="02020603050405020304" pitchFamily="18" charset="0"/>
                <a:cs typeface="Times New Roman" panose="02020603050405020304" pitchFamily="18" charset="0"/>
              </a:rPr>
              <a:t>percent .In </a:t>
            </a:r>
            <a:r>
              <a:rPr sz="2400" spc="-5" dirty="0">
                <a:latin typeface="Times New Roman" panose="02020603050405020304" pitchFamily="18" charset="0"/>
                <a:cs typeface="Times New Roman" panose="02020603050405020304" pitchFamily="18" charset="0"/>
              </a:rPr>
              <a:t>real </a:t>
            </a:r>
            <a:r>
              <a:rPr sz="2400" spc="-15" dirty="0">
                <a:latin typeface="Times New Roman" panose="02020603050405020304" pitchFamily="18" charset="0"/>
                <a:cs typeface="Times New Roman" panose="02020603050405020304" pitchFamily="18" charset="0"/>
              </a:rPr>
              <a:t>system, </a:t>
            </a:r>
            <a:r>
              <a:rPr sz="2400" spc="-5" dirty="0">
                <a:latin typeface="Times New Roman" panose="02020603050405020304" pitchFamily="18" charset="0"/>
                <a:cs typeface="Times New Roman" panose="02020603050405020304" pitchFamily="18" charset="0"/>
              </a:rPr>
              <a:t>it should </a:t>
            </a:r>
            <a:r>
              <a:rPr sz="2400" spc="-10" dirty="0">
                <a:latin typeface="Times New Roman" panose="02020603050405020304" pitchFamily="18" charset="0"/>
                <a:cs typeface="Times New Roman" panose="02020603050405020304" pitchFamily="18" charset="0"/>
              </a:rPr>
              <a:t>range </a:t>
            </a:r>
            <a:r>
              <a:rPr sz="2400" dirty="0">
                <a:latin typeface="Times New Roman" panose="02020603050405020304" pitchFamily="18" charset="0"/>
                <a:cs typeface="Times New Roman" panose="02020603050405020304" pitchFamily="18" charset="0"/>
              </a:rPr>
              <a:t>from </a:t>
            </a:r>
            <a:r>
              <a:rPr sz="2400" spc="-5" dirty="0">
                <a:latin typeface="Times New Roman" panose="02020603050405020304" pitchFamily="18" charset="0"/>
                <a:cs typeface="Times New Roman" panose="02020603050405020304" pitchFamily="18" charset="0"/>
              </a:rPr>
              <a:t>40 </a:t>
            </a:r>
            <a:r>
              <a:rPr sz="2400" spc="-10" dirty="0">
                <a:latin typeface="Times New Roman" panose="02020603050405020304" pitchFamily="18" charset="0"/>
                <a:cs typeface="Times New Roman" panose="02020603050405020304" pitchFamily="18" charset="0"/>
              </a:rPr>
              <a:t>percent(for </a:t>
            </a:r>
            <a:r>
              <a:rPr sz="2400" spc="-5" dirty="0">
                <a:latin typeface="Times New Roman" panose="02020603050405020304" pitchFamily="18" charset="0"/>
                <a:cs typeface="Times New Roman" panose="02020603050405020304" pitchFamily="18" charset="0"/>
              </a:rPr>
              <a:t>a lightly  loaded </a:t>
            </a:r>
            <a:r>
              <a:rPr sz="2400" spc="-15" dirty="0">
                <a:latin typeface="Times New Roman" panose="02020603050405020304" pitchFamily="18" charset="0"/>
                <a:cs typeface="Times New Roman" panose="02020603050405020304" pitchFamily="18" charset="0"/>
              </a:rPr>
              <a:t>system) </a:t>
            </a:r>
            <a:r>
              <a:rPr sz="2400" spc="-10"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90 </a:t>
            </a:r>
            <a:r>
              <a:rPr sz="2400" spc="-10" dirty="0">
                <a:latin typeface="Times New Roman" panose="02020603050405020304" pitchFamily="18" charset="0"/>
                <a:cs typeface="Times New Roman" panose="02020603050405020304" pitchFamily="18" charset="0"/>
              </a:rPr>
              <a:t>percent(for </a:t>
            </a:r>
            <a:r>
              <a:rPr sz="2400" spc="-5" dirty="0">
                <a:latin typeface="Times New Roman" panose="02020603050405020304" pitchFamily="18" charset="0"/>
                <a:cs typeface="Times New Roman" panose="02020603050405020304" pitchFamily="18" charset="0"/>
              </a:rPr>
              <a:t>a </a:t>
            </a:r>
            <a:r>
              <a:rPr sz="2400" spc="-10" dirty="0">
                <a:latin typeface="Times New Roman" panose="02020603050405020304" pitchFamily="18" charset="0"/>
                <a:cs typeface="Times New Roman" panose="02020603050405020304" pitchFamily="18" charset="0"/>
              </a:rPr>
              <a:t>heavily used</a:t>
            </a:r>
            <a:r>
              <a:rPr sz="2400" spc="229"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system).</a:t>
            </a:r>
            <a:endParaRPr sz="2400" dirty="0">
              <a:latin typeface="Times New Roman" panose="02020603050405020304" pitchFamily="18" charset="0"/>
              <a:cs typeface="Times New Roman" panose="02020603050405020304" pitchFamily="18" charset="0"/>
            </a:endParaRPr>
          </a:p>
          <a:p>
            <a:pPr marL="698500" indent="-229235">
              <a:lnSpc>
                <a:spcPct val="100000"/>
              </a:lnSpc>
              <a:spcBef>
                <a:spcPts val="35"/>
              </a:spcBef>
              <a:buFont typeface="Arial"/>
              <a:buChar char="•"/>
              <a:tabLst>
                <a:tab pos="697865" algn="l"/>
                <a:tab pos="699135" algn="l"/>
              </a:tabLst>
            </a:pPr>
            <a:r>
              <a:rPr sz="2400" spc="-5" dirty="0">
                <a:latin typeface="Times New Roman" panose="02020603050405020304" pitchFamily="18" charset="0"/>
                <a:cs typeface="Times New Roman" panose="02020603050405020304" pitchFamily="18" charset="0"/>
              </a:rPr>
              <a:t>In short, it is the </a:t>
            </a:r>
            <a:r>
              <a:rPr sz="2400" spc="-10" dirty="0">
                <a:latin typeface="Times New Roman" panose="02020603050405020304" pitchFamily="18" charset="0"/>
                <a:cs typeface="Times New Roman" panose="02020603050405020304" pitchFamily="18" charset="0"/>
              </a:rPr>
              <a:t>percentage </a:t>
            </a:r>
            <a:r>
              <a:rPr sz="2400" spc="-5" dirty="0">
                <a:latin typeface="Times New Roman" panose="02020603050405020304" pitchFamily="18" charset="0"/>
                <a:cs typeface="Times New Roman" panose="02020603050405020304" pitchFamily="18" charset="0"/>
              </a:rPr>
              <a:t>of the time the </a:t>
            </a:r>
            <a:r>
              <a:rPr sz="2400" spc="-10" dirty="0">
                <a:latin typeface="Times New Roman" panose="02020603050405020304" pitchFamily="18" charset="0"/>
                <a:cs typeface="Times New Roman" panose="02020603050405020304" pitchFamily="18" charset="0"/>
              </a:rPr>
              <a:t>processor </a:t>
            </a:r>
            <a:r>
              <a:rPr sz="2400" spc="-5" dirty="0">
                <a:latin typeface="Times New Roman" panose="02020603050405020304" pitchFamily="18" charset="0"/>
                <a:cs typeface="Times New Roman" panose="02020603050405020304" pitchFamily="18" charset="0"/>
              </a:rPr>
              <a:t>is</a:t>
            </a:r>
            <a:r>
              <a:rPr sz="2400" spc="240"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busy.</a:t>
            </a:r>
            <a:endParaRPr sz="2400" dirty="0">
              <a:latin typeface="Times New Roman" panose="02020603050405020304" pitchFamily="18" charset="0"/>
              <a:cs typeface="Times New Roman" panose="02020603050405020304" pitchFamily="18" charset="0"/>
            </a:endParaRPr>
          </a:p>
          <a:p>
            <a:pPr marL="12700">
              <a:lnSpc>
                <a:spcPct val="100000"/>
              </a:lnSpc>
              <a:spcBef>
                <a:spcPts val="445"/>
              </a:spcBef>
            </a:pPr>
            <a:r>
              <a:rPr sz="2400" b="1" spc="-10" dirty="0">
                <a:latin typeface="Times New Roman" panose="02020603050405020304" pitchFamily="18" charset="0"/>
                <a:cs typeface="Times New Roman" panose="02020603050405020304" pitchFamily="18" charset="0"/>
              </a:rPr>
              <a:t>Throughput</a:t>
            </a:r>
            <a:r>
              <a:rPr sz="2400" spc="-1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698500" marR="116205" indent="-229235">
              <a:lnSpc>
                <a:spcPct val="70000"/>
              </a:lnSpc>
              <a:spcBef>
                <a:spcPts val="515"/>
              </a:spcBef>
              <a:buFont typeface="Arial"/>
              <a:buChar char="•"/>
              <a:tabLst>
                <a:tab pos="697865" algn="l"/>
                <a:tab pos="699135" algn="l"/>
              </a:tabLst>
            </a:pPr>
            <a:r>
              <a:rPr sz="2400" spc="-5" dirty="0">
                <a:latin typeface="Times New Roman" panose="02020603050405020304" pitchFamily="18" charset="0"/>
                <a:cs typeface="Times New Roman" panose="02020603050405020304" pitchFamily="18" charset="0"/>
              </a:rPr>
              <a:t>It </a:t>
            </a:r>
            <a:r>
              <a:rPr sz="2400" spc="-15" dirty="0">
                <a:latin typeface="Times New Roman" panose="02020603050405020304" pitchFamily="18" charset="0"/>
                <a:cs typeface="Times New Roman" panose="02020603050405020304" pitchFamily="18" charset="0"/>
              </a:rPr>
              <a:t>refers </a:t>
            </a:r>
            <a:r>
              <a:rPr sz="2400" spc="-10"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the amount of </a:t>
            </a:r>
            <a:r>
              <a:rPr sz="2400" spc="-10" dirty="0">
                <a:latin typeface="Times New Roman" panose="02020603050405020304" pitchFamily="18" charset="0"/>
                <a:cs typeface="Times New Roman" panose="02020603050405020304" pitchFamily="18" charset="0"/>
              </a:rPr>
              <a:t>work completed </a:t>
            </a:r>
            <a:r>
              <a:rPr sz="2400" spc="-5" dirty="0">
                <a:latin typeface="Times New Roman" panose="02020603050405020304" pitchFamily="18" charset="0"/>
                <a:cs typeface="Times New Roman" panose="02020603050405020304" pitchFamily="18" charset="0"/>
              </a:rPr>
              <a:t>in a unit of time. One </a:t>
            </a:r>
            <a:r>
              <a:rPr sz="2400" spc="-20" dirty="0">
                <a:latin typeface="Times New Roman" panose="02020603050405020304" pitchFamily="18" charset="0"/>
                <a:cs typeface="Times New Roman" panose="02020603050405020304" pitchFamily="18" charset="0"/>
              </a:rPr>
              <a:t>way </a:t>
            </a:r>
            <a:r>
              <a:rPr sz="2400" spc="-10"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measure throughput is </a:t>
            </a:r>
            <a:r>
              <a:rPr sz="2400" spc="-10" dirty="0">
                <a:latin typeface="Times New Roman" panose="02020603050405020304" pitchFamily="18" charset="0"/>
                <a:cs typeface="Times New Roman" panose="02020603050405020304" pitchFamily="18" charset="0"/>
              </a:rPr>
              <a:t>by </a:t>
            </a:r>
            <a:r>
              <a:rPr sz="2400" spc="-5" dirty="0">
                <a:latin typeface="Times New Roman" panose="02020603050405020304" pitchFamily="18" charset="0"/>
                <a:cs typeface="Times New Roman" panose="02020603050405020304" pitchFamily="18" charset="0"/>
              </a:rPr>
              <a:t>means of </a:t>
            </a:r>
            <a:r>
              <a:rPr sz="2400" spc="-10" dirty="0">
                <a:latin typeface="Times New Roman" panose="02020603050405020304" pitchFamily="18" charset="0"/>
                <a:cs typeface="Times New Roman" panose="02020603050405020304" pitchFamily="18" charset="0"/>
              </a:rPr>
              <a:t>processes </a:t>
            </a:r>
            <a:r>
              <a:rPr sz="2400" spc="-5" dirty="0">
                <a:latin typeface="Times New Roman" panose="02020603050405020304" pitchFamily="18" charset="0"/>
                <a:cs typeface="Times New Roman" panose="02020603050405020304" pitchFamily="18" charset="0"/>
              </a:rPr>
              <a:t>that </a:t>
            </a:r>
            <a:r>
              <a:rPr sz="2400" spc="-10" dirty="0">
                <a:latin typeface="Times New Roman" panose="02020603050405020304" pitchFamily="18" charset="0"/>
                <a:cs typeface="Times New Roman" panose="02020603050405020304" pitchFamily="18" charset="0"/>
              </a:rPr>
              <a:t>are completed </a:t>
            </a:r>
            <a:r>
              <a:rPr sz="2400" spc="-5" dirty="0">
                <a:latin typeface="Times New Roman" panose="02020603050405020304" pitchFamily="18" charset="0"/>
                <a:cs typeface="Times New Roman" panose="02020603050405020304" pitchFamily="18" charset="0"/>
              </a:rPr>
              <a:t>in a unit </a:t>
            </a:r>
            <a:r>
              <a:rPr sz="2400" spc="-10" dirty="0">
                <a:latin typeface="Times New Roman" panose="02020603050405020304" pitchFamily="18" charset="0"/>
                <a:cs typeface="Times New Roman" panose="02020603050405020304" pitchFamily="18" charset="0"/>
              </a:rPr>
              <a:t>of  </a:t>
            </a:r>
            <a:r>
              <a:rPr sz="2400" spc="-5" dirty="0">
                <a:latin typeface="Times New Roman" panose="02020603050405020304" pitchFamily="18" charset="0"/>
                <a:cs typeface="Times New Roman" panose="02020603050405020304" pitchFamily="18" charset="0"/>
              </a:rPr>
              <a:t>time.</a:t>
            </a:r>
            <a:endParaRPr sz="2400" dirty="0">
              <a:latin typeface="Times New Roman" panose="02020603050405020304" pitchFamily="18" charset="0"/>
              <a:cs typeface="Times New Roman" panose="02020603050405020304" pitchFamily="18" charset="0"/>
            </a:endParaRPr>
          </a:p>
          <a:p>
            <a:pPr marL="698500" indent="-229235">
              <a:lnSpc>
                <a:spcPct val="100000"/>
              </a:lnSpc>
              <a:spcBef>
                <a:spcPts val="25"/>
              </a:spcBef>
              <a:buFont typeface="Arial"/>
              <a:buChar char="•"/>
              <a:tabLst>
                <a:tab pos="697865" algn="l"/>
                <a:tab pos="699135" algn="l"/>
              </a:tabLst>
            </a:pPr>
            <a:r>
              <a:rPr sz="2400" spc="-5" dirty="0">
                <a:latin typeface="Times New Roman" panose="02020603050405020304" pitchFamily="18" charset="0"/>
                <a:cs typeface="Times New Roman" panose="02020603050405020304" pitchFamily="18" charset="0"/>
              </a:rPr>
              <a:t>In short, it is the number of </a:t>
            </a:r>
            <a:r>
              <a:rPr sz="2400" spc="-10" dirty="0">
                <a:latin typeface="Times New Roman" panose="02020603050405020304" pitchFamily="18" charset="0"/>
                <a:cs typeface="Times New Roman" panose="02020603050405020304" pitchFamily="18" charset="0"/>
              </a:rPr>
              <a:t>processes</a:t>
            </a:r>
            <a:r>
              <a:rPr sz="2400" spc="16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completed.</a:t>
            </a:r>
            <a:endParaRPr sz="2400" dirty="0">
              <a:latin typeface="Times New Roman" panose="02020603050405020304" pitchFamily="18" charset="0"/>
              <a:cs typeface="Times New Roman" panose="02020603050405020304" pitchFamily="18" charset="0"/>
            </a:endParaRPr>
          </a:p>
          <a:p>
            <a:pPr marL="12700">
              <a:lnSpc>
                <a:spcPct val="100000"/>
              </a:lnSpc>
              <a:spcBef>
                <a:spcPts val="459"/>
              </a:spcBef>
            </a:pPr>
            <a:r>
              <a:rPr sz="2400" b="1" spc="-25" dirty="0">
                <a:latin typeface="Times New Roman" panose="02020603050405020304" pitchFamily="18" charset="0"/>
                <a:cs typeface="Times New Roman" panose="02020603050405020304" pitchFamily="18" charset="0"/>
              </a:rPr>
              <a:t>Turn </a:t>
            </a:r>
            <a:r>
              <a:rPr sz="2400" b="1" spc="-5" dirty="0">
                <a:latin typeface="Times New Roman" panose="02020603050405020304" pitchFamily="18" charset="0"/>
                <a:cs typeface="Times New Roman" panose="02020603050405020304" pitchFamily="18" charset="0"/>
              </a:rPr>
              <a:t>around</a:t>
            </a:r>
            <a:r>
              <a:rPr sz="2400" b="1" spc="5" dirty="0">
                <a:latin typeface="Times New Roman" panose="02020603050405020304" pitchFamily="18" charset="0"/>
                <a:cs typeface="Times New Roman" panose="02020603050405020304" pitchFamily="18" charset="0"/>
              </a:rPr>
              <a:t> </a:t>
            </a:r>
            <a:r>
              <a:rPr sz="2400" b="1" spc="-5" dirty="0">
                <a:latin typeface="Times New Roman" panose="02020603050405020304" pitchFamily="18" charset="0"/>
                <a:cs typeface="Times New Roman" panose="02020603050405020304" pitchFamily="18" charset="0"/>
              </a:rPr>
              <a:t>time:</a:t>
            </a:r>
            <a:endParaRPr sz="2400" dirty="0">
              <a:latin typeface="Times New Roman" panose="02020603050405020304" pitchFamily="18" charset="0"/>
              <a:cs typeface="Times New Roman" panose="02020603050405020304" pitchFamily="18" charset="0"/>
            </a:endParaRPr>
          </a:p>
          <a:p>
            <a:pPr marL="698500" indent="-229235">
              <a:lnSpc>
                <a:spcPct val="100000"/>
              </a:lnSpc>
              <a:spcBef>
                <a:spcPts val="30"/>
              </a:spcBef>
              <a:buFont typeface="Arial"/>
              <a:buChar char="•"/>
              <a:tabLst>
                <a:tab pos="697865" algn="l"/>
                <a:tab pos="699135" algn="l"/>
              </a:tabLst>
            </a:pPr>
            <a:r>
              <a:rPr sz="2400" spc="-5" dirty="0">
                <a:latin typeface="Times New Roman" panose="02020603050405020304" pitchFamily="18" charset="0"/>
                <a:cs typeface="Times New Roman" panose="02020603050405020304" pitchFamily="18" charset="0"/>
              </a:rPr>
              <a:t>It</a:t>
            </a:r>
            <a:r>
              <a:rPr sz="2400" spc="10"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may</a:t>
            </a:r>
            <a:r>
              <a:rPr sz="2400" spc="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be</a:t>
            </a:r>
            <a:r>
              <a:rPr sz="2400" spc="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defined</a:t>
            </a:r>
            <a:r>
              <a:rPr sz="2400" spc="3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as</a:t>
            </a:r>
            <a:r>
              <a:rPr sz="2400" spc="2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the</a:t>
            </a:r>
            <a:r>
              <a:rPr sz="2400" spc="1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interval</a:t>
            </a:r>
            <a:r>
              <a:rPr sz="2400" spc="2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from</a:t>
            </a:r>
            <a:r>
              <a:rPr sz="24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the</a:t>
            </a:r>
            <a:r>
              <a:rPr sz="2400" spc="2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time</a:t>
            </a:r>
            <a:r>
              <a:rPr sz="2400" spc="1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of</a:t>
            </a:r>
            <a:r>
              <a:rPr sz="2400" spc="1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submission</a:t>
            </a:r>
            <a:r>
              <a:rPr sz="2400" spc="5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of</a:t>
            </a:r>
            <a:r>
              <a:rPr sz="2400" spc="1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a</a:t>
            </a:r>
            <a:r>
              <a:rPr sz="2400" spc="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process</a:t>
            </a:r>
            <a:r>
              <a:rPr sz="2400" spc="2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to</a:t>
            </a:r>
            <a:r>
              <a:rPr sz="2400" spc="1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the</a:t>
            </a:r>
            <a:r>
              <a:rPr sz="2400" spc="2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time</a:t>
            </a:r>
            <a:r>
              <a:rPr sz="2400" spc="1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of</a:t>
            </a:r>
            <a:r>
              <a:rPr sz="2400" spc="15"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it’s</a:t>
            </a:r>
            <a:r>
              <a:rPr sz="2400" spc="1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completion.</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3004"/>
            <a:ext cx="5941061" cy="690574"/>
          </a:xfrm>
          <a:prstGeom prst="rect">
            <a:avLst/>
          </a:prstGeom>
        </p:spPr>
        <p:txBody>
          <a:bodyPr vert="horz" wrap="square" lIns="0" tIns="13335" rIns="0" bIns="0" rtlCol="0">
            <a:spAutoFit/>
          </a:bodyPr>
          <a:lstStyle/>
          <a:p>
            <a:pPr marL="12700">
              <a:lnSpc>
                <a:spcPct val="100000"/>
              </a:lnSpc>
              <a:spcBef>
                <a:spcPts val="105"/>
              </a:spcBef>
            </a:pPr>
            <a:r>
              <a:rPr sz="4400" spc="-280" dirty="0"/>
              <a:t>Components </a:t>
            </a:r>
            <a:r>
              <a:rPr sz="4400" spc="-45" dirty="0"/>
              <a:t>of</a:t>
            </a:r>
            <a:r>
              <a:rPr sz="4400" spc="-355" dirty="0"/>
              <a:t> </a:t>
            </a:r>
            <a:r>
              <a:rPr sz="4400" spc="-545" dirty="0"/>
              <a:t>OS:</a:t>
            </a:r>
            <a:endParaRPr sz="4400" dirty="0"/>
          </a:p>
        </p:txBody>
      </p:sp>
      <p:sp>
        <p:nvSpPr>
          <p:cNvPr id="3" name="object 3"/>
          <p:cNvSpPr txBox="1"/>
          <p:nvPr/>
        </p:nvSpPr>
        <p:spPr>
          <a:xfrm>
            <a:off x="739241" y="1425905"/>
            <a:ext cx="10817225" cy="1604645"/>
          </a:xfrm>
          <a:prstGeom prst="rect">
            <a:avLst/>
          </a:prstGeom>
        </p:spPr>
        <p:txBody>
          <a:bodyPr vert="horz" wrap="square" lIns="0" tIns="55244" rIns="0" bIns="0" rtlCol="0">
            <a:spAutoFit/>
          </a:bodyPr>
          <a:lstStyle/>
          <a:p>
            <a:pPr marL="241300" marR="5080" indent="-228600" algn="just">
              <a:lnSpc>
                <a:spcPct val="90000"/>
              </a:lnSpc>
              <a:spcBef>
                <a:spcPts val="434"/>
              </a:spcBef>
              <a:buSzPct val="96428"/>
              <a:buFont typeface="Wingdings"/>
              <a:buChar char=""/>
              <a:tabLst>
                <a:tab pos="295910" algn="l"/>
              </a:tabLst>
            </a:pPr>
            <a:r>
              <a:rPr sz="2800" spc="-5" dirty="0">
                <a:latin typeface="Times New Roman"/>
                <a:cs typeface="Times New Roman"/>
              </a:rPr>
              <a:t>OS is the intermediate system </a:t>
            </a:r>
            <a:r>
              <a:rPr sz="2800" spc="-10" dirty="0">
                <a:latin typeface="Times New Roman"/>
                <a:cs typeface="Times New Roman"/>
              </a:rPr>
              <a:t>program </a:t>
            </a:r>
            <a:r>
              <a:rPr sz="2800" spc="-5" dirty="0">
                <a:latin typeface="Times New Roman"/>
                <a:cs typeface="Times New Roman"/>
              </a:rPr>
              <a:t>between users and hardware  which are very essential </a:t>
            </a:r>
            <a:r>
              <a:rPr sz="2800" dirty="0">
                <a:latin typeface="Times New Roman"/>
                <a:cs typeface="Times New Roman"/>
              </a:rPr>
              <a:t>for the </a:t>
            </a:r>
            <a:r>
              <a:rPr sz="2800" spc="-5" dirty="0">
                <a:latin typeface="Times New Roman"/>
                <a:cs typeface="Times New Roman"/>
              </a:rPr>
              <a:t>computer system to work and </a:t>
            </a:r>
            <a:r>
              <a:rPr sz="2800" dirty="0">
                <a:latin typeface="Times New Roman"/>
                <a:cs typeface="Times New Roman"/>
              </a:rPr>
              <a:t>which  </a:t>
            </a:r>
            <a:r>
              <a:rPr sz="2800" spc="-15" dirty="0">
                <a:latin typeface="Times New Roman"/>
                <a:cs typeface="Times New Roman"/>
              </a:rPr>
              <a:t>creates </a:t>
            </a:r>
            <a:r>
              <a:rPr sz="2800" spc="-5" dirty="0">
                <a:latin typeface="Times New Roman"/>
                <a:cs typeface="Times New Roman"/>
              </a:rPr>
              <a:t>user friendly interaction between user </a:t>
            </a:r>
            <a:r>
              <a:rPr sz="2800" dirty="0">
                <a:latin typeface="Times New Roman"/>
                <a:cs typeface="Times New Roman"/>
              </a:rPr>
              <a:t>and </a:t>
            </a:r>
            <a:r>
              <a:rPr sz="2800" spc="-5" dirty="0">
                <a:latin typeface="Times New Roman"/>
                <a:cs typeface="Times New Roman"/>
              </a:rPr>
              <a:t>computer system  </a:t>
            </a:r>
            <a:r>
              <a:rPr sz="2800" dirty="0">
                <a:latin typeface="Times New Roman"/>
                <a:cs typeface="Times New Roman"/>
              </a:rPr>
              <a:t>by </a:t>
            </a:r>
            <a:r>
              <a:rPr sz="2800" spc="-5" dirty="0">
                <a:latin typeface="Times New Roman"/>
                <a:cs typeface="Times New Roman"/>
              </a:rPr>
              <a:t>hiding </a:t>
            </a:r>
            <a:r>
              <a:rPr sz="2800" dirty="0">
                <a:latin typeface="Times New Roman"/>
                <a:cs typeface="Times New Roman"/>
              </a:rPr>
              <a:t>all </a:t>
            </a:r>
            <a:r>
              <a:rPr sz="2800" spc="-5" dirty="0">
                <a:latin typeface="Times New Roman"/>
                <a:cs typeface="Times New Roman"/>
              </a:rPr>
              <a:t>low level </a:t>
            </a:r>
            <a:r>
              <a:rPr sz="2800" spc="-10" dirty="0">
                <a:latin typeface="Times New Roman"/>
                <a:cs typeface="Times New Roman"/>
              </a:rPr>
              <a:t>(hardware)</a:t>
            </a:r>
            <a:r>
              <a:rPr sz="2800" spc="35" dirty="0">
                <a:latin typeface="Times New Roman"/>
                <a:cs typeface="Times New Roman"/>
              </a:rPr>
              <a:t> </a:t>
            </a:r>
            <a:r>
              <a:rPr sz="2800" dirty="0">
                <a:latin typeface="Times New Roman"/>
                <a:cs typeface="Times New Roman"/>
              </a:rPr>
              <a:t>detail.</a:t>
            </a:r>
          </a:p>
        </p:txBody>
      </p:sp>
      <p:sp>
        <p:nvSpPr>
          <p:cNvPr id="4" name="object 4"/>
          <p:cNvSpPr txBox="1"/>
          <p:nvPr/>
        </p:nvSpPr>
        <p:spPr>
          <a:xfrm>
            <a:off x="1066800" y="6318504"/>
            <a:ext cx="388429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fig. Component of operating</a:t>
            </a:r>
            <a:r>
              <a:rPr sz="2000" spc="-135" dirty="0">
                <a:latin typeface="Times New Roman"/>
                <a:cs typeface="Times New Roman"/>
              </a:rPr>
              <a:t> </a:t>
            </a:r>
            <a:r>
              <a:rPr sz="2000" dirty="0">
                <a:latin typeface="Times New Roman"/>
                <a:cs typeface="Times New Roman"/>
              </a:rPr>
              <a:t>system</a:t>
            </a:r>
          </a:p>
        </p:txBody>
      </p:sp>
      <p:sp>
        <p:nvSpPr>
          <p:cNvPr id="5" name="object 5"/>
          <p:cNvSpPr txBox="1"/>
          <p:nvPr/>
        </p:nvSpPr>
        <p:spPr>
          <a:xfrm>
            <a:off x="7620000" y="6303264"/>
            <a:ext cx="2517140"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Fig. Component of</a:t>
            </a:r>
            <a:r>
              <a:rPr sz="2000" b="1" spc="-110" dirty="0">
                <a:latin typeface="Times New Roman"/>
                <a:cs typeface="Times New Roman"/>
              </a:rPr>
              <a:t> </a:t>
            </a:r>
            <a:r>
              <a:rPr sz="2000" b="1" dirty="0">
                <a:latin typeface="Times New Roman"/>
                <a:cs typeface="Times New Roman"/>
              </a:rPr>
              <a:t>OS.</a:t>
            </a:r>
            <a:endParaRPr sz="2000" dirty="0">
              <a:latin typeface="Times New Roman"/>
              <a:cs typeface="Times New Roman"/>
            </a:endParaRPr>
          </a:p>
        </p:txBody>
      </p:sp>
      <p:sp>
        <p:nvSpPr>
          <p:cNvPr id="6" name="object 6"/>
          <p:cNvSpPr/>
          <p:nvPr/>
        </p:nvSpPr>
        <p:spPr>
          <a:xfrm>
            <a:off x="6880761" y="3272454"/>
            <a:ext cx="4571999" cy="2748927"/>
          </a:xfrm>
          <a:prstGeom prst="rect">
            <a:avLst/>
          </a:prstGeom>
          <a:blipFill>
            <a:blip r:embed="rId2" cstate="print"/>
            <a:stretch>
              <a:fillRect/>
            </a:stretch>
          </a:blipFill>
        </p:spPr>
        <p:txBody>
          <a:bodyPr wrap="square" lIns="0" tIns="0" rIns="0" bIns="0" rtlCol="0"/>
          <a:lstStyle/>
          <a:p>
            <a:endParaRPr>
              <a:solidFill>
                <a:schemeClr val="accent4">
                  <a:lumMod val="50000"/>
                </a:schemeClr>
              </a:solidFill>
            </a:endParaRPr>
          </a:p>
        </p:txBody>
      </p:sp>
      <p:sp>
        <p:nvSpPr>
          <p:cNvPr id="7" name="object 7"/>
          <p:cNvSpPr/>
          <p:nvPr/>
        </p:nvSpPr>
        <p:spPr>
          <a:xfrm>
            <a:off x="1143000" y="3237693"/>
            <a:ext cx="5183257" cy="2783688"/>
          </a:xfrm>
          <a:prstGeom prst="rect">
            <a:avLst/>
          </a:prstGeom>
          <a:blipFill>
            <a:blip r:embed="rId3" cstate="print"/>
            <a:stretch>
              <a:fillRect/>
            </a:stretch>
          </a:blipFill>
        </p:spPr>
        <p:txBody>
          <a:bodyPr wrap="square" lIns="0" tIns="0" rIns="0" bIns="0" rtlCol="0"/>
          <a:lstStyle/>
          <a:p>
            <a:endParaRPr>
              <a:solidFill>
                <a:schemeClr val="accent4">
                  <a:lumMod val="5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50F0-204B-4CC7-8811-E8267A14FB1C}"/>
              </a:ext>
            </a:extLst>
          </p:cNvPr>
          <p:cNvSpPr>
            <a:spLocks noGrp="1"/>
          </p:cNvSpPr>
          <p:nvPr>
            <p:ph type="title"/>
          </p:nvPr>
        </p:nvSpPr>
        <p:spPr/>
        <p:txBody>
          <a:bodyPr/>
          <a:lstStyle/>
          <a:p>
            <a:r>
              <a:rPr lang="en-US" sz="4400" b="1" spc="-229" dirty="0"/>
              <a:t>Performance/scheduling</a:t>
            </a:r>
            <a:r>
              <a:rPr lang="en-US" sz="4400" b="1" spc="-390" dirty="0"/>
              <a:t> </a:t>
            </a:r>
            <a:r>
              <a:rPr lang="en-US" sz="4400" b="1" spc="-110" dirty="0"/>
              <a:t>criteria:</a:t>
            </a:r>
            <a:endParaRPr lang="en-US" dirty="0"/>
          </a:p>
        </p:txBody>
      </p:sp>
      <p:sp>
        <p:nvSpPr>
          <p:cNvPr id="3" name="Content Placeholder 2">
            <a:extLst>
              <a:ext uri="{FF2B5EF4-FFF2-40B4-BE49-F238E27FC236}">
                <a16:creationId xmlns:a16="http://schemas.microsoft.com/office/drawing/2014/main" id="{F7AC015D-5170-4022-B0F0-D12E9AECF5E6}"/>
              </a:ext>
            </a:extLst>
          </p:cNvPr>
          <p:cNvSpPr>
            <a:spLocks noGrp="1"/>
          </p:cNvSpPr>
          <p:nvPr>
            <p:ph idx="1"/>
          </p:nvPr>
        </p:nvSpPr>
        <p:spPr>
          <a:xfrm>
            <a:off x="838200" y="1825625"/>
            <a:ext cx="10668000" cy="4346575"/>
          </a:xfrm>
        </p:spPr>
        <p:txBody>
          <a:bodyPr>
            <a:noAutofit/>
          </a:bodyPr>
          <a:lstStyle/>
          <a:p>
            <a:pPr marL="12700">
              <a:lnSpc>
                <a:spcPct val="100000"/>
              </a:lnSpc>
              <a:spcBef>
                <a:spcPts val="459"/>
              </a:spcBef>
            </a:pPr>
            <a:r>
              <a:rPr lang="en-US" sz="2000" b="1" spc="-15" dirty="0">
                <a:latin typeface="Times New Roman" panose="02020603050405020304" pitchFamily="18" charset="0"/>
                <a:cs typeface="Times New Roman" panose="02020603050405020304" pitchFamily="18" charset="0"/>
              </a:rPr>
              <a:t>Turn </a:t>
            </a:r>
            <a:r>
              <a:rPr lang="en-US" sz="2000" b="1" dirty="0">
                <a:latin typeface="Times New Roman" panose="02020603050405020304" pitchFamily="18" charset="0"/>
                <a:cs typeface="Times New Roman" panose="02020603050405020304" pitchFamily="18" charset="0"/>
              </a:rPr>
              <a:t>around </a:t>
            </a:r>
            <a:r>
              <a:rPr lang="en-US" sz="2000" b="1" spc="-10" dirty="0">
                <a:latin typeface="Times New Roman" panose="02020603050405020304" pitchFamily="18" charset="0"/>
                <a:cs typeface="Times New Roman" panose="02020603050405020304" pitchFamily="18" charset="0"/>
              </a:rPr>
              <a:t>time = actual </a:t>
            </a:r>
            <a:r>
              <a:rPr lang="en-US" sz="2000" b="1" spc="-15" dirty="0">
                <a:latin typeface="Times New Roman" panose="02020603050405020304" pitchFamily="18" charset="0"/>
                <a:cs typeface="Times New Roman" panose="02020603050405020304" pitchFamily="18" charset="0"/>
              </a:rPr>
              <a:t>execution </a:t>
            </a:r>
            <a:r>
              <a:rPr lang="en-US" sz="2000" b="1" spc="-5" dirty="0">
                <a:latin typeface="Times New Roman" panose="02020603050405020304" pitchFamily="18" charset="0"/>
                <a:cs typeface="Times New Roman" panose="02020603050405020304" pitchFamily="18" charset="0"/>
              </a:rPr>
              <a:t>time(CPU time) + time </a:t>
            </a:r>
            <a:r>
              <a:rPr lang="en-US" sz="2000" b="1" spc="-10" dirty="0">
                <a:latin typeface="Times New Roman" panose="02020603050405020304" pitchFamily="18" charset="0"/>
                <a:cs typeface="Times New Roman" panose="02020603050405020304" pitchFamily="18" charset="0"/>
              </a:rPr>
              <a:t>spent </a:t>
            </a:r>
            <a:r>
              <a:rPr lang="en-US" sz="2000" b="1" spc="-5" dirty="0">
                <a:latin typeface="Times New Roman" panose="02020603050405020304" pitchFamily="18" charset="0"/>
                <a:cs typeface="Times New Roman" panose="02020603050405020304" pitchFamily="18" charset="0"/>
              </a:rPr>
              <a:t>waiting for</a:t>
            </a:r>
            <a:r>
              <a:rPr lang="en-US" sz="2000" b="1" spc="-65" dirty="0">
                <a:latin typeface="Times New Roman" panose="02020603050405020304" pitchFamily="18" charset="0"/>
                <a:cs typeface="Times New Roman" panose="02020603050405020304" pitchFamily="18" charset="0"/>
              </a:rPr>
              <a:t> </a:t>
            </a:r>
            <a:r>
              <a:rPr lang="en-US" sz="2000" b="1" spc="-10" dirty="0">
                <a:latin typeface="Times New Roman" panose="02020603050405020304" pitchFamily="18" charset="0"/>
                <a:cs typeface="Times New Roman" panose="02020603050405020304" pitchFamily="18" charset="0"/>
              </a:rPr>
              <a:t>resources</a:t>
            </a:r>
            <a:endParaRPr lang="en-US" sz="2000" dirty="0">
              <a:latin typeface="Times New Roman" panose="02020603050405020304" pitchFamily="18" charset="0"/>
              <a:cs typeface="Times New Roman" panose="02020603050405020304" pitchFamily="18" charset="0"/>
            </a:endParaRPr>
          </a:p>
          <a:p>
            <a:pPr marL="698500" indent="-229235">
              <a:lnSpc>
                <a:spcPct val="100000"/>
              </a:lnSpc>
              <a:spcBef>
                <a:spcPts val="35"/>
              </a:spcBef>
              <a:buFont typeface="Arial"/>
              <a:buChar char="•"/>
              <a:tabLst>
                <a:tab pos="697865" algn="l"/>
                <a:tab pos="699135" algn="l"/>
              </a:tabLst>
            </a:pPr>
            <a:r>
              <a:rPr lang="en-US" sz="2000" spc="-5" dirty="0">
                <a:latin typeface="Times New Roman" panose="02020603050405020304" pitchFamily="18" charset="0"/>
                <a:cs typeface="Times New Roman" panose="02020603050405020304" pitchFamily="18" charset="0"/>
              </a:rPr>
              <a:t>In short ,it is how long it </a:t>
            </a:r>
            <a:r>
              <a:rPr lang="en-US" sz="2000" spc="-15" dirty="0">
                <a:latin typeface="Times New Roman" panose="02020603050405020304" pitchFamily="18" charset="0"/>
                <a:cs typeface="Times New Roman" panose="02020603050405020304" pitchFamily="18" charset="0"/>
              </a:rPr>
              <a:t>takes </a:t>
            </a:r>
            <a:r>
              <a:rPr lang="en-US" sz="2000" spc="-10" dirty="0">
                <a:latin typeface="Times New Roman" panose="02020603050405020304" pitchFamily="18" charset="0"/>
                <a:cs typeface="Times New Roman" panose="02020603050405020304" pitchFamily="18" charset="0"/>
              </a:rPr>
              <a:t>to complete </a:t>
            </a:r>
            <a:r>
              <a:rPr lang="en-US" sz="2000" spc="-5" dirty="0">
                <a:latin typeface="Times New Roman" panose="02020603050405020304" pitchFamily="18" charset="0"/>
                <a:cs typeface="Times New Roman" panose="02020603050405020304" pitchFamily="18" charset="0"/>
              </a:rPr>
              <a:t>its</a:t>
            </a:r>
            <a:r>
              <a:rPr lang="en-US" sz="2000" spc="204"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task.</a:t>
            </a:r>
            <a:endParaRPr lang="en-US" sz="2000" dirty="0">
              <a:latin typeface="Times New Roman" panose="02020603050405020304" pitchFamily="18" charset="0"/>
              <a:cs typeface="Times New Roman" panose="02020603050405020304" pitchFamily="18" charset="0"/>
            </a:endParaRPr>
          </a:p>
          <a:p>
            <a:pPr marL="12700">
              <a:lnSpc>
                <a:spcPct val="100000"/>
              </a:lnSpc>
              <a:spcBef>
                <a:spcPts val="459"/>
              </a:spcBef>
            </a:pPr>
            <a:r>
              <a:rPr lang="en-US" sz="2000" b="1" spc="-10" dirty="0">
                <a:latin typeface="Times New Roman" panose="02020603050405020304" pitchFamily="18" charset="0"/>
                <a:cs typeface="Times New Roman" panose="02020603050405020304" pitchFamily="18" charset="0"/>
              </a:rPr>
              <a:t>Fairness</a:t>
            </a:r>
            <a:r>
              <a:rPr lang="en-US" sz="2000" spc="-1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698500" indent="-229235">
              <a:lnSpc>
                <a:spcPct val="100000"/>
              </a:lnSpc>
              <a:spcBef>
                <a:spcPts val="35"/>
              </a:spcBef>
              <a:buFont typeface="Arial"/>
              <a:buChar char="•"/>
              <a:tabLst>
                <a:tab pos="697865" algn="l"/>
                <a:tab pos="699135" algn="l"/>
              </a:tabLst>
            </a:pPr>
            <a:r>
              <a:rPr lang="en-US" sz="2000" spc="-5" dirty="0">
                <a:latin typeface="Times New Roman" panose="02020603050405020304" pitchFamily="18" charset="0"/>
                <a:cs typeface="Times New Roman" panose="02020603050405020304" pitchFamily="18" charset="0"/>
              </a:rPr>
              <a:t>It</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is</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the</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determination</a:t>
            </a:r>
            <a:r>
              <a:rPr lang="en-US" sz="2000" spc="5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how</a:t>
            </a:r>
            <a:r>
              <a:rPr lang="en-US" sz="2000" spc="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much</a:t>
            </a:r>
            <a:r>
              <a:rPr lang="en-US" sz="2000" spc="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each</a:t>
            </a:r>
            <a:r>
              <a:rPr lang="en-US" sz="2000" spc="2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process</a:t>
            </a:r>
            <a:r>
              <a:rPr lang="en-US" sz="2000" spc="2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gets</a:t>
            </a:r>
            <a:r>
              <a:rPr lang="en-US" sz="2000" spc="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the</a:t>
            </a:r>
            <a:r>
              <a:rPr lang="en-US" sz="2000" spc="20"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fair</a:t>
            </a:r>
            <a:r>
              <a:rPr lang="en-US" sz="2000" spc="10"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share</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of</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the</a:t>
            </a:r>
            <a:r>
              <a:rPr lang="en-US" sz="2000" spc="20"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CPU.</a:t>
            </a:r>
            <a:r>
              <a:rPr lang="en-US" sz="2000" spc="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That</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is,</a:t>
            </a:r>
            <a:r>
              <a:rPr lang="en-US" sz="2000" spc="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it</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determines</a:t>
            </a:r>
            <a:r>
              <a:rPr lang="en-US" sz="2000" spc="3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or</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checks</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no</a:t>
            </a:r>
            <a:r>
              <a:rPr lang="en-US" sz="2000" spc="2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process</a:t>
            </a:r>
            <a:r>
              <a:rPr lang="en-US" sz="2000" spc="20" dirty="0">
                <a:latin typeface="Times New Roman" panose="02020603050405020304" pitchFamily="18" charset="0"/>
                <a:cs typeface="Times New Roman" panose="02020603050405020304" pitchFamily="18" charset="0"/>
              </a:rPr>
              <a:t> </a:t>
            </a:r>
            <a:r>
              <a:rPr lang="en-US" sz="2000" spc="-15" dirty="0">
                <a:latin typeface="Times New Roman" panose="02020603050405020304" pitchFamily="18" charset="0"/>
                <a:cs typeface="Times New Roman" panose="02020603050405020304" pitchFamily="18" charset="0"/>
              </a:rPr>
              <a:t>suffers</a:t>
            </a:r>
            <a:r>
              <a:rPr lang="en-US" sz="2000" spc="4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starvation.</a:t>
            </a:r>
            <a:endParaRPr lang="en-US" sz="2000" dirty="0">
              <a:latin typeface="Times New Roman" panose="02020603050405020304" pitchFamily="18" charset="0"/>
              <a:cs typeface="Times New Roman" panose="02020603050405020304" pitchFamily="18" charset="0"/>
            </a:endParaRPr>
          </a:p>
          <a:p>
            <a:pPr marL="12700">
              <a:lnSpc>
                <a:spcPct val="100000"/>
              </a:lnSpc>
              <a:spcBef>
                <a:spcPts val="459"/>
              </a:spcBef>
            </a:pPr>
            <a:r>
              <a:rPr lang="en-US" sz="2000" b="1" spc="-10" dirty="0">
                <a:latin typeface="Times New Roman" panose="02020603050405020304" pitchFamily="18" charset="0"/>
                <a:cs typeface="Times New Roman" panose="02020603050405020304" pitchFamily="18" charset="0"/>
              </a:rPr>
              <a:t>Waiting</a:t>
            </a:r>
            <a:r>
              <a:rPr lang="en-US" sz="2000" b="1" spc="-25"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time:</a:t>
            </a:r>
            <a:endParaRPr lang="en-US" sz="2000" dirty="0">
              <a:latin typeface="Times New Roman" panose="02020603050405020304" pitchFamily="18" charset="0"/>
              <a:cs typeface="Times New Roman" panose="02020603050405020304" pitchFamily="18" charset="0"/>
            </a:endParaRPr>
          </a:p>
          <a:p>
            <a:pPr marL="698500" indent="-229235">
              <a:lnSpc>
                <a:spcPct val="100000"/>
              </a:lnSpc>
              <a:spcBef>
                <a:spcPts val="30"/>
              </a:spcBef>
              <a:buFont typeface="Arial"/>
              <a:buChar char="•"/>
              <a:tabLst>
                <a:tab pos="697865" algn="l"/>
                <a:tab pos="699135" algn="l"/>
              </a:tabLst>
            </a:pPr>
            <a:r>
              <a:rPr lang="en-US" sz="2000" spc="-5" dirty="0">
                <a:latin typeface="Times New Roman" panose="02020603050405020304" pitchFamily="18" charset="0"/>
                <a:cs typeface="Times New Roman" panose="02020603050405020304" pitchFamily="18" charset="0"/>
              </a:rPr>
              <a:t>In</a:t>
            </a:r>
            <a:r>
              <a:rPr lang="en-US" sz="2000" spc="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multiprogramming,</a:t>
            </a:r>
            <a:r>
              <a:rPr lang="en-US" sz="2000" spc="4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as</a:t>
            </a:r>
            <a:r>
              <a:rPr lang="en-US" sz="2000" spc="20"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several</a:t>
            </a:r>
            <a:r>
              <a:rPr lang="en-US" sz="2000" spc="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jobs</a:t>
            </a:r>
            <a:r>
              <a:rPr lang="en-US" sz="2000" spc="3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reside</a:t>
            </a:r>
            <a:r>
              <a:rPr lang="en-US" sz="2000" spc="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in</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memory</a:t>
            </a:r>
            <a:r>
              <a:rPr lang="en-US" sz="2000" spc="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at</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a</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time,</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CPU</a:t>
            </a:r>
            <a:r>
              <a:rPr lang="en-US" sz="2000" dirty="0">
                <a:latin typeface="Times New Roman" panose="02020603050405020304" pitchFamily="18" charset="0"/>
                <a:cs typeface="Times New Roman" panose="02020603050405020304" pitchFamily="18" charset="0"/>
              </a:rPr>
              <a:t> </a:t>
            </a:r>
            <a:r>
              <a:rPr lang="en-US" sz="2000" spc="-15" dirty="0">
                <a:latin typeface="Times New Roman" panose="02020603050405020304" pitchFamily="18" charset="0"/>
                <a:cs typeface="Times New Roman" panose="02020603050405020304" pitchFamily="18" charset="0"/>
              </a:rPr>
              <a:t>executes</a:t>
            </a:r>
            <a:r>
              <a:rPr lang="en-US" sz="2000" spc="3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only</a:t>
            </a:r>
            <a:r>
              <a:rPr lang="en-US" sz="2000" spc="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one</a:t>
            </a:r>
            <a:r>
              <a:rPr lang="en-US" sz="2000" spc="2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job</a:t>
            </a:r>
            <a:r>
              <a:rPr lang="en-US" sz="2000" spc="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at</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a</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time.</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The</a:t>
            </a:r>
            <a:r>
              <a:rPr lang="en-US" sz="2000" spc="2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rest</a:t>
            </a:r>
            <a:r>
              <a:rPr lang="en-US" sz="2000" spc="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of</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the</a:t>
            </a:r>
            <a:r>
              <a:rPr lang="en-US" sz="2000" spc="1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jobs</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wait</a:t>
            </a:r>
            <a:r>
              <a:rPr lang="en-US" sz="2000" spc="20" dirty="0">
                <a:latin typeface="Times New Roman" panose="02020603050405020304" pitchFamily="18" charset="0"/>
                <a:cs typeface="Times New Roman" panose="02020603050405020304" pitchFamily="18" charset="0"/>
              </a:rPr>
              <a:t> </a:t>
            </a:r>
            <a:r>
              <a:rPr lang="en-US" sz="2000" spc="-15" dirty="0">
                <a:latin typeface="Times New Roman" panose="02020603050405020304" pitchFamily="18" charset="0"/>
                <a:cs typeface="Times New Roman" panose="02020603050405020304" pitchFamily="18" charset="0"/>
              </a:rPr>
              <a:t>for</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the</a:t>
            </a:r>
            <a:r>
              <a:rPr lang="en-US" sz="2000" spc="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CPU.</a:t>
            </a:r>
            <a:endParaRPr lang="en-US" sz="2000" dirty="0">
              <a:latin typeface="Times New Roman" panose="02020603050405020304" pitchFamily="18" charset="0"/>
              <a:cs typeface="Times New Roman" panose="02020603050405020304" pitchFamily="18" charset="0"/>
            </a:endParaRPr>
          </a:p>
          <a:p>
            <a:pPr marL="698500" indent="-229235">
              <a:lnSpc>
                <a:spcPct val="100000"/>
              </a:lnSpc>
              <a:spcBef>
                <a:spcPts val="35"/>
              </a:spcBef>
              <a:buFont typeface="Arial"/>
              <a:buChar char="•"/>
              <a:tabLst>
                <a:tab pos="697865" algn="l"/>
                <a:tab pos="699135" algn="l"/>
              </a:tabLst>
            </a:pPr>
            <a:r>
              <a:rPr lang="en-US" sz="2000" spc="-5" dirty="0">
                <a:latin typeface="Times New Roman" panose="02020603050405020304" pitchFamily="18" charset="0"/>
                <a:cs typeface="Times New Roman" panose="02020603050405020304" pitchFamily="18" charset="0"/>
              </a:rPr>
              <a:t>In short, it is how long a </a:t>
            </a:r>
            <a:r>
              <a:rPr lang="en-US" sz="2000" spc="-10" dirty="0">
                <a:latin typeface="Times New Roman" panose="02020603050405020304" pitchFamily="18" charset="0"/>
                <a:cs typeface="Times New Roman" panose="02020603050405020304" pitchFamily="18" charset="0"/>
              </a:rPr>
              <a:t>process </a:t>
            </a:r>
            <a:r>
              <a:rPr lang="en-US" sz="2000" spc="-5" dirty="0">
                <a:latin typeface="Times New Roman" panose="02020603050405020304" pitchFamily="18" charset="0"/>
                <a:cs typeface="Times New Roman" panose="02020603050405020304" pitchFamily="18" charset="0"/>
              </a:rPr>
              <a:t>spends waiting in the ready</a:t>
            </a:r>
            <a:r>
              <a:rPr lang="en-US" sz="2000" spc="229"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queue.</a:t>
            </a:r>
          </a:p>
          <a:p>
            <a:pPr marL="698500" indent="-229235">
              <a:lnSpc>
                <a:spcPct val="100000"/>
              </a:lnSpc>
              <a:spcBef>
                <a:spcPts val="40"/>
              </a:spcBef>
              <a:buFont typeface="Arial"/>
              <a:buChar char="•"/>
              <a:tabLst>
                <a:tab pos="697865" algn="l"/>
                <a:tab pos="699135" algn="l"/>
              </a:tabLst>
            </a:pPr>
            <a:r>
              <a:rPr lang="en-US" sz="2000" b="1" spc="-10" dirty="0">
                <a:latin typeface="Times New Roman" panose="02020603050405020304" pitchFamily="18" charset="0"/>
                <a:cs typeface="Times New Roman" panose="02020603050405020304" pitchFamily="18" charset="0"/>
              </a:rPr>
              <a:t>Waiting time = turnaround </a:t>
            </a:r>
            <a:r>
              <a:rPr lang="en-US" sz="2000" b="1" spc="-5" dirty="0">
                <a:latin typeface="Times New Roman" panose="02020603050405020304" pitchFamily="18" charset="0"/>
                <a:cs typeface="Times New Roman" panose="02020603050405020304" pitchFamily="18" charset="0"/>
              </a:rPr>
              <a:t>time - </a:t>
            </a:r>
            <a:r>
              <a:rPr lang="en-US" sz="2000" b="1" spc="-10" dirty="0">
                <a:latin typeface="Times New Roman" panose="02020603050405020304" pitchFamily="18" charset="0"/>
                <a:cs typeface="Times New Roman" panose="02020603050405020304" pitchFamily="18" charset="0"/>
              </a:rPr>
              <a:t>actual </a:t>
            </a:r>
            <a:r>
              <a:rPr lang="en-US" sz="2000" b="1" spc="-5" dirty="0">
                <a:latin typeface="Times New Roman" panose="02020603050405020304" pitchFamily="18" charset="0"/>
                <a:cs typeface="Times New Roman" panose="02020603050405020304" pitchFamily="18" charset="0"/>
              </a:rPr>
              <a:t>processing </a:t>
            </a:r>
            <a:r>
              <a:rPr lang="en-US" sz="2000" b="1" spc="-10" dirty="0">
                <a:latin typeface="Times New Roman" panose="02020603050405020304" pitchFamily="18" charset="0"/>
                <a:cs typeface="Times New Roman" panose="02020603050405020304" pitchFamily="18" charset="0"/>
              </a:rPr>
              <a:t>time(CPU</a:t>
            </a:r>
            <a:r>
              <a:rPr lang="en-US" sz="2000" b="1" spc="200" dirty="0">
                <a:latin typeface="Times New Roman" panose="02020603050405020304" pitchFamily="18" charset="0"/>
                <a:cs typeface="Times New Roman" panose="02020603050405020304" pitchFamily="18" charset="0"/>
              </a:rPr>
              <a:t> </a:t>
            </a:r>
            <a:r>
              <a:rPr lang="en-US" sz="2000" b="1" spc="-10" dirty="0">
                <a:latin typeface="Times New Roman" panose="02020603050405020304" pitchFamily="18" charset="0"/>
                <a:cs typeface="Times New Roman" panose="02020603050405020304" pitchFamily="18" charset="0"/>
              </a:rPr>
              <a:t>time)</a:t>
            </a:r>
            <a:endParaRPr lang="en-US" sz="2000" dirty="0">
              <a:latin typeface="Times New Roman" panose="02020603050405020304" pitchFamily="18" charset="0"/>
              <a:cs typeface="Times New Roman" panose="02020603050405020304" pitchFamily="18" charset="0"/>
            </a:endParaRPr>
          </a:p>
          <a:p>
            <a:pPr marL="12700">
              <a:lnSpc>
                <a:spcPct val="100000"/>
              </a:lnSpc>
              <a:spcBef>
                <a:spcPts val="450"/>
              </a:spcBef>
            </a:pPr>
            <a:r>
              <a:rPr lang="en-US" sz="2000" b="1" spc="-10" dirty="0">
                <a:latin typeface="Times New Roman" panose="02020603050405020304" pitchFamily="18" charset="0"/>
                <a:cs typeface="Times New Roman" panose="02020603050405020304" pitchFamily="18" charset="0"/>
              </a:rPr>
              <a:t>Response</a:t>
            </a:r>
            <a:r>
              <a:rPr lang="en-US" sz="2000" b="1"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time:</a:t>
            </a:r>
            <a:endParaRPr lang="en-US" sz="2000" dirty="0">
              <a:latin typeface="Times New Roman" panose="02020603050405020304" pitchFamily="18" charset="0"/>
              <a:cs typeface="Times New Roman" panose="02020603050405020304" pitchFamily="18" charset="0"/>
            </a:endParaRPr>
          </a:p>
          <a:p>
            <a:pPr marL="698500" marR="467359" indent="-229235">
              <a:lnSpc>
                <a:spcPct val="70000"/>
              </a:lnSpc>
              <a:spcBef>
                <a:spcPts val="509"/>
              </a:spcBef>
              <a:buFont typeface="Arial"/>
              <a:buChar char="•"/>
              <a:tabLst>
                <a:tab pos="697865" algn="l"/>
                <a:tab pos="699135" algn="l"/>
              </a:tabLst>
            </a:pPr>
            <a:r>
              <a:rPr lang="en-US" sz="2000" spc="-5" dirty="0">
                <a:latin typeface="Times New Roman" panose="02020603050405020304" pitchFamily="18" charset="0"/>
                <a:cs typeface="Times New Roman" panose="02020603050405020304" pitchFamily="18" charset="0"/>
              </a:rPr>
              <a:t>It is the </a:t>
            </a:r>
            <a:r>
              <a:rPr lang="en-US" sz="2000" spc="-10" dirty="0">
                <a:latin typeface="Times New Roman" panose="02020603050405020304" pitchFamily="18" charset="0"/>
                <a:cs typeface="Times New Roman" panose="02020603050405020304" pitchFamily="18" charset="0"/>
              </a:rPr>
              <a:t>interval </a:t>
            </a:r>
            <a:r>
              <a:rPr lang="en-US" sz="2000" spc="-5" dirty="0">
                <a:latin typeface="Times New Roman" panose="02020603050405020304" pitchFamily="18" charset="0"/>
                <a:cs typeface="Times New Roman" panose="02020603050405020304" pitchFamily="18" charset="0"/>
              </a:rPr>
              <a:t>of time </a:t>
            </a:r>
            <a:r>
              <a:rPr lang="en-US" sz="2000" spc="-10" dirty="0">
                <a:latin typeface="Times New Roman" panose="02020603050405020304" pitchFamily="18" charset="0"/>
                <a:cs typeface="Times New Roman" panose="02020603050405020304" pitchFamily="18" charset="0"/>
              </a:rPr>
              <a:t>from </a:t>
            </a:r>
            <a:r>
              <a:rPr lang="en-US" sz="2000" spc="-5" dirty="0">
                <a:latin typeface="Times New Roman" panose="02020603050405020304" pitchFamily="18" charset="0"/>
                <a:cs typeface="Times New Roman" panose="02020603050405020304" pitchFamily="18" charset="0"/>
              </a:rPr>
              <a:t>the submission of a </a:t>
            </a:r>
            <a:r>
              <a:rPr lang="en-US" sz="2000" spc="-10" dirty="0">
                <a:latin typeface="Times New Roman" panose="02020603050405020304" pitchFamily="18" charset="0"/>
                <a:cs typeface="Times New Roman" panose="02020603050405020304" pitchFamily="18" charset="0"/>
              </a:rPr>
              <a:t>request </a:t>
            </a:r>
            <a:r>
              <a:rPr lang="en-US" sz="2000" spc="-5" dirty="0">
                <a:latin typeface="Times New Roman" panose="02020603050405020304" pitchFamily="18" charset="0"/>
                <a:cs typeface="Times New Roman" panose="02020603050405020304" pitchFamily="18" charset="0"/>
              </a:rPr>
              <a:t>until the </a:t>
            </a:r>
            <a:r>
              <a:rPr lang="en-US" sz="2000" spc="-15" dirty="0">
                <a:latin typeface="Times New Roman" panose="02020603050405020304" pitchFamily="18" charset="0"/>
                <a:cs typeface="Times New Roman" panose="02020603050405020304" pitchFamily="18" charset="0"/>
              </a:rPr>
              <a:t>first </a:t>
            </a:r>
            <a:r>
              <a:rPr lang="en-US" sz="2000" spc="-5" dirty="0">
                <a:latin typeface="Times New Roman" panose="02020603050405020304" pitchFamily="18" charset="0"/>
                <a:cs typeface="Times New Roman" panose="02020603050405020304" pitchFamily="18" charset="0"/>
              </a:rPr>
              <a:t>response is </a:t>
            </a:r>
            <a:r>
              <a:rPr lang="en-US" sz="2000" spc="-10" dirty="0">
                <a:latin typeface="Times New Roman" panose="02020603050405020304" pitchFamily="18" charset="0"/>
                <a:cs typeface="Times New Roman" panose="02020603050405020304" pitchFamily="18" charset="0"/>
              </a:rPr>
              <a:t>produced </a:t>
            </a:r>
            <a:r>
              <a:rPr lang="en-US" sz="2000" spc="-25" dirty="0">
                <a:latin typeface="Times New Roman" panose="02020603050405020304" pitchFamily="18" charset="0"/>
                <a:cs typeface="Times New Roman" panose="02020603050405020304" pitchFamily="18" charset="0"/>
              </a:rPr>
              <a:t>.This </a:t>
            </a:r>
            <a:r>
              <a:rPr lang="en-US" sz="2000" spc="-5" dirty="0">
                <a:latin typeface="Times New Roman" panose="02020603050405020304" pitchFamily="18" charset="0"/>
                <a:cs typeface="Times New Roman" panose="02020603050405020304" pitchFamily="18" charset="0"/>
              </a:rPr>
              <a:t>actually is the amount of time it </a:t>
            </a:r>
            <a:r>
              <a:rPr lang="en-US" sz="2000" spc="-15" dirty="0">
                <a:latin typeface="Times New Roman" panose="02020603050405020304" pitchFamily="18" charset="0"/>
                <a:cs typeface="Times New Roman" panose="02020603050405020304" pitchFamily="18" charset="0"/>
              </a:rPr>
              <a:t>takes </a:t>
            </a:r>
            <a:r>
              <a:rPr lang="en-US" sz="2000" spc="-10" dirty="0">
                <a:latin typeface="Times New Roman" panose="02020603050405020304" pitchFamily="18" charset="0"/>
                <a:cs typeface="Times New Roman" panose="02020603050405020304" pitchFamily="18" charset="0"/>
              </a:rPr>
              <a:t>to start  </a:t>
            </a:r>
            <a:r>
              <a:rPr lang="en-US" sz="2000" spc="-5" dirty="0">
                <a:latin typeface="Times New Roman" panose="02020603050405020304" pitchFamily="18" charset="0"/>
                <a:cs typeface="Times New Roman" panose="02020603050405020304" pitchFamily="18" charset="0"/>
              </a:rPr>
              <a:t>responding,</a:t>
            </a:r>
            <a:r>
              <a:rPr lang="en-US" sz="2000" spc="3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but</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not</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the</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time</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it</a:t>
            </a:r>
            <a:r>
              <a:rPr lang="en-US" sz="2000" spc="5" dirty="0">
                <a:latin typeface="Times New Roman" panose="02020603050405020304" pitchFamily="18" charset="0"/>
                <a:cs typeface="Times New Roman" panose="02020603050405020304" pitchFamily="18" charset="0"/>
              </a:rPr>
              <a:t> </a:t>
            </a:r>
            <a:r>
              <a:rPr lang="en-US" sz="2000" spc="-15" dirty="0">
                <a:latin typeface="Times New Roman" panose="02020603050405020304" pitchFamily="18" charset="0"/>
                <a:cs typeface="Times New Roman" panose="02020603050405020304" pitchFamily="18" charset="0"/>
              </a:rPr>
              <a:t>takes</a:t>
            </a:r>
            <a:r>
              <a:rPr lang="en-US" sz="2000" spc="20"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to</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output</a:t>
            </a:r>
            <a:r>
              <a:rPr lang="en-US" sz="2000" spc="3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a:t>
            </a:r>
            <a:r>
              <a:rPr lang="en-US" sz="2000" spc="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response</a:t>
            </a:r>
            <a:r>
              <a:rPr lang="en-US" sz="2000" spc="3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.It</a:t>
            </a:r>
            <a:r>
              <a:rPr lang="en-US" sz="200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is</a:t>
            </a:r>
            <a:r>
              <a:rPr lang="en-US" sz="2000" spc="20"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mostly</a:t>
            </a:r>
            <a:r>
              <a:rPr lang="en-US" sz="2000" spc="3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considered</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in</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time</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sharing</a:t>
            </a:r>
            <a:r>
              <a:rPr lang="en-US" sz="2000" spc="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and</a:t>
            </a:r>
            <a:r>
              <a:rPr lang="en-US" sz="2000" spc="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real</a:t>
            </a:r>
            <a:r>
              <a:rPr lang="en-US" sz="200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time</a:t>
            </a:r>
            <a:r>
              <a:rPr lang="en-US" sz="2000" spc="20" dirty="0">
                <a:latin typeface="Times New Roman" panose="02020603050405020304" pitchFamily="18" charset="0"/>
                <a:cs typeface="Times New Roman" panose="02020603050405020304" pitchFamily="18" charset="0"/>
              </a:rPr>
              <a:t> </a:t>
            </a:r>
            <a:r>
              <a:rPr lang="en-US" sz="2000" spc="-15" dirty="0">
                <a:latin typeface="Times New Roman" panose="02020603050405020304" pitchFamily="18" charset="0"/>
                <a:cs typeface="Times New Roman" panose="02020603050405020304" pitchFamily="18" charset="0"/>
              </a:rPr>
              <a:t>systems</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914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5076190" cy="697230"/>
          </a:xfrm>
          <a:prstGeom prst="rect">
            <a:avLst/>
          </a:prstGeom>
        </p:spPr>
        <p:txBody>
          <a:bodyPr vert="horz" wrap="square" lIns="0" tIns="13335" rIns="0" bIns="0" rtlCol="0">
            <a:spAutoFit/>
          </a:bodyPr>
          <a:lstStyle/>
          <a:p>
            <a:pPr marL="12700">
              <a:lnSpc>
                <a:spcPct val="100000"/>
              </a:lnSpc>
              <a:spcBef>
                <a:spcPts val="105"/>
              </a:spcBef>
            </a:pPr>
            <a:r>
              <a:rPr sz="4400" b="1" spc="-280" dirty="0"/>
              <a:t>Thr</a:t>
            </a:r>
            <a:r>
              <a:rPr lang="en-US" sz="4400" b="1" spc="-280" dirty="0"/>
              <a:t>ee types of Schedulers</a:t>
            </a:r>
            <a:r>
              <a:rPr sz="4400" b="1" spc="-235" dirty="0"/>
              <a:t>:</a:t>
            </a:r>
            <a:endParaRPr sz="4400" b="1" dirty="0"/>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41</a:t>
            </a:fld>
            <a:endParaRPr dirty="0"/>
          </a:p>
        </p:txBody>
      </p:sp>
      <p:sp>
        <p:nvSpPr>
          <p:cNvPr id="3" name="object 3"/>
          <p:cNvSpPr txBox="1"/>
          <p:nvPr/>
        </p:nvSpPr>
        <p:spPr>
          <a:xfrm>
            <a:off x="396341" y="1412493"/>
            <a:ext cx="11059160" cy="2403478"/>
          </a:xfrm>
          <a:prstGeom prst="rect">
            <a:avLst/>
          </a:prstGeom>
        </p:spPr>
        <p:txBody>
          <a:bodyPr vert="horz" wrap="square" lIns="0" tIns="54610" rIns="0" bIns="0" rtlCol="0">
            <a:spAutoFit/>
          </a:bodyPr>
          <a:lstStyle/>
          <a:p>
            <a:pPr marL="241300" marR="5080" indent="-228600" algn="just">
              <a:lnSpc>
                <a:spcPct val="90000"/>
              </a:lnSpc>
              <a:spcBef>
                <a:spcPts val="430"/>
              </a:spcBef>
              <a:buFont typeface="Arial"/>
              <a:buChar char="•"/>
              <a:tabLst>
                <a:tab pos="241300" algn="l"/>
              </a:tabLst>
            </a:pPr>
            <a:r>
              <a:rPr sz="2800" b="1" spc="-5" dirty="0">
                <a:latin typeface="Carlito"/>
                <a:cs typeface="Carlito"/>
              </a:rPr>
              <a:t>Schedulers </a:t>
            </a:r>
            <a:r>
              <a:rPr sz="2800" spc="-20" dirty="0">
                <a:latin typeface="Carlito"/>
                <a:cs typeface="Carlito"/>
              </a:rPr>
              <a:t>are </a:t>
            </a:r>
            <a:r>
              <a:rPr sz="2800" spc="-10" dirty="0">
                <a:latin typeface="Carlito"/>
                <a:cs typeface="Carlito"/>
              </a:rPr>
              <a:t>special </a:t>
            </a:r>
            <a:r>
              <a:rPr sz="2800" spc="-30" dirty="0">
                <a:latin typeface="Carlito"/>
                <a:cs typeface="Carlito"/>
              </a:rPr>
              <a:t>system </a:t>
            </a:r>
            <a:r>
              <a:rPr sz="2800" spc="-15" dirty="0">
                <a:latin typeface="Carlito"/>
                <a:cs typeface="Carlito"/>
              </a:rPr>
              <a:t>software </a:t>
            </a:r>
            <a:r>
              <a:rPr lang="en-US" sz="2800" spc="-5" dirty="0">
                <a:latin typeface="Carlito"/>
                <a:cs typeface="Carlito"/>
              </a:rPr>
              <a:t>that</a:t>
            </a:r>
            <a:r>
              <a:rPr sz="2800" spc="-5" dirty="0">
                <a:latin typeface="Carlito"/>
                <a:cs typeface="Carlito"/>
              </a:rPr>
              <a:t> handle </a:t>
            </a:r>
            <a:r>
              <a:rPr sz="2800" spc="-15" dirty="0">
                <a:latin typeface="Carlito"/>
                <a:cs typeface="Carlito"/>
              </a:rPr>
              <a:t>process </a:t>
            </a:r>
            <a:r>
              <a:rPr sz="2800" spc="-5" dirty="0">
                <a:latin typeface="Carlito"/>
                <a:cs typeface="Carlito"/>
              </a:rPr>
              <a:t>scheduling </a:t>
            </a:r>
            <a:r>
              <a:rPr sz="2800" spc="-10" dirty="0">
                <a:latin typeface="Carlito"/>
                <a:cs typeface="Carlito"/>
              </a:rPr>
              <a:t>in various </a:t>
            </a:r>
            <a:r>
              <a:rPr sz="2800" spc="-25" dirty="0">
                <a:latin typeface="Carlito"/>
                <a:cs typeface="Carlito"/>
              </a:rPr>
              <a:t>ways. </a:t>
            </a:r>
            <a:r>
              <a:rPr sz="2800" spc="-10" dirty="0">
                <a:latin typeface="Carlito"/>
                <a:cs typeface="Carlito"/>
              </a:rPr>
              <a:t>Their </a:t>
            </a:r>
            <a:r>
              <a:rPr sz="2800" dirty="0">
                <a:latin typeface="Carlito"/>
                <a:cs typeface="Carlito"/>
              </a:rPr>
              <a:t>main </a:t>
            </a:r>
            <a:r>
              <a:rPr sz="2800" spc="-10" dirty="0">
                <a:latin typeface="Carlito"/>
                <a:cs typeface="Carlito"/>
              </a:rPr>
              <a:t>task </a:t>
            </a:r>
            <a:r>
              <a:rPr sz="2800" dirty="0">
                <a:latin typeface="Carlito"/>
                <a:cs typeface="Carlito"/>
              </a:rPr>
              <a:t>is </a:t>
            </a:r>
            <a:r>
              <a:rPr sz="2800" spc="-15" dirty="0">
                <a:latin typeface="Carlito"/>
                <a:cs typeface="Carlito"/>
              </a:rPr>
              <a:t>to </a:t>
            </a:r>
            <a:r>
              <a:rPr sz="2800" spc="-5" dirty="0">
                <a:latin typeface="Carlito"/>
                <a:cs typeface="Carlito"/>
              </a:rPr>
              <a:t>select the jobs </a:t>
            </a:r>
            <a:r>
              <a:rPr sz="2800" spc="-15" dirty="0">
                <a:latin typeface="Carlito"/>
                <a:cs typeface="Carlito"/>
              </a:rPr>
              <a:t>to </a:t>
            </a:r>
            <a:r>
              <a:rPr sz="2800" spc="-5" dirty="0">
                <a:latin typeface="Carlito"/>
                <a:cs typeface="Carlito"/>
              </a:rPr>
              <a:t>be </a:t>
            </a:r>
            <a:r>
              <a:rPr sz="2800" spc="-15" dirty="0">
                <a:latin typeface="Carlito"/>
                <a:cs typeface="Carlito"/>
              </a:rPr>
              <a:t>submitted </a:t>
            </a:r>
            <a:r>
              <a:rPr sz="2800" spc="-20" dirty="0">
                <a:latin typeface="Carlito"/>
                <a:cs typeface="Carlito"/>
              </a:rPr>
              <a:t>into  </a:t>
            </a:r>
            <a:r>
              <a:rPr sz="2800" spc="-5" dirty="0">
                <a:latin typeface="Carlito"/>
                <a:cs typeface="Carlito"/>
              </a:rPr>
              <a:t>the </a:t>
            </a:r>
            <a:r>
              <a:rPr sz="2800" spc="-25" dirty="0">
                <a:latin typeface="Carlito"/>
                <a:cs typeface="Carlito"/>
              </a:rPr>
              <a:t>system </a:t>
            </a:r>
            <a:r>
              <a:rPr sz="2800" dirty="0">
                <a:latin typeface="Carlito"/>
                <a:cs typeface="Carlito"/>
              </a:rPr>
              <a:t>and </a:t>
            </a:r>
            <a:r>
              <a:rPr sz="2800" spc="-20" dirty="0">
                <a:latin typeface="Carlito"/>
                <a:cs typeface="Carlito"/>
              </a:rPr>
              <a:t>to </a:t>
            </a:r>
            <a:r>
              <a:rPr sz="2800" spc="-5" dirty="0">
                <a:latin typeface="Carlito"/>
                <a:cs typeface="Carlito"/>
              </a:rPr>
              <a:t>decide </a:t>
            </a:r>
            <a:r>
              <a:rPr sz="2800" dirty="0">
                <a:latin typeface="Carlito"/>
                <a:cs typeface="Carlito"/>
              </a:rPr>
              <a:t>which </a:t>
            </a:r>
            <a:r>
              <a:rPr sz="2800" spc="-10" dirty="0">
                <a:latin typeface="Carlito"/>
                <a:cs typeface="Carlito"/>
              </a:rPr>
              <a:t>process </a:t>
            </a:r>
            <a:r>
              <a:rPr sz="2800" spc="-20" dirty="0">
                <a:latin typeface="Carlito"/>
                <a:cs typeface="Carlito"/>
              </a:rPr>
              <a:t>to </a:t>
            </a:r>
            <a:r>
              <a:rPr sz="2800" dirty="0">
                <a:latin typeface="Carlito"/>
                <a:cs typeface="Carlito"/>
              </a:rPr>
              <a:t>run. </a:t>
            </a:r>
            <a:r>
              <a:rPr sz="2800" spc="-10" dirty="0">
                <a:latin typeface="Carlito"/>
                <a:cs typeface="Carlito"/>
              </a:rPr>
              <a:t>Schedulers </a:t>
            </a:r>
            <a:r>
              <a:rPr sz="2800" spc="-15" dirty="0">
                <a:latin typeface="Carlito"/>
                <a:cs typeface="Carlito"/>
              </a:rPr>
              <a:t>are </a:t>
            </a:r>
            <a:r>
              <a:rPr sz="2800" spc="-5" dirty="0">
                <a:latin typeface="Carlito"/>
                <a:cs typeface="Carlito"/>
              </a:rPr>
              <a:t>of </a:t>
            </a:r>
            <a:r>
              <a:rPr sz="2800" spc="-10" dirty="0">
                <a:latin typeface="Carlito"/>
                <a:cs typeface="Carlito"/>
              </a:rPr>
              <a:t>three  </a:t>
            </a:r>
            <a:r>
              <a:rPr sz="2800" spc="-5" dirty="0">
                <a:latin typeface="Carlito"/>
                <a:cs typeface="Carlito"/>
              </a:rPr>
              <a:t>types</a:t>
            </a:r>
            <a:r>
              <a:rPr sz="2800" spc="20" dirty="0">
                <a:latin typeface="Carlito"/>
                <a:cs typeface="Carlito"/>
              </a:rPr>
              <a:t> </a:t>
            </a:r>
            <a:r>
              <a:rPr sz="2800" spc="-5" dirty="0">
                <a:latin typeface="Carlito"/>
                <a:cs typeface="Carlito"/>
              </a:rPr>
              <a:t>−</a:t>
            </a:r>
            <a:endParaRPr sz="2800" dirty="0">
              <a:latin typeface="Carlito"/>
              <a:cs typeface="Carlito"/>
            </a:endParaRPr>
          </a:p>
          <a:p>
            <a:pPr marL="698500" lvl="1" indent="-228600">
              <a:lnSpc>
                <a:spcPct val="100000"/>
              </a:lnSpc>
              <a:spcBef>
                <a:spcPts val="245"/>
              </a:spcBef>
              <a:buFont typeface="Arial"/>
              <a:buChar char="•"/>
              <a:tabLst>
                <a:tab pos="698500" algn="l"/>
              </a:tabLst>
            </a:pPr>
            <a:r>
              <a:rPr sz="2400" spc="-5" dirty="0">
                <a:latin typeface="Carlito"/>
                <a:cs typeface="Carlito"/>
              </a:rPr>
              <a:t>Long </a:t>
            </a:r>
            <a:r>
              <a:rPr sz="2400" spc="-55" dirty="0">
                <a:latin typeface="Carlito"/>
                <a:cs typeface="Carlito"/>
              </a:rPr>
              <a:t>Term</a:t>
            </a:r>
            <a:r>
              <a:rPr sz="2400" spc="-10" dirty="0">
                <a:latin typeface="Carlito"/>
                <a:cs typeface="Carlito"/>
              </a:rPr>
              <a:t> </a:t>
            </a:r>
            <a:r>
              <a:rPr sz="2400" spc="-5" dirty="0">
                <a:latin typeface="Carlito"/>
                <a:cs typeface="Carlito"/>
              </a:rPr>
              <a:t>Scheduler</a:t>
            </a:r>
            <a:endParaRPr sz="2400" dirty="0">
              <a:latin typeface="Carlito"/>
              <a:cs typeface="Carlito"/>
            </a:endParaRPr>
          </a:p>
          <a:p>
            <a:pPr marL="698500" lvl="1" indent="-228600">
              <a:lnSpc>
                <a:spcPct val="100000"/>
              </a:lnSpc>
              <a:spcBef>
                <a:spcPts val="215"/>
              </a:spcBef>
              <a:buFont typeface="Arial"/>
              <a:buChar char="•"/>
              <a:tabLst>
                <a:tab pos="698500" algn="l"/>
              </a:tabLst>
            </a:pPr>
            <a:r>
              <a:rPr sz="2400" spc="-5" dirty="0">
                <a:latin typeface="Carlito"/>
                <a:cs typeface="Carlito"/>
              </a:rPr>
              <a:t>Short </a:t>
            </a:r>
            <a:r>
              <a:rPr sz="2400" spc="-55" dirty="0">
                <a:latin typeface="Carlito"/>
                <a:cs typeface="Carlito"/>
              </a:rPr>
              <a:t>Term</a:t>
            </a:r>
            <a:r>
              <a:rPr sz="2400" spc="-20" dirty="0">
                <a:latin typeface="Carlito"/>
                <a:cs typeface="Carlito"/>
              </a:rPr>
              <a:t> </a:t>
            </a:r>
            <a:r>
              <a:rPr sz="2400" spc="-5" dirty="0">
                <a:latin typeface="Carlito"/>
                <a:cs typeface="Carlito"/>
              </a:rPr>
              <a:t>Scheduler</a:t>
            </a:r>
            <a:endParaRPr sz="2400" dirty="0">
              <a:latin typeface="Carlito"/>
              <a:cs typeface="Carlito"/>
            </a:endParaRPr>
          </a:p>
          <a:p>
            <a:pPr marL="698500" lvl="1" indent="-228600">
              <a:lnSpc>
                <a:spcPct val="100000"/>
              </a:lnSpc>
              <a:spcBef>
                <a:spcPts val="204"/>
              </a:spcBef>
              <a:buFont typeface="Arial"/>
              <a:buChar char="•"/>
              <a:tabLst>
                <a:tab pos="698500" algn="l"/>
              </a:tabLst>
            </a:pPr>
            <a:r>
              <a:rPr sz="2400" dirty="0">
                <a:latin typeface="Carlito"/>
                <a:cs typeface="Carlito"/>
              </a:rPr>
              <a:t>Medium </a:t>
            </a:r>
            <a:r>
              <a:rPr sz="2400" spc="-55" dirty="0">
                <a:latin typeface="Carlito"/>
                <a:cs typeface="Carlito"/>
              </a:rPr>
              <a:t>Term</a:t>
            </a:r>
            <a:r>
              <a:rPr sz="2400" spc="-25" dirty="0">
                <a:latin typeface="Carlito"/>
                <a:cs typeface="Carlito"/>
              </a:rPr>
              <a:t> </a:t>
            </a:r>
            <a:r>
              <a:rPr sz="2400" spc="-5" dirty="0">
                <a:latin typeface="Carlito"/>
                <a:cs typeface="Carlito"/>
              </a:rPr>
              <a:t>Scheduler</a:t>
            </a:r>
            <a:endParaRPr sz="2400" dirty="0">
              <a:latin typeface="Carlito"/>
              <a:cs typeface="Carlito"/>
            </a:endParaRPr>
          </a:p>
        </p:txBody>
      </p:sp>
      <p:sp>
        <p:nvSpPr>
          <p:cNvPr id="4" name="object 4"/>
          <p:cNvSpPr/>
          <p:nvPr/>
        </p:nvSpPr>
        <p:spPr>
          <a:xfrm>
            <a:off x="4953000" y="3428999"/>
            <a:ext cx="6477883" cy="28193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4639310" cy="697230"/>
          </a:xfrm>
          <a:prstGeom prst="rect">
            <a:avLst/>
          </a:prstGeom>
        </p:spPr>
        <p:txBody>
          <a:bodyPr vert="horz" wrap="square" lIns="0" tIns="13335" rIns="0" bIns="0" rtlCol="0">
            <a:spAutoFit/>
          </a:bodyPr>
          <a:lstStyle/>
          <a:p>
            <a:pPr marL="12700">
              <a:lnSpc>
                <a:spcPct val="100000"/>
              </a:lnSpc>
              <a:spcBef>
                <a:spcPts val="105"/>
              </a:spcBef>
            </a:pPr>
            <a:r>
              <a:rPr sz="4400" b="1" spc="-350" dirty="0"/>
              <a:t>Long </a:t>
            </a:r>
            <a:r>
              <a:rPr sz="4400" b="1" spc="-360" dirty="0"/>
              <a:t>Term</a:t>
            </a:r>
            <a:r>
              <a:rPr sz="4400" b="1" spc="-370" dirty="0"/>
              <a:t> </a:t>
            </a:r>
            <a:r>
              <a:rPr sz="4400" b="1" spc="-285" dirty="0"/>
              <a:t>Scheduler</a:t>
            </a:r>
            <a:endParaRPr sz="4400" b="1" dirty="0"/>
          </a:p>
        </p:txBody>
      </p:sp>
      <p:sp>
        <p:nvSpPr>
          <p:cNvPr id="3" name="object 3"/>
          <p:cNvSpPr txBox="1"/>
          <p:nvPr/>
        </p:nvSpPr>
        <p:spPr>
          <a:xfrm>
            <a:off x="916939" y="1719775"/>
            <a:ext cx="10328910" cy="5159489"/>
          </a:xfrm>
          <a:prstGeom prst="rect">
            <a:avLst/>
          </a:prstGeom>
        </p:spPr>
        <p:txBody>
          <a:bodyPr vert="horz" wrap="square" lIns="0" tIns="59055" rIns="0" bIns="0" rtlCol="0">
            <a:spAutoFit/>
          </a:bodyPr>
          <a:lstStyle/>
          <a:p>
            <a:pPr marL="241300" indent="-229235">
              <a:lnSpc>
                <a:spcPct val="100000"/>
              </a:lnSpc>
              <a:spcBef>
                <a:spcPts val="465"/>
              </a:spcBef>
              <a:buFont typeface="Arial"/>
              <a:buChar char="•"/>
              <a:tabLst>
                <a:tab pos="241935" algn="l"/>
              </a:tabLst>
            </a:pPr>
            <a:r>
              <a:rPr sz="2600" dirty="0">
                <a:latin typeface="Carlito"/>
                <a:cs typeface="Carlito"/>
              </a:rPr>
              <a:t>It is also </a:t>
            </a:r>
            <a:r>
              <a:rPr sz="2600" spc="-5" dirty="0">
                <a:latin typeface="Carlito"/>
                <a:cs typeface="Carlito"/>
              </a:rPr>
              <a:t>called job</a:t>
            </a:r>
            <a:r>
              <a:rPr sz="2600" spc="-30" dirty="0">
                <a:latin typeface="Carlito"/>
                <a:cs typeface="Carlito"/>
              </a:rPr>
              <a:t> scheduler.</a:t>
            </a:r>
            <a:endParaRPr sz="2600" dirty="0">
              <a:latin typeface="Carlito"/>
              <a:cs typeface="Carlito"/>
            </a:endParaRPr>
          </a:p>
          <a:p>
            <a:pPr marL="241300" marR="631825" indent="-229235">
              <a:lnSpc>
                <a:spcPts val="2500"/>
              </a:lnSpc>
              <a:spcBef>
                <a:spcPts val="975"/>
              </a:spcBef>
              <a:buFont typeface="Arial"/>
              <a:buChar char="•"/>
              <a:tabLst>
                <a:tab pos="241935" algn="l"/>
              </a:tabLst>
            </a:pPr>
            <a:r>
              <a:rPr sz="2600" b="1" dirty="0">
                <a:latin typeface="Carlito"/>
                <a:cs typeface="Carlito"/>
              </a:rPr>
              <a:t>Long </a:t>
            </a:r>
            <a:r>
              <a:rPr sz="2600" b="1" spc="-15" dirty="0">
                <a:latin typeface="Carlito"/>
                <a:cs typeface="Carlito"/>
              </a:rPr>
              <a:t>term </a:t>
            </a:r>
            <a:r>
              <a:rPr sz="2600" b="1" spc="-5" dirty="0">
                <a:latin typeface="Carlito"/>
                <a:cs typeface="Carlito"/>
              </a:rPr>
              <a:t>scheduler </a:t>
            </a:r>
            <a:r>
              <a:rPr sz="2600" b="1" spc="-10" dirty="0">
                <a:latin typeface="Carlito"/>
                <a:cs typeface="Carlito"/>
              </a:rPr>
              <a:t>determines </a:t>
            </a:r>
            <a:r>
              <a:rPr sz="2600" b="1" spc="-5" dirty="0">
                <a:latin typeface="Carlito"/>
                <a:cs typeface="Carlito"/>
              </a:rPr>
              <a:t>which </a:t>
            </a:r>
            <a:r>
              <a:rPr sz="2600" b="1" spc="-15" dirty="0">
                <a:latin typeface="Carlito"/>
                <a:cs typeface="Carlito"/>
              </a:rPr>
              <a:t>programs </a:t>
            </a:r>
            <a:r>
              <a:rPr sz="2600" b="1" spc="-10" dirty="0">
                <a:latin typeface="Carlito"/>
                <a:cs typeface="Carlito"/>
              </a:rPr>
              <a:t>are </a:t>
            </a:r>
            <a:r>
              <a:rPr sz="2600" b="1" spc="-15" dirty="0">
                <a:latin typeface="Carlito"/>
                <a:cs typeface="Carlito"/>
              </a:rPr>
              <a:t>admitted to </a:t>
            </a:r>
            <a:r>
              <a:rPr sz="2600" b="1" spc="-5" dirty="0">
                <a:latin typeface="Carlito"/>
                <a:cs typeface="Carlito"/>
              </a:rPr>
              <a:t>the  </a:t>
            </a:r>
            <a:r>
              <a:rPr sz="2600" b="1" spc="-20" dirty="0">
                <a:latin typeface="Carlito"/>
                <a:cs typeface="Carlito"/>
              </a:rPr>
              <a:t>system </a:t>
            </a:r>
            <a:r>
              <a:rPr sz="2600" b="1" spc="-15" dirty="0">
                <a:latin typeface="Carlito"/>
                <a:cs typeface="Carlito"/>
              </a:rPr>
              <a:t>for </a:t>
            </a:r>
            <a:r>
              <a:rPr sz="2600" b="1" spc="-5" dirty="0">
                <a:latin typeface="Carlito"/>
                <a:cs typeface="Carlito"/>
              </a:rPr>
              <a:t>processing.</a:t>
            </a:r>
            <a:endParaRPr sz="2600" dirty="0">
              <a:latin typeface="Carlito"/>
              <a:cs typeface="Carlito"/>
            </a:endParaRPr>
          </a:p>
          <a:p>
            <a:pPr marL="241300" marR="231775" indent="-229235">
              <a:lnSpc>
                <a:spcPts val="2500"/>
              </a:lnSpc>
              <a:spcBef>
                <a:spcPts val="1000"/>
              </a:spcBef>
              <a:buFont typeface="Arial"/>
              <a:buChar char="•"/>
              <a:tabLst>
                <a:tab pos="241935" algn="l"/>
                <a:tab pos="1547495" algn="l"/>
                <a:tab pos="2091689" algn="l"/>
                <a:tab pos="4681855" algn="l"/>
                <a:tab pos="5495925" algn="l"/>
                <a:tab pos="6103620" algn="l"/>
                <a:tab pos="7117715" algn="l"/>
                <a:tab pos="7787005" algn="l"/>
                <a:tab pos="8667115" algn="l"/>
                <a:tab pos="9545320" algn="l"/>
              </a:tabLst>
            </a:pPr>
            <a:r>
              <a:rPr sz="2600" b="1" spc="-5" dirty="0">
                <a:latin typeface="Carlito"/>
                <a:cs typeface="Carlito"/>
              </a:rPr>
              <a:t>Jo</a:t>
            </a:r>
            <a:r>
              <a:rPr sz="2600" b="1" dirty="0">
                <a:latin typeface="Carlito"/>
                <a:cs typeface="Carlito"/>
              </a:rPr>
              <a:t>b s</a:t>
            </a:r>
            <a:r>
              <a:rPr sz="2600" b="1" spc="5" dirty="0">
                <a:latin typeface="Carlito"/>
                <a:cs typeface="Carlito"/>
              </a:rPr>
              <a:t>c</a:t>
            </a:r>
            <a:r>
              <a:rPr sz="2600" b="1" dirty="0">
                <a:latin typeface="Carlito"/>
                <a:cs typeface="Carlito"/>
              </a:rPr>
              <a:t>h</a:t>
            </a:r>
            <a:r>
              <a:rPr sz="2600" b="1" spc="-10" dirty="0">
                <a:latin typeface="Carlito"/>
                <a:cs typeface="Carlito"/>
              </a:rPr>
              <a:t>e</a:t>
            </a:r>
            <a:r>
              <a:rPr sz="2600" b="1" dirty="0">
                <a:latin typeface="Carlito"/>
                <a:cs typeface="Carlito"/>
              </a:rPr>
              <a:t>d</a:t>
            </a:r>
            <a:r>
              <a:rPr sz="2600" b="1" spc="-15" dirty="0">
                <a:latin typeface="Carlito"/>
                <a:cs typeface="Carlito"/>
              </a:rPr>
              <a:t>u</a:t>
            </a:r>
            <a:r>
              <a:rPr sz="2600" b="1" dirty="0">
                <a:latin typeface="Carlito"/>
                <a:cs typeface="Carlito"/>
              </a:rPr>
              <a:t>ler</a:t>
            </a:r>
            <a:r>
              <a:rPr sz="2600" b="1" spc="15" dirty="0">
                <a:latin typeface="Carlito"/>
                <a:cs typeface="Carlito"/>
              </a:rPr>
              <a:t> </a:t>
            </a:r>
            <a:r>
              <a:rPr sz="2600" b="1" dirty="0">
                <a:latin typeface="Carlito"/>
                <a:cs typeface="Carlito"/>
              </a:rPr>
              <a:t>selects p</a:t>
            </a:r>
            <a:r>
              <a:rPr sz="2600" b="1" spc="-45" dirty="0">
                <a:latin typeface="Carlito"/>
                <a:cs typeface="Carlito"/>
              </a:rPr>
              <a:t>r</a:t>
            </a:r>
            <a:r>
              <a:rPr sz="2600" b="1" dirty="0">
                <a:latin typeface="Carlito"/>
                <a:cs typeface="Carlito"/>
              </a:rPr>
              <a:t>oce</a:t>
            </a:r>
            <a:r>
              <a:rPr sz="2600" b="1" spc="5" dirty="0">
                <a:latin typeface="Carlito"/>
                <a:cs typeface="Carlito"/>
              </a:rPr>
              <a:t>s</a:t>
            </a:r>
            <a:r>
              <a:rPr sz="2600" b="1" dirty="0">
                <a:latin typeface="Carlito"/>
                <a:cs typeface="Carlito"/>
              </a:rPr>
              <a:t>ses	</a:t>
            </a:r>
            <a:r>
              <a:rPr sz="2600" b="1" spc="-5" dirty="0">
                <a:latin typeface="Carlito"/>
                <a:cs typeface="Carlito"/>
              </a:rPr>
              <a:t>f</a:t>
            </a:r>
            <a:r>
              <a:rPr sz="2600" b="1" spc="-35" dirty="0">
                <a:latin typeface="Carlito"/>
                <a:cs typeface="Carlito"/>
              </a:rPr>
              <a:t>r</a:t>
            </a:r>
            <a:r>
              <a:rPr sz="2600" b="1" dirty="0">
                <a:latin typeface="Carlito"/>
                <a:cs typeface="Carlito"/>
              </a:rPr>
              <a:t>om	t</a:t>
            </a:r>
            <a:r>
              <a:rPr sz="2600" b="1" spc="-10" dirty="0">
                <a:latin typeface="Carlito"/>
                <a:cs typeface="Carlito"/>
              </a:rPr>
              <a:t>h</a:t>
            </a:r>
            <a:r>
              <a:rPr sz="2600" b="1" dirty="0">
                <a:latin typeface="Carlito"/>
                <a:cs typeface="Carlito"/>
              </a:rPr>
              <a:t>e	q</a:t>
            </a:r>
            <a:r>
              <a:rPr sz="2600" b="1" spc="-15" dirty="0">
                <a:latin typeface="Carlito"/>
                <a:cs typeface="Carlito"/>
              </a:rPr>
              <a:t>u</a:t>
            </a:r>
            <a:r>
              <a:rPr sz="2600" b="1" spc="-5" dirty="0">
                <a:latin typeface="Carlito"/>
                <a:cs typeface="Carlito"/>
              </a:rPr>
              <a:t>e</a:t>
            </a:r>
            <a:r>
              <a:rPr sz="2600" b="1" spc="-10" dirty="0">
                <a:latin typeface="Carlito"/>
                <a:cs typeface="Carlito"/>
              </a:rPr>
              <a:t>u</a:t>
            </a:r>
            <a:r>
              <a:rPr sz="2600" b="1" dirty="0">
                <a:latin typeface="Carlito"/>
                <a:cs typeface="Carlito"/>
              </a:rPr>
              <a:t>e	a</a:t>
            </a:r>
            <a:r>
              <a:rPr sz="2600" b="1" spc="-10" dirty="0">
                <a:latin typeface="Carlito"/>
                <a:cs typeface="Carlito"/>
              </a:rPr>
              <a:t>n</a:t>
            </a:r>
            <a:r>
              <a:rPr sz="2600" b="1" dirty="0">
                <a:latin typeface="Carlito"/>
                <a:cs typeface="Carlito"/>
              </a:rPr>
              <a:t>d	loa</a:t>
            </a:r>
            <a:r>
              <a:rPr sz="2600" b="1" spc="-10" dirty="0">
                <a:latin typeface="Carlito"/>
                <a:cs typeface="Carlito"/>
              </a:rPr>
              <a:t>d</a:t>
            </a:r>
            <a:r>
              <a:rPr sz="2600" b="1" dirty="0">
                <a:latin typeface="Carlito"/>
                <a:cs typeface="Carlito"/>
              </a:rPr>
              <a:t>s	them	i</a:t>
            </a:r>
            <a:r>
              <a:rPr sz="2600" b="1" spc="-40" dirty="0">
                <a:latin typeface="Carlito"/>
                <a:cs typeface="Carlito"/>
              </a:rPr>
              <a:t>n</a:t>
            </a:r>
            <a:r>
              <a:rPr sz="2600" b="1" spc="-30" dirty="0">
                <a:latin typeface="Carlito"/>
                <a:cs typeface="Carlito"/>
              </a:rPr>
              <a:t>t</a:t>
            </a:r>
            <a:r>
              <a:rPr sz="2600" b="1" dirty="0">
                <a:latin typeface="Carlito"/>
                <a:cs typeface="Carlito"/>
              </a:rPr>
              <a:t>o  memory	</a:t>
            </a:r>
            <a:r>
              <a:rPr sz="2600" b="1" spc="-15" dirty="0">
                <a:latin typeface="Carlito"/>
                <a:cs typeface="Carlito"/>
              </a:rPr>
              <a:t>for	execution.</a:t>
            </a:r>
            <a:endParaRPr sz="2600" dirty="0">
              <a:latin typeface="Carlito"/>
              <a:cs typeface="Carlito"/>
            </a:endParaRPr>
          </a:p>
          <a:p>
            <a:pPr marL="316230" indent="-304165">
              <a:lnSpc>
                <a:spcPct val="100000"/>
              </a:lnSpc>
              <a:spcBef>
                <a:spcPts val="390"/>
              </a:spcBef>
              <a:buFont typeface="Arial"/>
              <a:buChar char="•"/>
              <a:tabLst>
                <a:tab pos="315595" algn="l"/>
                <a:tab pos="316865" algn="l"/>
              </a:tabLst>
            </a:pPr>
            <a:r>
              <a:rPr sz="2600" spc="-10" dirty="0">
                <a:latin typeface="Carlito"/>
                <a:cs typeface="Carlito"/>
              </a:rPr>
              <a:t>Process </a:t>
            </a:r>
            <a:r>
              <a:rPr sz="2600" dirty="0">
                <a:latin typeface="Carlito"/>
                <a:cs typeface="Carlito"/>
              </a:rPr>
              <a:t>loads </a:t>
            </a:r>
            <a:r>
              <a:rPr sz="2600" spc="-15" dirty="0">
                <a:latin typeface="Carlito"/>
                <a:cs typeface="Carlito"/>
              </a:rPr>
              <a:t>into </a:t>
            </a:r>
            <a:r>
              <a:rPr sz="2600" dirty="0">
                <a:latin typeface="Carlito"/>
                <a:cs typeface="Carlito"/>
              </a:rPr>
              <a:t>the memory </a:t>
            </a:r>
            <a:r>
              <a:rPr sz="2600" spc="-25" dirty="0">
                <a:latin typeface="Carlito"/>
                <a:cs typeface="Carlito"/>
              </a:rPr>
              <a:t>for </a:t>
            </a:r>
            <a:r>
              <a:rPr sz="2600" spc="5" dirty="0">
                <a:latin typeface="Carlito"/>
                <a:cs typeface="Carlito"/>
              </a:rPr>
              <a:t>CPU</a:t>
            </a:r>
            <a:r>
              <a:rPr sz="2600" spc="-70" dirty="0">
                <a:latin typeface="Carlito"/>
                <a:cs typeface="Carlito"/>
              </a:rPr>
              <a:t> </a:t>
            </a:r>
            <a:r>
              <a:rPr sz="2600" spc="-30" dirty="0">
                <a:latin typeface="Carlito"/>
                <a:cs typeface="Carlito"/>
              </a:rPr>
              <a:t>scheduler.</a:t>
            </a:r>
            <a:endParaRPr sz="2600" dirty="0">
              <a:latin typeface="Carlito"/>
              <a:cs typeface="Carlito"/>
            </a:endParaRPr>
          </a:p>
          <a:p>
            <a:pPr marL="241300" marR="241935" indent="-229235">
              <a:lnSpc>
                <a:spcPts val="2500"/>
              </a:lnSpc>
              <a:spcBef>
                <a:spcPts val="975"/>
              </a:spcBef>
              <a:buFont typeface="Arial"/>
              <a:buChar char="•"/>
              <a:tabLst>
                <a:tab pos="241935" algn="l"/>
              </a:tabLst>
            </a:pPr>
            <a:r>
              <a:rPr sz="2600" spc="-5" dirty="0">
                <a:latin typeface="Carlito"/>
                <a:cs typeface="Carlito"/>
              </a:rPr>
              <a:t>The primary objective of </a:t>
            </a:r>
            <a:r>
              <a:rPr sz="2600" dirty="0">
                <a:latin typeface="Carlito"/>
                <a:cs typeface="Carlito"/>
              </a:rPr>
              <a:t>the </a:t>
            </a:r>
            <a:r>
              <a:rPr sz="2600" spc="-5" dirty="0">
                <a:latin typeface="Carlito"/>
                <a:cs typeface="Carlito"/>
              </a:rPr>
              <a:t>job scheduler </a:t>
            </a:r>
            <a:r>
              <a:rPr sz="2600" dirty="0">
                <a:latin typeface="Carlito"/>
                <a:cs typeface="Carlito"/>
              </a:rPr>
              <a:t>is </a:t>
            </a:r>
            <a:r>
              <a:rPr sz="2600" spc="-15" dirty="0">
                <a:latin typeface="Carlito"/>
                <a:cs typeface="Carlito"/>
              </a:rPr>
              <a:t>to </a:t>
            </a:r>
            <a:r>
              <a:rPr sz="2600" spc="-10" dirty="0">
                <a:latin typeface="Carlito"/>
                <a:cs typeface="Carlito"/>
              </a:rPr>
              <a:t>provide </a:t>
            </a:r>
            <a:r>
              <a:rPr sz="2600" dirty="0">
                <a:latin typeface="Carlito"/>
                <a:cs typeface="Carlito"/>
              </a:rPr>
              <a:t>a </a:t>
            </a:r>
            <a:r>
              <a:rPr sz="2600" spc="-5" dirty="0">
                <a:latin typeface="Carlito"/>
                <a:cs typeface="Carlito"/>
              </a:rPr>
              <a:t>balanced </a:t>
            </a:r>
            <a:r>
              <a:rPr sz="2600" dirty="0">
                <a:latin typeface="Carlito"/>
                <a:cs typeface="Carlito"/>
              </a:rPr>
              <a:t>mix </a:t>
            </a:r>
            <a:r>
              <a:rPr sz="2600" spc="-5" dirty="0">
                <a:latin typeface="Carlito"/>
                <a:cs typeface="Carlito"/>
              </a:rPr>
              <a:t>of  jobs, such </a:t>
            </a:r>
            <a:r>
              <a:rPr sz="2600" dirty="0">
                <a:latin typeface="Carlito"/>
                <a:cs typeface="Carlito"/>
              </a:rPr>
              <a:t>as I/O </a:t>
            </a:r>
            <a:r>
              <a:rPr sz="2600" spc="-5" dirty="0">
                <a:latin typeface="Carlito"/>
                <a:cs typeface="Carlito"/>
              </a:rPr>
              <a:t>bound </a:t>
            </a:r>
            <a:r>
              <a:rPr sz="2600" dirty="0">
                <a:latin typeface="Carlito"/>
                <a:cs typeface="Carlito"/>
              </a:rPr>
              <a:t>and </a:t>
            </a:r>
            <a:r>
              <a:rPr sz="2600" spc="-10" dirty="0">
                <a:latin typeface="Carlito"/>
                <a:cs typeface="Carlito"/>
              </a:rPr>
              <a:t>processor</a:t>
            </a:r>
            <a:r>
              <a:rPr sz="2600" spc="-90" dirty="0">
                <a:latin typeface="Carlito"/>
                <a:cs typeface="Carlito"/>
              </a:rPr>
              <a:t> </a:t>
            </a:r>
            <a:r>
              <a:rPr sz="2600" dirty="0">
                <a:latin typeface="Carlito"/>
                <a:cs typeface="Carlito"/>
              </a:rPr>
              <a:t>bound.</a:t>
            </a:r>
          </a:p>
          <a:p>
            <a:pPr marL="241300" marR="5080" indent="-229235">
              <a:lnSpc>
                <a:spcPct val="80000"/>
              </a:lnSpc>
              <a:spcBef>
                <a:spcPts val="1025"/>
              </a:spcBef>
              <a:buFont typeface="Arial"/>
              <a:buChar char="•"/>
              <a:tabLst>
                <a:tab pos="315595" algn="l"/>
                <a:tab pos="316865" algn="l"/>
              </a:tabLst>
            </a:pPr>
            <a:r>
              <a:rPr dirty="0"/>
              <a:t>	</a:t>
            </a:r>
            <a:r>
              <a:rPr sz="2600" dirty="0">
                <a:latin typeface="Carlito"/>
                <a:cs typeface="Carlito"/>
              </a:rPr>
              <a:t>It also </a:t>
            </a:r>
            <a:r>
              <a:rPr sz="2600" b="1" spc="-10" dirty="0">
                <a:latin typeface="Carlito"/>
                <a:cs typeface="Carlito"/>
              </a:rPr>
              <a:t>controls </a:t>
            </a:r>
            <a:r>
              <a:rPr sz="2600" b="1" dirty="0">
                <a:latin typeface="Carlito"/>
                <a:cs typeface="Carlito"/>
              </a:rPr>
              <a:t>the </a:t>
            </a:r>
            <a:r>
              <a:rPr sz="2600" b="1" spc="-10" dirty="0">
                <a:latin typeface="Carlito"/>
                <a:cs typeface="Carlito"/>
              </a:rPr>
              <a:t>degree </a:t>
            </a:r>
            <a:r>
              <a:rPr sz="2600" b="1" dirty="0">
                <a:latin typeface="Carlito"/>
                <a:cs typeface="Carlito"/>
              </a:rPr>
              <a:t>of </a:t>
            </a:r>
            <a:r>
              <a:rPr sz="2600" b="1" spc="-10" dirty="0">
                <a:latin typeface="Carlito"/>
                <a:cs typeface="Carlito"/>
              </a:rPr>
              <a:t>multiprogramming</a:t>
            </a:r>
            <a:r>
              <a:rPr sz="2600" spc="-10" dirty="0">
                <a:latin typeface="Carlito"/>
                <a:cs typeface="Carlito"/>
              </a:rPr>
              <a:t>. </a:t>
            </a:r>
            <a:r>
              <a:rPr sz="2600" dirty="0">
                <a:latin typeface="Carlito"/>
                <a:cs typeface="Carlito"/>
              </a:rPr>
              <a:t>If the </a:t>
            </a:r>
            <a:r>
              <a:rPr sz="2600" spc="-10" dirty="0">
                <a:latin typeface="Carlito"/>
                <a:cs typeface="Carlito"/>
              </a:rPr>
              <a:t>degree </a:t>
            </a:r>
            <a:r>
              <a:rPr sz="2600" spc="-5" dirty="0">
                <a:latin typeface="Carlito"/>
                <a:cs typeface="Carlito"/>
              </a:rPr>
              <a:t>of  multiprogramming </a:t>
            </a:r>
            <a:r>
              <a:rPr sz="2600" dirty="0">
                <a:latin typeface="Carlito"/>
                <a:cs typeface="Carlito"/>
              </a:rPr>
              <a:t>is </a:t>
            </a:r>
            <a:r>
              <a:rPr sz="2600" spc="-10" dirty="0">
                <a:latin typeface="Carlito"/>
                <a:cs typeface="Carlito"/>
              </a:rPr>
              <a:t>stable, </a:t>
            </a:r>
            <a:r>
              <a:rPr sz="2600" dirty="0">
                <a:latin typeface="Carlito"/>
                <a:cs typeface="Carlito"/>
              </a:rPr>
              <a:t>then the </a:t>
            </a:r>
            <a:r>
              <a:rPr sz="2600" spc="-20" dirty="0">
                <a:latin typeface="Carlito"/>
                <a:cs typeface="Carlito"/>
              </a:rPr>
              <a:t>average </a:t>
            </a:r>
            <a:r>
              <a:rPr sz="2600" spc="-25" dirty="0">
                <a:latin typeface="Carlito"/>
                <a:cs typeface="Carlito"/>
              </a:rPr>
              <a:t>rate </a:t>
            </a:r>
            <a:r>
              <a:rPr sz="2600" dirty="0">
                <a:latin typeface="Carlito"/>
                <a:cs typeface="Carlito"/>
              </a:rPr>
              <a:t>of </a:t>
            </a:r>
            <a:r>
              <a:rPr sz="2600" spc="-10" dirty="0">
                <a:latin typeface="Carlito"/>
                <a:cs typeface="Carlito"/>
              </a:rPr>
              <a:t>process </a:t>
            </a:r>
            <a:r>
              <a:rPr sz="2600" spc="-5" dirty="0">
                <a:latin typeface="Carlito"/>
                <a:cs typeface="Carlito"/>
              </a:rPr>
              <a:t>creation </a:t>
            </a:r>
            <a:r>
              <a:rPr sz="2600" spc="-10" dirty="0">
                <a:latin typeface="Carlito"/>
                <a:cs typeface="Carlito"/>
              </a:rPr>
              <a:t>must  </a:t>
            </a:r>
            <a:r>
              <a:rPr sz="2600" spc="-5" dirty="0">
                <a:latin typeface="Carlito"/>
                <a:cs typeface="Carlito"/>
              </a:rPr>
              <a:t>be </a:t>
            </a:r>
            <a:r>
              <a:rPr sz="2600" dirty="0">
                <a:latin typeface="Carlito"/>
                <a:cs typeface="Carlito"/>
              </a:rPr>
              <a:t>equal </a:t>
            </a:r>
            <a:r>
              <a:rPr sz="2600" spc="-15" dirty="0">
                <a:latin typeface="Carlito"/>
                <a:cs typeface="Carlito"/>
              </a:rPr>
              <a:t>to </a:t>
            </a:r>
            <a:r>
              <a:rPr sz="2600" dirty="0">
                <a:latin typeface="Carlito"/>
                <a:cs typeface="Carlito"/>
              </a:rPr>
              <a:t>the </a:t>
            </a:r>
            <a:r>
              <a:rPr sz="2600" spc="-25" dirty="0">
                <a:latin typeface="Carlito"/>
                <a:cs typeface="Carlito"/>
              </a:rPr>
              <a:t>average </a:t>
            </a:r>
            <a:r>
              <a:rPr sz="2600" spc="-10" dirty="0">
                <a:latin typeface="Carlito"/>
                <a:cs typeface="Carlito"/>
              </a:rPr>
              <a:t>departure </a:t>
            </a:r>
            <a:r>
              <a:rPr sz="2600" spc="-25" dirty="0">
                <a:latin typeface="Carlito"/>
                <a:cs typeface="Carlito"/>
              </a:rPr>
              <a:t>rate </a:t>
            </a:r>
            <a:r>
              <a:rPr sz="2600" spc="-5" dirty="0">
                <a:latin typeface="Carlito"/>
                <a:cs typeface="Carlito"/>
              </a:rPr>
              <a:t>of </a:t>
            </a:r>
            <a:r>
              <a:rPr sz="2600" spc="-10" dirty="0">
                <a:latin typeface="Carlito"/>
                <a:cs typeface="Carlito"/>
              </a:rPr>
              <a:t>processes leaving </a:t>
            </a:r>
            <a:r>
              <a:rPr sz="2600" dirty="0">
                <a:latin typeface="Carlito"/>
                <a:cs typeface="Carlito"/>
              </a:rPr>
              <a:t>the</a:t>
            </a:r>
            <a:r>
              <a:rPr sz="2600" spc="-35" dirty="0">
                <a:latin typeface="Carlito"/>
                <a:cs typeface="Carlito"/>
              </a:rPr>
              <a:t> </a:t>
            </a:r>
            <a:r>
              <a:rPr sz="2600" spc="-15" dirty="0">
                <a:latin typeface="Carlito"/>
                <a:cs typeface="Carlito"/>
              </a:rPr>
              <a:t>system.</a:t>
            </a:r>
            <a:endParaRPr sz="2600" dirty="0">
              <a:latin typeface="Carlito"/>
              <a:cs typeface="Carlito"/>
            </a:endParaRPr>
          </a:p>
          <a:p>
            <a:pPr marL="241300" indent="-229235">
              <a:lnSpc>
                <a:spcPct val="100000"/>
              </a:lnSpc>
              <a:spcBef>
                <a:spcPts val="370"/>
              </a:spcBef>
              <a:buFont typeface="Arial"/>
              <a:buChar char="•"/>
              <a:tabLst>
                <a:tab pos="241935" algn="l"/>
              </a:tabLst>
            </a:pPr>
            <a:r>
              <a:rPr sz="2600" dirty="0">
                <a:latin typeface="Carlito"/>
                <a:cs typeface="Carlito"/>
              </a:rPr>
              <a:t>When </a:t>
            </a:r>
            <a:r>
              <a:rPr sz="2600" spc="-10" dirty="0">
                <a:latin typeface="Carlito"/>
                <a:cs typeface="Carlito"/>
              </a:rPr>
              <a:t>process </a:t>
            </a:r>
            <a:r>
              <a:rPr sz="2600" spc="-5" dirty="0">
                <a:latin typeface="Carlito"/>
                <a:cs typeface="Carlito"/>
              </a:rPr>
              <a:t>changes </a:t>
            </a:r>
            <a:r>
              <a:rPr sz="2600" dirty="0">
                <a:latin typeface="Carlito"/>
                <a:cs typeface="Carlito"/>
              </a:rPr>
              <a:t>the </a:t>
            </a:r>
            <a:r>
              <a:rPr sz="2600" spc="-25" dirty="0">
                <a:latin typeface="Carlito"/>
                <a:cs typeface="Carlito"/>
              </a:rPr>
              <a:t>state </a:t>
            </a:r>
            <a:r>
              <a:rPr sz="2600" spc="-10" dirty="0">
                <a:latin typeface="Carlito"/>
                <a:cs typeface="Carlito"/>
              </a:rPr>
              <a:t>from </a:t>
            </a:r>
            <a:r>
              <a:rPr sz="2600" spc="-5" dirty="0">
                <a:latin typeface="Carlito"/>
                <a:cs typeface="Carlito"/>
              </a:rPr>
              <a:t>new </a:t>
            </a:r>
            <a:r>
              <a:rPr sz="2600" spc="-15" dirty="0">
                <a:latin typeface="Carlito"/>
                <a:cs typeface="Carlito"/>
              </a:rPr>
              <a:t>to </a:t>
            </a:r>
            <a:r>
              <a:rPr sz="2600" spc="-40" dirty="0">
                <a:latin typeface="Carlito"/>
                <a:cs typeface="Carlito"/>
              </a:rPr>
              <a:t>ready, </a:t>
            </a:r>
            <a:r>
              <a:rPr sz="2600" dirty="0">
                <a:latin typeface="Carlito"/>
                <a:cs typeface="Carlito"/>
              </a:rPr>
              <a:t>then </a:t>
            </a:r>
            <a:r>
              <a:rPr sz="2600" spc="-5" dirty="0">
                <a:latin typeface="Carlito"/>
                <a:cs typeface="Carlito"/>
              </a:rPr>
              <a:t>there </a:t>
            </a:r>
            <a:r>
              <a:rPr sz="2600" dirty="0">
                <a:latin typeface="Carlito"/>
                <a:cs typeface="Carlito"/>
              </a:rPr>
              <a:t>is a</a:t>
            </a:r>
            <a:r>
              <a:rPr sz="2600" spc="-75" dirty="0">
                <a:latin typeface="Carlito"/>
                <a:cs typeface="Carlito"/>
              </a:rPr>
              <a:t> </a:t>
            </a:r>
            <a:r>
              <a:rPr sz="2600" dirty="0">
                <a:latin typeface="Carlito"/>
                <a:cs typeface="Carlito"/>
              </a:rPr>
              <a:t>long</a:t>
            </a:r>
            <a:r>
              <a:rPr lang="en-US" sz="2600" dirty="0">
                <a:latin typeface="Carlito"/>
                <a:cs typeface="Carlito"/>
              </a:rPr>
              <a:t> term schedular.</a:t>
            </a:r>
            <a:endParaRPr sz="2600" dirty="0">
              <a:latin typeface="Carlito"/>
              <a:cs typeface="Carlito"/>
            </a:endParaRPr>
          </a:p>
        </p:txBody>
      </p:sp>
      <p:sp>
        <p:nvSpPr>
          <p:cNvPr id="5" name="object 5"/>
          <p:cNvSpPr txBox="1"/>
          <p:nvPr/>
        </p:nvSpPr>
        <p:spPr>
          <a:xfrm>
            <a:off x="11094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16</a:t>
            </a:r>
            <a:endParaRPr sz="1200">
              <a:latin typeface="Carlito"/>
              <a:cs typeface="Carlito"/>
            </a:endParaRPr>
          </a:p>
        </p:txBody>
      </p:sp>
      <p:grpSp>
        <p:nvGrpSpPr>
          <p:cNvPr id="6" name="object 6"/>
          <p:cNvGrpSpPr/>
          <p:nvPr/>
        </p:nvGrpSpPr>
        <p:grpSpPr>
          <a:xfrm>
            <a:off x="7239000" y="457200"/>
            <a:ext cx="3576954" cy="1676400"/>
            <a:chOff x="7459980" y="74929"/>
            <a:chExt cx="3576954" cy="1852930"/>
          </a:xfrm>
        </p:grpSpPr>
        <p:sp>
          <p:nvSpPr>
            <p:cNvPr id="7" name="object 7"/>
            <p:cNvSpPr/>
            <p:nvPr/>
          </p:nvSpPr>
          <p:spPr>
            <a:xfrm>
              <a:off x="7498143" y="104867"/>
              <a:ext cx="3500628" cy="177698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7459980" y="74929"/>
              <a:ext cx="3576954" cy="1852930"/>
            </a:xfrm>
            <a:custGeom>
              <a:avLst/>
              <a:gdLst/>
              <a:ahLst/>
              <a:cxnLst/>
              <a:rect l="l" t="t" r="r" b="b"/>
              <a:pathLst>
                <a:path w="3576954" h="1852930">
                  <a:moveTo>
                    <a:pt x="3551428" y="25400"/>
                  </a:moveTo>
                  <a:lnTo>
                    <a:pt x="3538728" y="25400"/>
                  </a:lnTo>
                  <a:lnTo>
                    <a:pt x="3538728" y="38100"/>
                  </a:lnTo>
                  <a:lnTo>
                    <a:pt x="3538728" y="1814830"/>
                  </a:lnTo>
                  <a:lnTo>
                    <a:pt x="38100" y="1814830"/>
                  </a:lnTo>
                  <a:lnTo>
                    <a:pt x="38100" y="38100"/>
                  </a:lnTo>
                  <a:lnTo>
                    <a:pt x="3538728" y="38100"/>
                  </a:lnTo>
                  <a:lnTo>
                    <a:pt x="3538728" y="25400"/>
                  </a:lnTo>
                  <a:lnTo>
                    <a:pt x="25400" y="25400"/>
                  </a:lnTo>
                  <a:lnTo>
                    <a:pt x="25400" y="38100"/>
                  </a:lnTo>
                  <a:lnTo>
                    <a:pt x="25400" y="1814830"/>
                  </a:lnTo>
                  <a:lnTo>
                    <a:pt x="25400" y="1827530"/>
                  </a:lnTo>
                  <a:lnTo>
                    <a:pt x="3551428" y="1827530"/>
                  </a:lnTo>
                  <a:lnTo>
                    <a:pt x="3551428" y="1814830"/>
                  </a:lnTo>
                  <a:lnTo>
                    <a:pt x="3551428" y="38100"/>
                  </a:lnTo>
                  <a:lnTo>
                    <a:pt x="3551428" y="37846"/>
                  </a:lnTo>
                  <a:lnTo>
                    <a:pt x="3551428" y="25400"/>
                  </a:lnTo>
                  <a:close/>
                </a:path>
                <a:path w="3576954" h="1852930">
                  <a:moveTo>
                    <a:pt x="3576828" y="0"/>
                  </a:moveTo>
                  <a:lnTo>
                    <a:pt x="3564128" y="0"/>
                  </a:lnTo>
                  <a:lnTo>
                    <a:pt x="3564128" y="12700"/>
                  </a:lnTo>
                  <a:lnTo>
                    <a:pt x="3564128" y="1840230"/>
                  </a:lnTo>
                  <a:lnTo>
                    <a:pt x="12700" y="1840230"/>
                  </a:lnTo>
                  <a:lnTo>
                    <a:pt x="12700" y="12700"/>
                  </a:lnTo>
                  <a:lnTo>
                    <a:pt x="3564128" y="12700"/>
                  </a:lnTo>
                  <a:lnTo>
                    <a:pt x="3564128" y="0"/>
                  </a:lnTo>
                  <a:lnTo>
                    <a:pt x="0" y="0"/>
                  </a:lnTo>
                  <a:lnTo>
                    <a:pt x="0" y="12700"/>
                  </a:lnTo>
                  <a:lnTo>
                    <a:pt x="0" y="1840230"/>
                  </a:lnTo>
                  <a:lnTo>
                    <a:pt x="0" y="1852930"/>
                  </a:lnTo>
                  <a:lnTo>
                    <a:pt x="3576828" y="1852930"/>
                  </a:lnTo>
                  <a:lnTo>
                    <a:pt x="3576828" y="1840230"/>
                  </a:lnTo>
                  <a:lnTo>
                    <a:pt x="3576828" y="12700"/>
                  </a:lnTo>
                  <a:lnTo>
                    <a:pt x="3576828" y="12446"/>
                  </a:lnTo>
                  <a:lnTo>
                    <a:pt x="3576828" y="0"/>
                  </a:lnTo>
                  <a:close/>
                </a:path>
              </a:pathLst>
            </a:custGeom>
            <a:solidFill>
              <a:srgbClr val="CC6600"/>
            </a:solidFill>
          </p:spPr>
          <p:txBody>
            <a:bodyPr wrap="square" lIns="0" tIns="0" rIns="0" bIns="0" rtlCol="0"/>
            <a:lstStyle/>
            <a:p>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4763135" cy="697230"/>
          </a:xfrm>
          <a:prstGeom prst="rect">
            <a:avLst/>
          </a:prstGeom>
        </p:spPr>
        <p:txBody>
          <a:bodyPr vert="horz" wrap="square" lIns="0" tIns="13335" rIns="0" bIns="0" rtlCol="0">
            <a:spAutoFit/>
          </a:bodyPr>
          <a:lstStyle/>
          <a:p>
            <a:pPr marL="12700">
              <a:lnSpc>
                <a:spcPct val="100000"/>
              </a:lnSpc>
              <a:spcBef>
                <a:spcPts val="105"/>
              </a:spcBef>
            </a:pPr>
            <a:r>
              <a:rPr sz="4400" b="1" spc="-225" dirty="0"/>
              <a:t>Short </a:t>
            </a:r>
            <a:r>
              <a:rPr sz="4400" b="1" spc="-360" dirty="0"/>
              <a:t>Term</a:t>
            </a:r>
            <a:r>
              <a:rPr sz="4400" b="1" spc="-530" dirty="0"/>
              <a:t> </a:t>
            </a:r>
            <a:r>
              <a:rPr sz="4400" b="1" spc="-285" dirty="0"/>
              <a:t>Scheduler</a:t>
            </a:r>
            <a:endParaRPr sz="4400" b="1" dirty="0"/>
          </a:p>
        </p:txBody>
      </p:sp>
      <p:sp>
        <p:nvSpPr>
          <p:cNvPr id="8" name="object 8"/>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43</a:t>
            </a:fld>
            <a:endParaRPr dirty="0"/>
          </a:p>
        </p:txBody>
      </p:sp>
      <p:sp>
        <p:nvSpPr>
          <p:cNvPr id="3" name="object 3"/>
          <p:cNvSpPr txBox="1"/>
          <p:nvPr/>
        </p:nvSpPr>
        <p:spPr>
          <a:xfrm>
            <a:off x="916939" y="1707918"/>
            <a:ext cx="10339070" cy="4284506"/>
          </a:xfrm>
          <a:prstGeom prst="rect">
            <a:avLst/>
          </a:prstGeom>
        </p:spPr>
        <p:txBody>
          <a:bodyPr vert="horz" wrap="square" lIns="0" tIns="97790" rIns="0" bIns="0" rtlCol="0">
            <a:spAutoFit/>
          </a:bodyPr>
          <a:lstStyle/>
          <a:p>
            <a:pPr marL="241300" indent="-229235">
              <a:lnSpc>
                <a:spcPct val="100000"/>
              </a:lnSpc>
              <a:spcBef>
                <a:spcPts val="770"/>
              </a:spcBef>
              <a:buFont typeface="Arial"/>
              <a:buChar char="•"/>
              <a:tabLst>
                <a:tab pos="241935" algn="l"/>
              </a:tabLst>
            </a:pPr>
            <a:r>
              <a:rPr sz="2800" spc="-5" dirty="0">
                <a:latin typeface="Carlito"/>
                <a:cs typeface="Carlito"/>
              </a:rPr>
              <a:t>It is also </a:t>
            </a:r>
            <a:r>
              <a:rPr sz="2800" spc="-10" dirty="0">
                <a:latin typeface="Carlito"/>
                <a:cs typeface="Carlito"/>
              </a:rPr>
              <a:t>called </a:t>
            </a:r>
            <a:r>
              <a:rPr sz="2800" b="1" spc="-10" dirty="0">
                <a:latin typeface="Carlito"/>
                <a:cs typeface="Carlito"/>
              </a:rPr>
              <a:t>CPU</a:t>
            </a:r>
            <a:r>
              <a:rPr sz="2800" b="1" spc="30" dirty="0">
                <a:latin typeface="Carlito"/>
                <a:cs typeface="Carlito"/>
              </a:rPr>
              <a:t> </a:t>
            </a:r>
            <a:r>
              <a:rPr sz="2800" b="1" spc="-5" dirty="0">
                <a:latin typeface="Carlito"/>
                <a:cs typeface="Carlito"/>
              </a:rPr>
              <a:t>scheduler</a:t>
            </a:r>
            <a:r>
              <a:rPr sz="2800" spc="-5" dirty="0">
                <a:latin typeface="Carlito"/>
                <a:cs typeface="Carlito"/>
              </a:rPr>
              <a:t>.</a:t>
            </a:r>
            <a:endParaRPr lang="en-US" sz="2800" spc="-5" dirty="0">
              <a:latin typeface="Carlito"/>
              <a:cs typeface="Carlito"/>
            </a:endParaRPr>
          </a:p>
          <a:p>
            <a:pPr marL="241300" indent="-229235">
              <a:lnSpc>
                <a:spcPct val="100000"/>
              </a:lnSpc>
              <a:spcBef>
                <a:spcPts val="770"/>
              </a:spcBef>
              <a:buFont typeface="Arial"/>
              <a:buChar char="•"/>
              <a:tabLst>
                <a:tab pos="241935" algn="l"/>
              </a:tabLst>
            </a:pPr>
            <a:r>
              <a:rPr sz="2800" spc="-5" dirty="0">
                <a:latin typeface="Carlito"/>
                <a:cs typeface="Carlito"/>
              </a:rPr>
              <a:t>Main </a:t>
            </a:r>
            <a:r>
              <a:rPr sz="2800" spc="-10" dirty="0">
                <a:latin typeface="Carlito"/>
                <a:cs typeface="Carlito"/>
              </a:rPr>
              <a:t>objective </a:t>
            </a:r>
            <a:r>
              <a:rPr sz="2800" spc="-5" dirty="0">
                <a:latin typeface="Carlito"/>
                <a:cs typeface="Carlito"/>
              </a:rPr>
              <a:t>is </a:t>
            </a:r>
            <a:r>
              <a:rPr sz="2800" spc="-10" dirty="0">
                <a:latin typeface="Carlito"/>
                <a:cs typeface="Carlito"/>
              </a:rPr>
              <a:t>increasing </a:t>
            </a:r>
            <a:r>
              <a:rPr sz="2800" spc="-30" dirty="0">
                <a:latin typeface="Carlito"/>
                <a:cs typeface="Carlito"/>
              </a:rPr>
              <a:t>system </a:t>
            </a:r>
            <a:r>
              <a:rPr sz="2800" spc="-15" dirty="0">
                <a:latin typeface="Carlito"/>
                <a:cs typeface="Carlito"/>
              </a:rPr>
              <a:t>performance </a:t>
            </a:r>
            <a:r>
              <a:rPr sz="2800" spc="-5" dirty="0">
                <a:latin typeface="Carlito"/>
                <a:cs typeface="Carlito"/>
              </a:rPr>
              <a:t>in </a:t>
            </a:r>
            <a:r>
              <a:rPr sz="2800" spc="-10" dirty="0">
                <a:latin typeface="Carlito"/>
                <a:cs typeface="Carlito"/>
              </a:rPr>
              <a:t>accordance </a:t>
            </a:r>
            <a:r>
              <a:rPr sz="2800" spc="-5" dirty="0">
                <a:latin typeface="Carlito"/>
                <a:cs typeface="Carlito"/>
              </a:rPr>
              <a:t>with  the chosen </a:t>
            </a:r>
            <a:r>
              <a:rPr sz="2800" spc="-10" dirty="0">
                <a:latin typeface="Carlito"/>
                <a:cs typeface="Carlito"/>
              </a:rPr>
              <a:t>set </a:t>
            </a:r>
            <a:r>
              <a:rPr sz="2800" spc="-5" dirty="0">
                <a:latin typeface="Carlito"/>
                <a:cs typeface="Carlito"/>
              </a:rPr>
              <a:t>of</a:t>
            </a:r>
            <a:r>
              <a:rPr sz="2800" spc="30" dirty="0">
                <a:latin typeface="Carlito"/>
                <a:cs typeface="Carlito"/>
              </a:rPr>
              <a:t> </a:t>
            </a:r>
            <a:r>
              <a:rPr sz="2800" spc="-5" dirty="0">
                <a:latin typeface="Carlito"/>
                <a:cs typeface="Carlito"/>
              </a:rPr>
              <a:t>criteria.</a:t>
            </a:r>
            <a:endParaRPr lang="en-US" sz="2800" dirty="0">
              <a:latin typeface="Carlito"/>
              <a:cs typeface="Carlito"/>
            </a:endParaRPr>
          </a:p>
          <a:p>
            <a:pPr marL="241300" indent="-229235">
              <a:lnSpc>
                <a:spcPct val="100000"/>
              </a:lnSpc>
              <a:spcBef>
                <a:spcPts val="770"/>
              </a:spcBef>
              <a:buFont typeface="Arial"/>
              <a:buChar char="•"/>
              <a:tabLst>
                <a:tab pos="241935" algn="l"/>
              </a:tabLst>
            </a:pPr>
            <a:r>
              <a:rPr sz="2800" spc="-5" dirty="0">
                <a:latin typeface="Carlito"/>
                <a:cs typeface="Carlito"/>
              </a:rPr>
              <a:t>It is the </a:t>
            </a:r>
            <a:r>
              <a:rPr sz="2800" spc="-10" dirty="0">
                <a:latin typeface="Carlito"/>
                <a:cs typeface="Carlito"/>
              </a:rPr>
              <a:t>change </a:t>
            </a:r>
            <a:r>
              <a:rPr sz="2800" spc="-5" dirty="0">
                <a:latin typeface="Carlito"/>
                <a:cs typeface="Carlito"/>
              </a:rPr>
              <a:t>of </a:t>
            </a:r>
            <a:r>
              <a:rPr sz="2800" b="1" spc="-15" dirty="0">
                <a:latin typeface="Carlito"/>
                <a:cs typeface="Carlito"/>
              </a:rPr>
              <a:t>ready </a:t>
            </a:r>
            <a:r>
              <a:rPr sz="2800" b="1" spc="-30" dirty="0">
                <a:latin typeface="Carlito"/>
                <a:cs typeface="Carlito"/>
              </a:rPr>
              <a:t>state </a:t>
            </a:r>
            <a:r>
              <a:rPr sz="2800" b="1" spc="-15" dirty="0">
                <a:latin typeface="Carlito"/>
                <a:cs typeface="Carlito"/>
              </a:rPr>
              <a:t>to </a:t>
            </a:r>
            <a:r>
              <a:rPr sz="2800" b="1" spc="-10" dirty="0">
                <a:latin typeface="Carlito"/>
                <a:cs typeface="Carlito"/>
              </a:rPr>
              <a:t>running </a:t>
            </a:r>
            <a:r>
              <a:rPr sz="2800" b="1" spc="-30" dirty="0">
                <a:latin typeface="Carlito"/>
                <a:cs typeface="Carlito"/>
              </a:rPr>
              <a:t>state </a:t>
            </a:r>
            <a:r>
              <a:rPr sz="2800" b="1" spc="-5" dirty="0">
                <a:latin typeface="Carlito"/>
                <a:cs typeface="Carlito"/>
              </a:rPr>
              <a:t>of the process</a:t>
            </a:r>
            <a:r>
              <a:rPr sz="2800" spc="-5" dirty="0">
                <a:latin typeface="Carlito"/>
                <a:cs typeface="Carlito"/>
              </a:rPr>
              <a:t>. </a:t>
            </a:r>
            <a:r>
              <a:rPr sz="2800" spc="-10" dirty="0">
                <a:latin typeface="Carlito"/>
                <a:cs typeface="Carlito"/>
              </a:rPr>
              <a:t>CPU  scheduler </a:t>
            </a:r>
            <a:r>
              <a:rPr sz="2800" spc="-5" dirty="0">
                <a:latin typeface="Carlito"/>
                <a:cs typeface="Carlito"/>
              </a:rPr>
              <a:t>selects </a:t>
            </a:r>
            <a:r>
              <a:rPr sz="2800" spc="-20" dirty="0">
                <a:latin typeface="Carlito"/>
                <a:cs typeface="Carlito"/>
              </a:rPr>
              <a:t>from </a:t>
            </a:r>
            <a:r>
              <a:rPr sz="2800" spc="-5" dirty="0">
                <a:latin typeface="Carlito"/>
                <a:cs typeface="Carlito"/>
              </a:rPr>
              <a:t>among the </a:t>
            </a:r>
            <a:r>
              <a:rPr sz="2800" spc="-15" dirty="0">
                <a:latin typeface="Carlito"/>
                <a:cs typeface="Carlito"/>
              </a:rPr>
              <a:t>processes </a:t>
            </a:r>
            <a:r>
              <a:rPr sz="2800" spc="-10" dirty="0">
                <a:latin typeface="Carlito"/>
                <a:cs typeface="Carlito"/>
              </a:rPr>
              <a:t>that </a:t>
            </a:r>
            <a:r>
              <a:rPr sz="2800" spc="-15" dirty="0">
                <a:latin typeface="Carlito"/>
                <a:cs typeface="Carlito"/>
              </a:rPr>
              <a:t>are </a:t>
            </a:r>
            <a:r>
              <a:rPr sz="2800" spc="-10" dirty="0">
                <a:latin typeface="Carlito"/>
                <a:cs typeface="Carlito"/>
              </a:rPr>
              <a:t>ready </a:t>
            </a:r>
            <a:r>
              <a:rPr sz="2800" spc="-15" dirty="0">
                <a:latin typeface="Carlito"/>
                <a:cs typeface="Carlito"/>
              </a:rPr>
              <a:t>to </a:t>
            </a:r>
            <a:r>
              <a:rPr sz="2800" spc="-25" dirty="0">
                <a:latin typeface="Carlito"/>
                <a:cs typeface="Carlito"/>
              </a:rPr>
              <a:t>execute  </a:t>
            </a:r>
            <a:r>
              <a:rPr sz="2800" spc="-5" dirty="0">
                <a:latin typeface="Carlito"/>
                <a:cs typeface="Carlito"/>
              </a:rPr>
              <a:t>and </a:t>
            </a:r>
            <a:r>
              <a:rPr sz="2800" spc="-15" dirty="0">
                <a:latin typeface="Carlito"/>
                <a:cs typeface="Carlito"/>
              </a:rPr>
              <a:t>allocates </a:t>
            </a:r>
            <a:r>
              <a:rPr sz="2800" spc="-5" dirty="0">
                <a:latin typeface="Carlito"/>
                <a:cs typeface="Carlito"/>
              </a:rPr>
              <a:t>the </a:t>
            </a:r>
            <a:r>
              <a:rPr sz="2800" spc="-10" dirty="0">
                <a:latin typeface="Carlito"/>
                <a:cs typeface="Carlito"/>
              </a:rPr>
              <a:t>CPU </a:t>
            </a:r>
            <a:r>
              <a:rPr sz="2800" spc="-20" dirty="0">
                <a:latin typeface="Carlito"/>
                <a:cs typeface="Carlito"/>
              </a:rPr>
              <a:t>to </a:t>
            </a:r>
            <a:r>
              <a:rPr sz="2800" spc="-5" dirty="0">
                <a:latin typeface="Carlito"/>
                <a:cs typeface="Carlito"/>
              </a:rPr>
              <a:t>one of</a:t>
            </a:r>
            <a:r>
              <a:rPr sz="2800" spc="60" dirty="0">
                <a:latin typeface="Carlito"/>
                <a:cs typeface="Carlito"/>
              </a:rPr>
              <a:t> </a:t>
            </a:r>
            <a:r>
              <a:rPr sz="2800" spc="-5" dirty="0">
                <a:latin typeface="Carlito"/>
                <a:cs typeface="Carlito"/>
              </a:rPr>
              <a:t>them.</a:t>
            </a:r>
            <a:endParaRPr lang="en-US" sz="2800" dirty="0">
              <a:latin typeface="Carlito"/>
              <a:cs typeface="Carlito"/>
            </a:endParaRPr>
          </a:p>
          <a:p>
            <a:pPr marL="241300" indent="-229235">
              <a:lnSpc>
                <a:spcPct val="100000"/>
              </a:lnSpc>
              <a:spcBef>
                <a:spcPts val="770"/>
              </a:spcBef>
              <a:buFont typeface="Arial"/>
              <a:buChar char="•"/>
              <a:tabLst>
                <a:tab pos="241935" algn="l"/>
              </a:tabLst>
            </a:pPr>
            <a:r>
              <a:rPr sz="2800" spc="-10" dirty="0">
                <a:latin typeface="Carlito"/>
                <a:cs typeface="Carlito"/>
              </a:rPr>
              <a:t>Short term scheduler </a:t>
            </a:r>
            <a:r>
              <a:rPr sz="2800" b="1" spc="-5" dirty="0">
                <a:latin typeface="Carlito"/>
                <a:cs typeface="Carlito"/>
              </a:rPr>
              <a:t>also known as </a:t>
            </a:r>
            <a:r>
              <a:rPr sz="2800" b="1" spc="-10" dirty="0">
                <a:latin typeface="Carlito"/>
                <a:cs typeface="Carlito"/>
              </a:rPr>
              <a:t>dispatcher</a:t>
            </a:r>
            <a:r>
              <a:rPr sz="2800" spc="-10" dirty="0">
                <a:latin typeface="Carlito"/>
                <a:cs typeface="Carlito"/>
              </a:rPr>
              <a:t>, </a:t>
            </a:r>
            <a:r>
              <a:rPr sz="2800" spc="-25" dirty="0">
                <a:latin typeface="Carlito"/>
                <a:cs typeface="Carlito"/>
              </a:rPr>
              <a:t>execute </a:t>
            </a:r>
            <a:r>
              <a:rPr sz="2800" spc="-15" dirty="0">
                <a:latin typeface="Carlito"/>
                <a:cs typeface="Carlito"/>
              </a:rPr>
              <a:t>most  frequently </a:t>
            </a:r>
            <a:r>
              <a:rPr sz="2800" spc="-5" dirty="0">
                <a:latin typeface="Carlito"/>
                <a:cs typeface="Carlito"/>
              </a:rPr>
              <a:t>and </a:t>
            </a:r>
            <a:r>
              <a:rPr sz="2800" spc="-20" dirty="0">
                <a:latin typeface="Carlito"/>
                <a:cs typeface="Carlito"/>
              </a:rPr>
              <a:t>makes </a:t>
            </a:r>
            <a:r>
              <a:rPr sz="2800" spc="-5" dirty="0">
                <a:latin typeface="Carlito"/>
                <a:cs typeface="Carlito"/>
              </a:rPr>
              <a:t>the </a:t>
            </a:r>
            <a:r>
              <a:rPr sz="2800" spc="-10" dirty="0">
                <a:latin typeface="Carlito"/>
                <a:cs typeface="Carlito"/>
              </a:rPr>
              <a:t>fine </a:t>
            </a:r>
            <a:r>
              <a:rPr sz="2800" spc="-15" dirty="0">
                <a:latin typeface="Carlito"/>
                <a:cs typeface="Carlito"/>
              </a:rPr>
              <a:t>grained </a:t>
            </a:r>
            <a:r>
              <a:rPr sz="2800" spc="-10" dirty="0">
                <a:latin typeface="Carlito"/>
                <a:cs typeface="Carlito"/>
              </a:rPr>
              <a:t>decision </a:t>
            </a:r>
            <a:r>
              <a:rPr sz="2800" spc="-5" dirty="0">
                <a:latin typeface="Carlito"/>
                <a:cs typeface="Carlito"/>
              </a:rPr>
              <a:t>of which </a:t>
            </a:r>
            <a:r>
              <a:rPr sz="2800" spc="-15" dirty="0">
                <a:latin typeface="Carlito"/>
                <a:cs typeface="Carlito"/>
              </a:rPr>
              <a:t>process </a:t>
            </a:r>
            <a:r>
              <a:rPr sz="2800" spc="-20" dirty="0">
                <a:latin typeface="Carlito"/>
                <a:cs typeface="Carlito"/>
              </a:rPr>
              <a:t>to  </a:t>
            </a:r>
            <a:r>
              <a:rPr sz="2800" spc="-25" dirty="0">
                <a:latin typeface="Carlito"/>
                <a:cs typeface="Carlito"/>
              </a:rPr>
              <a:t>execute </a:t>
            </a:r>
            <a:r>
              <a:rPr sz="2800" spc="-15" dirty="0">
                <a:latin typeface="Carlito"/>
                <a:cs typeface="Carlito"/>
              </a:rPr>
              <a:t>next. </a:t>
            </a:r>
            <a:r>
              <a:rPr sz="2800" spc="-10" dirty="0">
                <a:latin typeface="Carlito"/>
                <a:cs typeface="Carlito"/>
              </a:rPr>
              <a:t>Short term scheduler </a:t>
            </a:r>
            <a:r>
              <a:rPr sz="2800" spc="-5" dirty="0">
                <a:latin typeface="Carlito"/>
                <a:cs typeface="Carlito"/>
              </a:rPr>
              <a:t>is </a:t>
            </a:r>
            <a:r>
              <a:rPr sz="2800" spc="-25" dirty="0">
                <a:latin typeface="Carlito"/>
                <a:cs typeface="Carlito"/>
              </a:rPr>
              <a:t>faster </a:t>
            </a:r>
            <a:r>
              <a:rPr sz="2800" spc="-5" dirty="0">
                <a:latin typeface="Carlito"/>
                <a:cs typeface="Carlito"/>
              </a:rPr>
              <a:t>than long </a:t>
            </a:r>
            <a:r>
              <a:rPr sz="2800" spc="-10" dirty="0">
                <a:latin typeface="Carlito"/>
                <a:cs typeface="Carlito"/>
              </a:rPr>
              <a:t>term</a:t>
            </a:r>
            <a:r>
              <a:rPr sz="2800" spc="265" dirty="0">
                <a:latin typeface="Carlito"/>
                <a:cs typeface="Carlito"/>
              </a:rPr>
              <a:t> </a:t>
            </a:r>
            <a:r>
              <a:rPr sz="2800" spc="-40" dirty="0">
                <a:latin typeface="Carlito"/>
                <a:cs typeface="Carlito"/>
              </a:rPr>
              <a:t>scheduler.</a:t>
            </a:r>
            <a:endParaRPr sz="2800" dirty="0">
              <a:latin typeface="Carlito"/>
              <a:cs typeface="Carlito"/>
            </a:endParaRPr>
          </a:p>
        </p:txBody>
      </p:sp>
      <p:grpSp>
        <p:nvGrpSpPr>
          <p:cNvPr id="4" name="object 4"/>
          <p:cNvGrpSpPr/>
          <p:nvPr/>
        </p:nvGrpSpPr>
        <p:grpSpPr>
          <a:xfrm>
            <a:off x="7459980" y="74930"/>
            <a:ext cx="3576954" cy="1852930"/>
            <a:chOff x="7459980" y="74930"/>
            <a:chExt cx="3576954" cy="1852930"/>
          </a:xfrm>
        </p:grpSpPr>
        <p:sp>
          <p:nvSpPr>
            <p:cNvPr id="5" name="object 5"/>
            <p:cNvSpPr/>
            <p:nvPr/>
          </p:nvSpPr>
          <p:spPr>
            <a:xfrm>
              <a:off x="7498080" y="112776"/>
              <a:ext cx="3500628" cy="177698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459980" y="74929"/>
              <a:ext cx="3576954" cy="1852930"/>
            </a:xfrm>
            <a:custGeom>
              <a:avLst/>
              <a:gdLst/>
              <a:ahLst/>
              <a:cxnLst/>
              <a:rect l="l" t="t" r="r" b="b"/>
              <a:pathLst>
                <a:path w="3576954" h="1852930">
                  <a:moveTo>
                    <a:pt x="3551428" y="25400"/>
                  </a:moveTo>
                  <a:lnTo>
                    <a:pt x="3538728" y="25400"/>
                  </a:lnTo>
                  <a:lnTo>
                    <a:pt x="3538728" y="38100"/>
                  </a:lnTo>
                  <a:lnTo>
                    <a:pt x="3538728" y="1814830"/>
                  </a:lnTo>
                  <a:lnTo>
                    <a:pt x="38100" y="1814830"/>
                  </a:lnTo>
                  <a:lnTo>
                    <a:pt x="38100" y="38100"/>
                  </a:lnTo>
                  <a:lnTo>
                    <a:pt x="3538728" y="38100"/>
                  </a:lnTo>
                  <a:lnTo>
                    <a:pt x="3538728" y="25400"/>
                  </a:lnTo>
                  <a:lnTo>
                    <a:pt x="25400" y="25400"/>
                  </a:lnTo>
                  <a:lnTo>
                    <a:pt x="25400" y="38100"/>
                  </a:lnTo>
                  <a:lnTo>
                    <a:pt x="25400" y="1814830"/>
                  </a:lnTo>
                  <a:lnTo>
                    <a:pt x="25400" y="1827530"/>
                  </a:lnTo>
                  <a:lnTo>
                    <a:pt x="3551428" y="1827530"/>
                  </a:lnTo>
                  <a:lnTo>
                    <a:pt x="3551428" y="1814830"/>
                  </a:lnTo>
                  <a:lnTo>
                    <a:pt x="3551428" y="38100"/>
                  </a:lnTo>
                  <a:lnTo>
                    <a:pt x="3551428" y="37846"/>
                  </a:lnTo>
                  <a:lnTo>
                    <a:pt x="3551428" y="25400"/>
                  </a:lnTo>
                  <a:close/>
                </a:path>
                <a:path w="3576954" h="1852930">
                  <a:moveTo>
                    <a:pt x="3576828" y="0"/>
                  </a:moveTo>
                  <a:lnTo>
                    <a:pt x="3564128" y="0"/>
                  </a:lnTo>
                  <a:lnTo>
                    <a:pt x="3564128" y="12700"/>
                  </a:lnTo>
                  <a:lnTo>
                    <a:pt x="3564128" y="1840230"/>
                  </a:lnTo>
                  <a:lnTo>
                    <a:pt x="12700" y="1840230"/>
                  </a:lnTo>
                  <a:lnTo>
                    <a:pt x="12700" y="12700"/>
                  </a:lnTo>
                  <a:lnTo>
                    <a:pt x="3564128" y="12700"/>
                  </a:lnTo>
                  <a:lnTo>
                    <a:pt x="3564128" y="0"/>
                  </a:lnTo>
                  <a:lnTo>
                    <a:pt x="0" y="0"/>
                  </a:lnTo>
                  <a:lnTo>
                    <a:pt x="0" y="12700"/>
                  </a:lnTo>
                  <a:lnTo>
                    <a:pt x="0" y="1840230"/>
                  </a:lnTo>
                  <a:lnTo>
                    <a:pt x="0" y="1852930"/>
                  </a:lnTo>
                  <a:lnTo>
                    <a:pt x="3576828" y="1852930"/>
                  </a:lnTo>
                  <a:lnTo>
                    <a:pt x="3576828" y="1840230"/>
                  </a:lnTo>
                  <a:lnTo>
                    <a:pt x="3576828" y="12700"/>
                  </a:lnTo>
                  <a:lnTo>
                    <a:pt x="3576828" y="12446"/>
                  </a:lnTo>
                  <a:lnTo>
                    <a:pt x="3576828" y="0"/>
                  </a:lnTo>
                  <a:close/>
                </a:path>
              </a:pathLst>
            </a:custGeom>
            <a:solidFill>
              <a:srgbClr val="CC6600"/>
            </a:solidFill>
          </p:spPr>
          <p:txBody>
            <a:bodyPr wrap="square" lIns="0" tIns="0" rIns="0" bIns="0" rtlCol="0"/>
            <a:lstStyle/>
            <a:p>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5325110" cy="697230"/>
          </a:xfrm>
          <a:prstGeom prst="rect">
            <a:avLst/>
          </a:prstGeom>
        </p:spPr>
        <p:txBody>
          <a:bodyPr vert="horz" wrap="square" lIns="0" tIns="13335" rIns="0" bIns="0" rtlCol="0">
            <a:spAutoFit/>
          </a:bodyPr>
          <a:lstStyle/>
          <a:p>
            <a:pPr marL="12700">
              <a:lnSpc>
                <a:spcPct val="100000"/>
              </a:lnSpc>
              <a:spcBef>
                <a:spcPts val="105"/>
              </a:spcBef>
            </a:pPr>
            <a:r>
              <a:rPr sz="4400" i="1" spc="-200" dirty="0">
                <a:latin typeface="Trebuchet MS"/>
                <a:cs typeface="Trebuchet MS"/>
              </a:rPr>
              <a:t>Medium </a:t>
            </a:r>
            <a:r>
              <a:rPr sz="4400" i="1" spc="-450" dirty="0">
                <a:latin typeface="Trebuchet MS"/>
                <a:cs typeface="Trebuchet MS"/>
              </a:rPr>
              <a:t>Term</a:t>
            </a:r>
            <a:r>
              <a:rPr sz="4400" i="1" spc="-685" dirty="0">
                <a:latin typeface="Trebuchet MS"/>
                <a:cs typeface="Trebuchet MS"/>
              </a:rPr>
              <a:t> </a:t>
            </a:r>
            <a:r>
              <a:rPr sz="4400" i="1" spc="-295" dirty="0">
                <a:latin typeface="Trebuchet MS"/>
                <a:cs typeface="Trebuchet MS"/>
              </a:rPr>
              <a:t>Scheduler</a:t>
            </a:r>
            <a:endParaRPr sz="4400" dirty="0">
              <a:latin typeface="Trebuchet MS"/>
              <a:cs typeface="Trebuchet MS"/>
            </a:endParaRPr>
          </a:p>
        </p:txBody>
      </p:sp>
      <p:sp>
        <p:nvSpPr>
          <p:cNvPr id="8" name="object 8"/>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44</a:t>
            </a:fld>
            <a:endParaRPr dirty="0"/>
          </a:p>
        </p:txBody>
      </p:sp>
      <p:sp>
        <p:nvSpPr>
          <p:cNvPr id="3" name="object 3"/>
          <p:cNvSpPr txBox="1"/>
          <p:nvPr/>
        </p:nvSpPr>
        <p:spPr>
          <a:xfrm>
            <a:off x="916939" y="1719775"/>
            <a:ext cx="9959340" cy="4819909"/>
          </a:xfrm>
          <a:prstGeom prst="rect">
            <a:avLst/>
          </a:prstGeom>
        </p:spPr>
        <p:txBody>
          <a:bodyPr vert="horz" wrap="square" lIns="0" tIns="59055" rIns="0" bIns="0" rtlCol="0">
            <a:spAutoFit/>
          </a:bodyPr>
          <a:lstStyle/>
          <a:p>
            <a:pPr marL="241300" indent="-229235">
              <a:spcBef>
                <a:spcPts val="465"/>
              </a:spcBef>
              <a:buFont typeface="Arial"/>
              <a:buChar char="•"/>
              <a:tabLst>
                <a:tab pos="241935" algn="l"/>
              </a:tabLst>
            </a:pPr>
            <a:r>
              <a:rPr sz="2600" dirty="0">
                <a:latin typeface="Carlito"/>
                <a:cs typeface="Carlito"/>
              </a:rPr>
              <a:t>Medium </a:t>
            </a:r>
            <a:r>
              <a:rPr sz="2600" spc="-5" dirty="0">
                <a:latin typeface="Carlito"/>
                <a:cs typeface="Carlito"/>
              </a:rPr>
              <a:t>term scheduling </a:t>
            </a:r>
            <a:r>
              <a:rPr sz="2600" dirty="0">
                <a:latin typeface="Carlito"/>
                <a:cs typeface="Carlito"/>
              </a:rPr>
              <a:t>is </a:t>
            </a:r>
            <a:r>
              <a:rPr sz="2600" b="1" spc="-5" dirty="0">
                <a:latin typeface="Carlito"/>
                <a:cs typeface="Carlito"/>
              </a:rPr>
              <a:t>part </a:t>
            </a:r>
            <a:r>
              <a:rPr sz="2600" b="1" dirty="0">
                <a:latin typeface="Carlito"/>
                <a:cs typeface="Carlito"/>
              </a:rPr>
              <a:t>of the </a:t>
            </a:r>
            <a:r>
              <a:rPr sz="2600" b="1" spc="-5" dirty="0">
                <a:latin typeface="Carlito"/>
                <a:cs typeface="Carlito"/>
              </a:rPr>
              <a:t>swapping</a:t>
            </a:r>
            <a:r>
              <a:rPr sz="2600" b="1" spc="-90" dirty="0">
                <a:latin typeface="Carlito"/>
                <a:cs typeface="Carlito"/>
              </a:rPr>
              <a:t> </a:t>
            </a:r>
            <a:r>
              <a:rPr sz="2600" b="1" spc="-5" dirty="0">
                <a:latin typeface="Carlito"/>
                <a:cs typeface="Carlito"/>
              </a:rPr>
              <a:t>function.</a:t>
            </a:r>
            <a:endParaRPr sz="2600" dirty="0">
              <a:latin typeface="Carlito"/>
              <a:cs typeface="Carlito"/>
            </a:endParaRPr>
          </a:p>
          <a:p>
            <a:pPr marL="241300" indent="-229235">
              <a:spcBef>
                <a:spcPts val="375"/>
              </a:spcBef>
              <a:buFont typeface="Arial"/>
              <a:buChar char="•"/>
              <a:tabLst>
                <a:tab pos="241935" algn="l"/>
              </a:tabLst>
            </a:pPr>
            <a:r>
              <a:rPr sz="2600" dirty="0">
                <a:latin typeface="Carlito"/>
                <a:cs typeface="Carlito"/>
              </a:rPr>
              <a:t>It </a:t>
            </a:r>
            <a:r>
              <a:rPr sz="2600" b="1" spc="-10" dirty="0">
                <a:latin typeface="Carlito"/>
                <a:cs typeface="Carlito"/>
              </a:rPr>
              <a:t>removes </a:t>
            </a:r>
            <a:r>
              <a:rPr sz="2600" b="1" spc="-5" dirty="0">
                <a:latin typeface="Carlito"/>
                <a:cs typeface="Carlito"/>
              </a:rPr>
              <a:t>the processes </a:t>
            </a:r>
            <a:r>
              <a:rPr sz="2600" b="1" spc="-10" dirty="0">
                <a:latin typeface="Carlito"/>
                <a:cs typeface="Carlito"/>
              </a:rPr>
              <a:t>from </a:t>
            </a:r>
            <a:r>
              <a:rPr sz="2600" b="1" spc="-5" dirty="0">
                <a:latin typeface="Carlito"/>
                <a:cs typeface="Carlito"/>
              </a:rPr>
              <a:t>the</a:t>
            </a:r>
            <a:r>
              <a:rPr sz="2600" b="1" spc="-25" dirty="0">
                <a:latin typeface="Carlito"/>
                <a:cs typeface="Carlito"/>
              </a:rPr>
              <a:t> memory.</a:t>
            </a:r>
            <a:endParaRPr sz="2600" dirty="0">
              <a:latin typeface="Carlito"/>
              <a:cs typeface="Carlito"/>
            </a:endParaRPr>
          </a:p>
          <a:p>
            <a:pPr marL="241300" indent="-229235">
              <a:spcBef>
                <a:spcPts val="385"/>
              </a:spcBef>
              <a:buFont typeface="Arial"/>
              <a:buChar char="•"/>
              <a:tabLst>
                <a:tab pos="241935" algn="l"/>
              </a:tabLst>
            </a:pPr>
            <a:r>
              <a:rPr sz="2600" dirty="0">
                <a:latin typeface="Carlito"/>
                <a:cs typeface="Carlito"/>
              </a:rPr>
              <a:t>It </a:t>
            </a:r>
            <a:r>
              <a:rPr sz="2600" b="1" spc="-5" dirty="0">
                <a:latin typeface="Carlito"/>
                <a:cs typeface="Carlito"/>
              </a:rPr>
              <a:t>reduces the </a:t>
            </a:r>
            <a:r>
              <a:rPr sz="2600" b="1" spc="-10" dirty="0">
                <a:latin typeface="Carlito"/>
                <a:cs typeface="Carlito"/>
              </a:rPr>
              <a:t>degree </a:t>
            </a:r>
            <a:r>
              <a:rPr sz="2600" b="1" dirty="0">
                <a:latin typeface="Carlito"/>
                <a:cs typeface="Carlito"/>
              </a:rPr>
              <a:t>of</a:t>
            </a:r>
            <a:r>
              <a:rPr sz="2600" b="1" spc="30" dirty="0">
                <a:latin typeface="Carlito"/>
                <a:cs typeface="Carlito"/>
              </a:rPr>
              <a:t> </a:t>
            </a:r>
            <a:r>
              <a:rPr sz="2600" b="1" spc="-10" dirty="0">
                <a:latin typeface="Carlito"/>
                <a:cs typeface="Carlito"/>
              </a:rPr>
              <a:t>multiprogramming</a:t>
            </a:r>
            <a:r>
              <a:rPr sz="2600" spc="-10" dirty="0">
                <a:latin typeface="Carlito"/>
                <a:cs typeface="Carlito"/>
              </a:rPr>
              <a:t>.</a:t>
            </a:r>
            <a:endParaRPr sz="2600" dirty="0">
              <a:latin typeface="Carlito"/>
              <a:cs typeface="Carlito"/>
            </a:endParaRPr>
          </a:p>
          <a:p>
            <a:pPr marL="241300" marR="327025" indent="-229235">
              <a:spcBef>
                <a:spcPts val="994"/>
              </a:spcBef>
              <a:buFont typeface="Arial"/>
              <a:buChar char="•"/>
              <a:tabLst>
                <a:tab pos="241935" algn="l"/>
              </a:tabLst>
            </a:pPr>
            <a:r>
              <a:rPr sz="2600" spc="-5" dirty="0">
                <a:latin typeface="Carlito"/>
                <a:cs typeface="Carlito"/>
              </a:rPr>
              <a:t>The </a:t>
            </a:r>
            <a:r>
              <a:rPr sz="2600" dirty="0">
                <a:latin typeface="Carlito"/>
                <a:cs typeface="Carlito"/>
              </a:rPr>
              <a:t>medium </a:t>
            </a:r>
            <a:r>
              <a:rPr sz="2600" spc="-5" dirty="0">
                <a:latin typeface="Carlito"/>
                <a:cs typeface="Carlito"/>
              </a:rPr>
              <a:t>term scheduler </a:t>
            </a:r>
            <a:r>
              <a:rPr sz="2600" dirty="0">
                <a:latin typeface="Carlito"/>
                <a:cs typeface="Carlito"/>
              </a:rPr>
              <a:t>is in </a:t>
            </a:r>
            <a:r>
              <a:rPr sz="2600" spc="-10" dirty="0">
                <a:latin typeface="Carlito"/>
                <a:cs typeface="Carlito"/>
              </a:rPr>
              <a:t>charge </a:t>
            </a:r>
            <a:r>
              <a:rPr sz="2600" spc="-5" dirty="0">
                <a:latin typeface="Carlito"/>
                <a:cs typeface="Carlito"/>
              </a:rPr>
              <a:t>of handling </a:t>
            </a:r>
            <a:r>
              <a:rPr sz="2600" dirty="0">
                <a:latin typeface="Carlito"/>
                <a:cs typeface="Carlito"/>
              </a:rPr>
              <a:t>the </a:t>
            </a:r>
            <a:r>
              <a:rPr sz="2600" spc="-5" dirty="0">
                <a:latin typeface="Carlito"/>
                <a:cs typeface="Carlito"/>
              </a:rPr>
              <a:t>swapped</a:t>
            </a:r>
            <a:r>
              <a:rPr sz="2600" spc="-160" dirty="0">
                <a:latin typeface="Carlito"/>
                <a:cs typeface="Carlito"/>
              </a:rPr>
              <a:t> </a:t>
            </a:r>
            <a:r>
              <a:rPr sz="2600" dirty="0">
                <a:latin typeface="Carlito"/>
                <a:cs typeface="Carlito"/>
              </a:rPr>
              <a:t>out-  </a:t>
            </a:r>
            <a:r>
              <a:rPr sz="2600" spc="-10" dirty="0">
                <a:latin typeface="Carlito"/>
                <a:cs typeface="Carlito"/>
              </a:rPr>
              <a:t>processes.</a:t>
            </a:r>
            <a:endParaRPr sz="2600" dirty="0">
              <a:latin typeface="Carlito"/>
              <a:cs typeface="Carlito"/>
            </a:endParaRPr>
          </a:p>
          <a:p>
            <a:pPr marL="241300" marR="5080" indent="-229235">
              <a:spcBef>
                <a:spcPts val="1000"/>
              </a:spcBef>
              <a:buFont typeface="Arial"/>
              <a:buChar char="•"/>
              <a:tabLst>
                <a:tab pos="241935" algn="l"/>
              </a:tabLst>
            </a:pPr>
            <a:r>
              <a:rPr sz="2600" dirty="0">
                <a:latin typeface="Carlito"/>
                <a:cs typeface="Carlito"/>
              </a:rPr>
              <a:t>Running </a:t>
            </a:r>
            <a:r>
              <a:rPr sz="2600" spc="-10" dirty="0">
                <a:latin typeface="Carlito"/>
                <a:cs typeface="Carlito"/>
              </a:rPr>
              <a:t>process </a:t>
            </a:r>
            <a:r>
              <a:rPr sz="2600" spc="-20" dirty="0">
                <a:latin typeface="Carlito"/>
                <a:cs typeface="Carlito"/>
              </a:rPr>
              <a:t>may </a:t>
            </a:r>
            <a:r>
              <a:rPr sz="2600" spc="-10" dirty="0">
                <a:latin typeface="Carlito"/>
                <a:cs typeface="Carlito"/>
              </a:rPr>
              <a:t>become </a:t>
            </a:r>
            <a:r>
              <a:rPr sz="2600" spc="-5" dirty="0">
                <a:latin typeface="Carlito"/>
                <a:cs typeface="Carlito"/>
              </a:rPr>
              <a:t>suspended </a:t>
            </a:r>
            <a:r>
              <a:rPr sz="2600" spc="-10" dirty="0">
                <a:latin typeface="Carlito"/>
                <a:cs typeface="Carlito"/>
              </a:rPr>
              <a:t>by </a:t>
            </a:r>
            <a:r>
              <a:rPr sz="2600" dirty="0">
                <a:latin typeface="Carlito"/>
                <a:cs typeface="Carlito"/>
              </a:rPr>
              <a:t>making an I/O </a:t>
            </a:r>
            <a:r>
              <a:rPr sz="2600" spc="-10" dirty="0">
                <a:latin typeface="Carlito"/>
                <a:cs typeface="Carlito"/>
              </a:rPr>
              <a:t>request.  </a:t>
            </a:r>
            <a:r>
              <a:rPr sz="2600" spc="-5" dirty="0">
                <a:latin typeface="Carlito"/>
                <a:cs typeface="Carlito"/>
              </a:rPr>
              <a:t>Suspended </a:t>
            </a:r>
            <a:r>
              <a:rPr sz="2600" spc="-10" dirty="0">
                <a:latin typeface="Carlito"/>
                <a:cs typeface="Carlito"/>
              </a:rPr>
              <a:t>processes </a:t>
            </a:r>
            <a:r>
              <a:rPr sz="2600" spc="-5" dirty="0">
                <a:latin typeface="Carlito"/>
                <a:cs typeface="Carlito"/>
              </a:rPr>
              <a:t>cannot </a:t>
            </a:r>
            <a:r>
              <a:rPr sz="2600" spc="-25" dirty="0">
                <a:latin typeface="Carlito"/>
                <a:cs typeface="Carlito"/>
              </a:rPr>
              <a:t>make </a:t>
            </a:r>
            <a:r>
              <a:rPr sz="2600" spc="-15" dirty="0">
                <a:latin typeface="Carlito"/>
                <a:cs typeface="Carlito"/>
              </a:rPr>
              <a:t>any </a:t>
            </a:r>
            <a:r>
              <a:rPr sz="2600" spc="-10" dirty="0">
                <a:latin typeface="Carlito"/>
                <a:cs typeface="Carlito"/>
              </a:rPr>
              <a:t>progress </a:t>
            </a:r>
            <a:r>
              <a:rPr sz="2600" spc="-15" dirty="0">
                <a:latin typeface="Carlito"/>
                <a:cs typeface="Carlito"/>
              </a:rPr>
              <a:t>towards </a:t>
            </a:r>
            <a:r>
              <a:rPr sz="2600" spc="-5" dirty="0">
                <a:latin typeface="Carlito"/>
                <a:cs typeface="Carlito"/>
              </a:rPr>
              <a:t>completion. </a:t>
            </a:r>
            <a:r>
              <a:rPr sz="2600" dirty="0">
                <a:latin typeface="Carlito"/>
                <a:cs typeface="Carlito"/>
              </a:rPr>
              <a:t>In  this </a:t>
            </a:r>
            <a:r>
              <a:rPr sz="2600" spc="-10" dirty="0">
                <a:latin typeface="Carlito"/>
                <a:cs typeface="Carlito"/>
              </a:rPr>
              <a:t>condition, </a:t>
            </a:r>
            <a:r>
              <a:rPr lang="en-US" sz="2600" spc="-15" dirty="0">
                <a:latin typeface="Carlito"/>
                <a:cs typeface="Carlito"/>
              </a:rPr>
              <a:t>it</a:t>
            </a:r>
            <a:r>
              <a:rPr sz="2600" spc="-15" dirty="0">
                <a:latin typeface="Carlito"/>
                <a:cs typeface="Carlito"/>
              </a:rPr>
              <a:t> remove </a:t>
            </a:r>
            <a:r>
              <a:rPr sz="2600" dirty="0">
                <a:latin typeface="Carlito"/>
                <a:cs typeface="Carlito"/>
              </a:rPr>
              <a:t>the </a:t>
            </a:r>
            <a:r>
              <a:rPr sz="2600" spc="-10" dirty="0">
                <a:latin typeface="Carlito"/>
                <a:cs typeface="Carlito"/>
              </a:rPr>
              <a:t>process from </a:t>
            </a:r>
            <a:r>
              <a:rPr sz="2600" dirty="0">
                <a:latin typeface="Carlito"/>
                <a:cs typeface="Carlito"/>
              </a:rPr>
              <a:t>memory and </a:t>
            </a:r>
            <a:r>
              <a:rPr sz="2600" spc="-25" dirty="0">
                <a:latin typeface="Carlito"/>
                <a:cs typeface="Carlito"/>
              </a:rPr>
              <a:t>make </a:t>
            </a:r>
            <a:r>
              <a:rPr sz="2600" spc="-5" dirty="0">
                <a:latin typeface="Carlito"/>
                <a:cs typeface="Carlito"/>
              </a:rPr>
              <a:t>space </a:t>
            </a:r>
            <a:r>
              <a:rPr sz="2600" spc="-25" dirty="0">
                <a:latin typeface="Carlito"/>
                <a:cs typeface="Carlito"/>
              </a:rPr>
              <a:t>for  </a:t>
            </a:r>
            <a:r>
              <a:rPr sz="2600" spc="-5" dirty="0">
                <a:latin typeface="Carlito"/>
                <a:cs typeface="Carlito"/>
              </a:rPr>
              <a:t>other </a:t>
            </a:r>
            <a:r>
              <a:rPr sz="2600" spc="-10" dirty="0">
                <a:latin typeface="Carlito"/>
                <a:cs typeface="Carlito"/>
              </a:rPr>
              <a:t>process. </a:t>
            </a:r>
            <a:r>
              <a:rPr sz="2600" spc="-5" dirty="0">
                <a:latin typeface="Carlito"/>
                <a:cs typeface="Carlito"/>
              </a:rPr>
              <a:t>Suspended </a:t>
            </a:r>
            <a:r>
              <a:rPr sz="2600" spc="-10" dirty="0">
                <a:latin typeface="Carlito"/>
                <a:cs typeface="Carlito"/>
              </a:rPr>
              <a:t>process </a:t>
            </a:r>
            <a:r>
              <a:rPr sz="2600" dirty="0">
                <a:latin typeface="Carlito"/>
                <a:cs typeface="Carlito"/>
              </a:rPr>
              <a:t>is </a:t>
            </a:r>
            <a:r>
              <a:rPr sz="2600" spc="-15" dirty="0">
                <a:latin typeface="Carlito"/>
                <a:cs typeface="Carlito"/>
              </a:rPr>
              <a:t>move to </a:t>
            </a:r>
            <a:r>
              <a:rPr sz="2600" dirty="0">
                <a:latin typeface="Carlito"/>
                <a:cs typeface="Carlito"/>
              </a:rPr>
              <a:t>the </a:t>
            </a:r>
            <a:r>
              <a:rPr sz="2600" spc="-5" dirty="0">
                <a:latin typeface="Carlito"/>
                <a:cs typeface="Carlito"/>
              </a:rPr>
              <a:t>secondary </a:t>
            </a:r>
            <a:r>
              <a:rPr sz="2600" spc="-20" dirty="0">
                <a:latin typeface="Carlito"/>
                <a:cs typeface="Carlito"/>
              </a:rPr>
              <a:t>storage </a:t>
            </a:r>
            <a:r>
              <a:rPr sz="2600" dirty="0">
                <a:latin typeface="Carlito"/>
                <a:cs typeface="Carlito"/>
              </a:rPr>
              <a:t>is  </a:t>
            </a:r>
            <a:r>
              <a:rPr sz="2600" spc="-5" dirty="0">
                <a:latin typeface="Carlito"/>
                <a:cs typeface="Carlito"/>
              </a:rPr>
              <a:t>called swapping, </a:t>
            </a:r>
            <a:r>
              <a:rPr sz="2600" dirty="0">
                <a:latin typeface="Carlito"/>
                <a:cs typeface="Carlito"/>
              </a:rPr>
              <a:t>and the </a:t>
            </a:r>
            <a:r>
              <a:rPr sz="2600" spc="-10" dirty="0">
                <a:latin typeface="Carlito"/>
                <a:cs typeface="Carlito"/>
              </a:rPr>
              <a:t>process </a:t>
            </a:r>
            <a:r>
              <a:rPr sz="2600" dirty="0">
                <a:latin typeface="Carlito"/>
                <a:cs typeface="Carlito"/>
              </a:rPr>
              <a:t>is </a:t>
            </a:r>
            <a:r>
              <a:rPr sz="2600" spc="-5" dirty="0">
                <a:latin typeface="Carlito"/>
                <a:cs typeface="Carlito"/>
              </a:rPr>
              <a:t>said </a:t>
            </a:r>
            <a:r>
              <a:rPr sz="2600" spc="-10" dirty="0">
                <a:latin typeface="Carlito"/>
                <a:cs typeface="Carlito"/>
              </a:rPr>
              <a:t>to </a:t>
            </a:r>
            <a:r>
              <a:rPr sz="2600" dirty="0">
                <a:latin typeface="Carlito"/>
                <a:cs typeface="Carlito"/>
              </a:rPr>
              <a:t>be </a:t>
            </a:r>
            <a:r>
              <a:rPr sz="2600" spc="-5" dirty="0">
                <a:latin typeface="Carlito"/>
                <a:cs typeface="Carlito"/>
              </a:rPr>
              <a:t>swapped out or </a:t>
            </a:r>
            <a:r>
              <a:rPr sz="2600" spc="-10" dirty="0">
                <a:latin typeface="Carlito"/>
                <a:cs typeface="Carlito"/>
              </a:rPr>
              <a:t>rolled </a:t>
            </a:r>
            <a:r>
              <a:rPr sz="2600" spc="-5" dirty="0">
                <a:latin typeface="Carlito"/>
                <a:cs typeface="Carlito"/>
              </a:rPr>
              <a:t>out.  Swapping </a:t>
            </a:r>
            <a:r>
              <a:rPr sz="2600" spc="-20" dirty="0">
                <a:latin typeface="Carlito"/>
                <a:cs typeface="Carlito"/>
              </a:rPr>
              <a:t>may </a:t>
            </a:r>
            <a:r>
              <a:rPr sz="2600" spc="-5" dirty="0">
                <a:latin typeface="Carlito"/>
                <a:cs typeface="Carlito"/>
              </a:rPr>
              <a:t>be necessary </a:t>
            </a:r>
            <a:r>
              <a:rPr sz="2600" spc="-15" dirty="0">
                <a:latin typeface="Carlito"/>
                <a:cs typeface="Carlito"/>
              </a:rPr>
              <a:t>to improve </a:t>
            </a:r>
            <a:r>
              <a:rPr sz="2600" dirty="0">
                <a:latin typeface="Carlito"/>
                <a:cs typeface="Carlito"/>
              </a:rPr>
              <a:t>the </a:t>
            </a:r>
            <a:r>
              <a:rPr sz="2600" spc="-10" dirty="0">
                <a:latin typeface="Carlito"/>
                <a:cs typeface="Carlito"/>
              </a:rPr>
              <a:t>process</a:t>
            </a:r>
            <a:r>
              <a:rPr sz="2600" spc="-80" dirty="0">
                <a:latin typeface="Carlito"/>
                <a:cs typeface="Carlito"/>
              </a:rPr>
              <a:t> </a:t>
            </a:r>
            <a:r>
              <a:rPr sz="2600" dirty="0">
                <a:latin typeface="Carlito"/>
                <a:cs typeface="Carlito"/>
              </a:rPr>
              <a:t>mix.</a:t>
            </a:r>
          </a:p>
        </p:txBody>
      </p:sp>
      <p:grpSp>
        <p:nvGrpSpPr>
          <p:cNvPr id="4" name="object 4"/>
          <p:cNvGrpSpPr/>
          <p:nvPr/>
        </p:nvGrpSpPr>
        <p:grpSpPr>
          <a:xfrm>
            <a:off x="8572500" y="10160"/>
            <a:ext cx="3576954" cy="1854200"/>
            <a:chOff x="8572500" y="10160"/>
            <a:chExt cx="3576954" cy="1854200"/>
          </a:xfrm>
        </p:grpSpPr>
        <p:sp>
          <p:nvSpPr>
            <p:cNvPr id="5" name="object 5"/>
            <p:cNvSpPr/>
            <p:nvPr/>
          </p:nvSpPr>
          <p:spPr>
            <a:xfrm>
              <a:off x="8610600" y="48767"/>
              <a:ext cx="3500628" cy="177698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572500" y="10159"/>
              <a:ext cx="3576954" cy="1854200"/>
            </a:xfrm>
            <a:custGeom>
              <a:avLst/>
              <a:gdLst/>
              <a:ahLst/>
              <a:cxnLst/>
              <a:rect l="l" t="t" r="r" b="b"/>
              <a:pathLst>
                <a:path w="3576954" h="1854200">
                  <a:moveTo>
                    <a:pt x="3551428" y="38608"/>
                  </a:moveTo>
                  <a:lnTo>
                    <a:pt x="3538728" y="38608"/>
                  </a:lnTo>
                  <a:lnTo>
                    <a:pt x="3538728" y="1815592"/>
                  </a:lnTo>
                  <a:lnTo>
                    <a:pt x="3551428" y="1815592"/>
                  </a:lnTo>
                  <a:lnTo>
                    <a:pt x="3551428" y="38608"/>
                  </a:lnTo>
                  <a:close/>
                </a:path>
                <a:path w="3576954" h="1854200">
                  <a:moveTo>
                    <a:pt x="3551428" y="25400"/>
                  </a:moveTo>
                  <a:lnTo>
                    <a:pt x="25400" y="25400"/>
                  </a:lnTo>
                  <a:lnTo>
                    <a:pt x="25400" y="38100"/>
                  </a:lnTo>
                  <a:lnTo>
                    <a:pt x="25400" y="1816100"/>
                  </a:lnTo>
                  <a:lnTo>
                    <a:pt x="25400" y="1828800"/>
                  </a:lnTo>
                  <a:lnTo>
                    <a:pt x="3551428" y="1828800"/>
                  </a:lnTo>
                  <a:lnTo>
                    <a:pt x="3551428" y="1816100"/>
                  </a:lnTo>
                  <a:lnTo>
                    <a:pt x="38100" y="1816100"/>
                  </a:lnTo>
                  <a:lnTo>
                    <a:pt x="38100" y="38100"/>
                  </a:lnTo>
                  <a:lnTo>
                    <a:pt x="3551428" y="38100"/>
                  </a:lnTo>
                  <a:lnTo>
                    <a:pt x="3551428" y="25400"/>
                  </a:lnTo>
                  <a:close/>
                </a:path>
                <a:path w="3576954" h="1854200">
                  <a:moveTo>
                    <a:pt x="3576828" y="13208"/>
                  </a:moveTo>
                  <a:lnTo>
                    <a:pt x="3564128" y="13208"/>
                  </a:lnTo>
                  <a:lnTo>
                    <a:pt x="3564128" y="1840992"/>
                  </a:lnTo>
                  <a:lnTo>
                    <a:pt x="3576828" y="1840992"/>
                  </a:lnTo>
                  <a:lnTo>
                    <a:pt x="3576828" y="13208"/>
                  </a:lnTo>
                  <a:close/>
                </a:path>
                <a:path w="3576954" h="1854200">
                  <a:moveTo>
                    <a:pt x="3576828" y="0"/>
                  </a:moveTo>
                  <a:lnTo>
                    <a:pt x="0" y="0"/>
                  </a:lnTo>
                  <a:lnTo>
                    <a:pt x="0" y="12700"/>
                  </a:lnTo>
                  <a:lnTo>
                    <a:pt x="0" y="1841500"/>
                  </a:lnTo>
                  <a:lnTo>
                    <a:pt x="0" y="1854200"/>
                  </a:lnTo>
                  <a:lnTo>
                    <a:pt x="3576828" y="1854200"/>
                  </a:lnTo>
                  <a:lnTo>
                    <a:pt x="3576828" y="1841500"/>
                  </a:lnTo>
                  <a:lnTo>
                    <a:pt x="12700" y="1841500"/>
                  </a:lnTo>
                  <a:lnTo>
                    <a:pt x="12700" y="12700"/>
                  </a:lnTo>
                  <a:lnTo>
                    <a:pt x="3576828" y="12700"/>
                  </a:lnTo>
                  <a:lnTo>
                    <a:pt x="3576828" y="0"/>
                  </a:lnTo>
                  <a:close/>
                </a:path>
              </a:pathLst>
            </a:custGeom>
            <a:solidFill>
              <a:srgbClr val="CC6600"/>
            </a:solidFill>
          </p:spPr>
          <p:txBody>
            <a:bodyPr wrap="square" lIns="0" tIns="0" rIns="0" bIns="0" rtlCol="0"/>
            <a:lstStyle/>
            <a:p>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7232650" cy="697230"/>
          </a:xfrm>
          <a:prstGeom prst="rect">
            <a:avLst/>
          </a:prstGeom>
        </p:spPr>
        <p:txBody>
          <a:bodyPr vert="horz" wrap="square" lIns="0" tIns="13335" rIns="0" bIns="0" rtlCol="0">
            <a:spAutoFit/>
          </a:bodyPr>
          <a:lstStyle/>
          <a:p>
            <a:pPr marL="12700">
              <a:lnSpc>
                <a:spcPct val="100000"/>
              </a:lnSpc>
              <a:spcBef>
                <a:spcPts val="105"/>
              </a:spcBef>
            </a:pPr>
            <a:r>
              <a:rPr sz="4400" spc="-250" dirty="0"/>
              <a:t>Comparison </a:t>
            </a:r>
            <a:r>
              <a:rPr sz="4400" spc="-155" dirty="0"/>
              <a:t>between</a:t>
            </a:r>
            <a:r>
              <a:rPr sz="4400" spc="-250" dirty="0"/>
              <a:t> </a:t>
            </a:r>
            <a:r>
              <a:rPr sz="4400" spc="-245" dirty="0"/>
              <a:t>scheduler.</a:t>
            </a:r>
            <a:endParaRPr sz="4400" dirty="0"/>
          </a:p>
        </p:txBody>
      </p:sp>
      <p:sp>
        <p:nvSpPr>
          <p:cNvPr id="3" name="object 3"/>
          <p:cNvSpPr txBox="1"/>
          <p:nvPr/>
        </p:nvSpPr>
        <p:spPr>
          <a:xfrm>
            <a:off x="929639" y="1839830"/>
            <a:ext cx="318770" cy="410845"/>
          </a:xfrm>
          <a:prstGeom prst="rect">
            <a:avLst/>
          </a:prstGeom>
        </p:spPr>
        <p:txBody>
          <a:bodyPr vert="horz" wrap="square" lIns="0" tIns="0" rIns="0" bIns="0" rtlCol="0">
            <a:spAutoFit/>
          </a:bodyPr>
          <a:lstStyle/>
          <a:p>
            <a:pPr>
              <a:lnSpc>
                <a:spcPts val="3090"/>
              </a:lnSpc>
            </a:pPr>
            <a:r>
              <a:rPr sz="2800" spc="-5" dirty="0">
                <a:latin typeface="Arial"/>
                <a:cs typeface="Arial"/>
              </a:rPr>
              <a:t>•</a:t>
            </a:r>
            <a:r>
              <a:rPr sz="2800" spc="-50" dirty="0">
                <a:latin typeface="Arial"/>
                <a:cs typeface="Arial"/>
              </a:rPr>
              <a:t> </a:t>
            </a:r>
            <a:r>
              <a:rPr sz="2800" spc="-5" dirty="0">
                <a:latin typeface="Carlito"/>
                <a:cs typeface="Carlito"/>
              </a:rPr>
              <a:t>.</a:t>
            </a:r>
            <a:endParaRPr sz="2800">
              <a:latin typeface="Carlito"/>
              <a:cs typeface="Carlito"/>
            </a:endParaRPr>
          </a:p>
        </p:txBody>
      </p:sp>
      <p:graphicFrame>
        <p:nvGraphicFramePr>
          <p:cNvPr id="4" name="object 4"/>
          <p:cNvGraphicFramePr>
            <a:graphicFrameLocks noGrp="1"/>
          </p:cNvGraphicFramePr>
          <p:nvPr>
            <p:extLst>
              <p:ext uri="{D42A27DB-BD31-4B8C-83A1-F6EECF244321}">
                <p14:modId xmlns:p14="http://schemas.microsoft.com/office/powerpoint/2010/main" val="908572501"/>
              </p:ext>
            </p:extLst>
          </p:nvPr>
        </p:nvGraphicFramePr>
        <p:xfrm>
          <a:off x="609600" y="1306906"/>
          <a:ext cx="11308714" cy="5331404"/>
        </p:xfrm>
        <a:graphic>
          <a:graphicData uri="http://schemas.openxmlformats.org/drawingml/2006/table">
            <a:tbl>
              <a:tblPr firstRow="1" bandRow="1">
                <a:tableStyleId>{2D5ABB26-0587-4C30-8999-92F81FD0307C}</a:tableStyleId>
              </a:tblPr>
              <a:tblGrid>
                <a:gridCol w="366395">
                  <a:extLst>
                    <a:ext uri="{9D8B030D-6E8A-4147-A177-3AD203B41FA5}">
                      <a16:colId xmlns:a16="http://schemas.microsoft.com/office/drawing/2014/main" val="20000"/>
                    </a:ext>
                  </a:extLst>
                </a:gridCol>
                <a:gridCol w="3816985">
                  <a:extLst>
                    <a:ext uri="{9D8B030D-6E8A-4147-A177-3AD203B41FA5}">
                      <a16:colId xmlns:a16="http://schemas.microsoft.com/office/drawing/2014/main" val="20001"/>
                    </a:ext>
                  </a:extLst>
                </a:gridCol>
                <a:gridCol w="3404869">
                  <a:extLst>
                    <a:ext uri="{9D8B030D-6E8A-4147-A177-3AD203B41FA5}">
                      <a16:colId xmlns:a16="http://schemas.microsoft.com/office/drawing/2014/main" val="20002"/>
                    </a:ext>
                  </a:extLst>
                </a:gridCol>
                <a:gridCol w="3720465">
                  <a:extLst>
                    <a:ext uri="{9D8B030D-6E8A-4147-A177-3AD203B41FA5}">
                      <a16:colId xmlns:a16="http://schemas.microsoft.com/office/drawing/2014/main" val="20003"/>
                    </a:ext>
                  </a:extLst>
                </a:gridCol>
              </a:tblGrid>
              <a:tr h="654303">
                <a:tc>
                  <a:txBody>
                    <a:bodyPr/>
                    <a:lstStyle/>
                    <a:p>
                      <a:pPr algn="ctr">
                        <a:lnSpc>
                          <a:spcPts val="2335"/>
                        </a:lnSpc>
                      </a:pPr>
                      <a:r>
                        <a:rPr sz="2000" b="1" dirty="0">
                          <a:solidFill>
                            <a:srgbClr val="FFFFFF"/>
                          </a:solidFill>
                          <a:latin typeface="Carlito"/>
                          <a:cs typeface="Carlito"/>
                        </a:rPr>
                        <a:t>S.N</a:t>
                      </a:r>
                      <a:endParaRPr sz="2000" dirty="0">
                        <a:latin typeface="Carlito"/>
                        <a:cs typeface="Carlito"/>
                      </a:endParaRPr>
                    </a:p>
                    <a:p>
                      <a:pPr algn="ctr">
                        <a:lnSpc>
                          <a:spcPct val="100000"/>
                        </a:lnSpc>
                        <a:spcBef>
                          <a:spcPts val="165"/>
                        </a:spcBef>
                      </a:pPr>
                      <a:r>
                        <a:rPr sz="2000" b="1" dirty="0">
                          <a:solidFill>
                            <a:srgbClr val="FFFFFF"/>
                          </a:solidFill>
                          <a:latin typeface="Carlito"/>
                          <a:cs typeface="Carlito"/>
                        </a:rPr>
                        <a:t>.</a:t>
                      </a:r>
                      <a:endParaRPr sz="2000" dirty="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ts val="2335"/>
                        </a:lnSpc>
                      </a:pPr>
                      <a:r>
                        <a:rPr sz="2000" b="1" dirty="0">
                          <a:solidFill>
                            <a:srgbClr val="FFFFFF"/>
                          </a:solidFill>
                          <a:latin typeface="Carlito"/>
                          <a:cs typeface="Carlito"/>
                        </a:rPr>
                        <a:t>Long</a:t>
                      </a:r>
                      <a:r>
                        <a:rPr sz="2000" b="1" spc="-15" dirty="0">
                          <a:solidFill>
                            <a:srgbClr val="FFFFFF"/>
                          </a:solidFill>
                          <a:latin typeface="Carlito"/>
                          <a:cs typeface="Carlito"/>
                        </a:rPr>
                        <a:t> </a:t>
                      </a:r>
                      <a:r>
                        <a:rPr sz="2000" b="1" spc="-45" dirty="0">
                          <a:solidFill>
                            <a:srgbClr val="FFFFFF"/>
                          </a:solidFill>
                          <a:latin typeface="Carlito"/>
                          <a:cs typeface="Carlito"/>
                        </a:rPr>
                        <a:t>Term</a:t>
                      </a:r>
                      <a:endParaRPr sz="2000" dirty="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122680">
                        <a:lnSpc>
                          <a:spcPts val="2335"/>
                        </a:lnSpc>
                      </a:pPr>
                      <a:r>
                        <a:rPr sz="2000" b="1" dirty="0">
                          <a:solidFill>
                            <a:srgbClr val="FFFFFF"/>
                          </a:solidFill>
                          <a:latin typeface="Carlito"/>
                          <a:cs typeface="Carlito"/>
                        </a:rPr>
                        <a:t>Short</a:t>
                      </a:r>
                      <a:r>
                        <a:rPr sz="2000" b="1" spc="-25" dirty="0">
                          <a:solidFill>
                            <a:srgbClr val="FFFFFF"/>
                          </a:solidFill>
                          <a:latin typeface="Carlito"/>
                          <a:cs typeface="Carlito"/>
                        </a:rPr>
                        <a:t> </a:t>
                      </a:r>
                      <a:r>
                        <a:rPr sz="2000" b="1" spc="-45" dirty="0">
                          <a:solidFill>
                            <a:srgbClr val="FFFFFF"/>
                          </a:solidFill>
                          <a:latin typeface="Carlito"/>
                          <a:cs typeface="Carlito"/>
                        </a:rPr>
                        <a:t>Term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121410">
                        <a:lnSpc>
                          <a:spcPts val="2335"/>
                        </a:lnSpc>
                      </a:pPr>
                      <a:r>
                        <a:rPr sz="2000" b="1" dirty="0">
                          <a:solidFill>
                            <a:srgbClr val="FFFFFF"/>
                          </a:solidFill>
                          <a:latin typeface="Carlito"/>
                          <a:cs typeface="Carlito"/>
                        </a:rPr>
                        <a:t>Medium</a:t>
                      </a:r>
                      <a:r>
                        <a:rPr sz="2000" b="1" spc="-20" dirty="0">
                          <a:solidFill>
                            <a:srgbClr val="FFFFFF"/>
                          </a:solidFill>
                          <a:latin typeface="Carlito"/>
                          <a:cs typeface="Carlito"/>
                        </a:rPr>
                        <a:t> </a:t>
                      </a:r>
                      <a:r>
                        <a:rPr sz="2000" b="1" spc="-45" dirty="0">
                          <a:solidFill>
                            <a:srgbClr val="FFFFFF"/>
                          </a:solidFill>
                          <a:latin typeface="Carlito"/>
                          <a:cs typeface="Carlito"/>
                        </a:rPr>
                        <a:t>Term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326136">
                <a:tc>
                  <a:txBody>
                    <a:bodyPr/>
                    <a:lstStyle/>
                    <a:p>
                      <a:pPr>
                        <a:lnSpc>
                          <a:spcPts val="2335"/>
                        </a:lnSpc>
                      </a:pPr>
                      <a:r>
                        <a:rPr sz="2000" b="1" dirty="0">
                          <a:solidFill>
                            <a:srgbClr val="FFFFFF"/>
                          </a:solidFill>
                          <a:latin typeface="Carlito"/>
                          <a:cs typeface="Carlito"/>
                        </a:rPr>
                        <a:t>1</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CAAC"/>
                    </a:solidFill>
                  </a:tcPr>
                </a:tc>
                <a:tc>
                  <a:txBody>
                    <a:bodyPr/>
                    <a:lstStyle/>
                    <a:p>
                      <a:pPr marL="57785">
                        <a:lnSpc>
                          <a:spcPts val="2335"/>
                        </a:lnSpc>
                      </a:pPr>
                      <a:r>
                        <a:rPr sz="2000" dirty="0">
                          <a:latin typeface="Carlito"/>
                          <a:cs typeface="Carlito"/>
                        </a:rPr>
                        <a:t>It is </a:t>
                      </a:r>
                      <a:r>
                        <a:rPr sz="2000" spc="-5" dirty="0">
                          <a:latin typeface="Carlito"/>
                          <a:cs typeface="Carlito"/>
                        </a:rPr>
                        <a:t>job</a:t>
                      </a:r>
                      <a:r>
                        <a:rPr sz="2000" spc="-35" dirty="0">
                          <a:latin typeface="Carlito"/>
                          <a:cs typeface="Carlito"/>
                        </a:rPr>
                        <a:t> </a:t>
                      </a:r>
                      <a:r>
                        <a:rPr sz="2000" spc="-5" dirty="0">
                          <a:latin typeface="Carlito"/>
                          <a:cs typeface="Carlito"/>
                        </a:rPr>
                        <a:t>scheduler</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CAAC"/>
                    </a:solidFill>
                  </a:tcPr>
                </a:tc>
                <a:tc>
                  <a:txBody>
                    <a:bodyPr/>
                    <a:lstStyle/>
                    <a:p>
                      <a:pPr marL="114935">
                        <a:lnSpc>
                          <a:spcPts val="2335"/>
                        </a:lnSpc>
                      </a:pPr>
                      <a:r>
                        <a:rPr sz="2000" dirty="0">
                          <a:latin typeface="Carlito"/>
                          <a:cs typeface="Carlito"/>
                        </a:rPr>
                        <a:t>It is </a:t>
                      </a:r>
                      <a:r>
                        <a:rPr sz="2000" spc="-5" dirty="0">
                          <a:latin typeface="Carlito"/>
                          <a:cs typeface="Carlito"/>
                        </a:rPr>
                        <a:t>CPU</a:t>
                      </a:r>
                      <a:r>
                        <a:rPr sz="2000" spc="-25" dirty="0">
                          <a:latin typeface="Carlito"/>
                          <a:cs typeface="Carlito"/>
                        </a:rPr>
                        <a:t> </a:t>
                      </a:r>
                      <a:r>
                        <a:rPr sz="2000" dirty="0">
                          <a:latin typeface="Carlito"/>
                          <a:cs typeface="Carlito"/>
                        </a:rPr>
                        <a:t>Scheduler</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CAAC"/>
                    </a:solidFill>
                  </a:tcPr>
                </a:tc>
                <a:tc>
                  <a:txBody>
                    <a:bodyPr/>
                    <a:lstStyle/>
                    <a:p>
                      <a:pPr marL="84455">
                        <a:lnSpc>
                          <a:spcPts val="2335"/>
                        </a:lnSpc>
                      </a:pPr>
                      <a:r>
                        <a:rPr sz="2000" dirty="0">
                          <a:latin typeface="Carlito"/>
                          <a:cs typeface="Carlito"/>
                        </a:rPr>
                        <a:t>It is</a:t>
                      </a:r>
                      <a:r>
                        <a:rPr sz="2000" spc="-10" dirty="0">
                          <a:latin typeface="Carlito"/>
                          <a:cs typeface="Carlito"/>
                        </a:rPr>
                        <a:t> </a:t>
                      </a:r>
                      <a:r>
                        <a:rPr sz="2000" spc="-5" dirty="0">
                          <a:latin typeface="Carlito"/>
                          <a:cs typeface="Carlito"/>
                        </a:rPr>
                        <a:t>swapping</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CAAC"/>
                    </a:solidFill>
                  </a:tcPr>
                </a:tc>
                <a:extLst>
                  <a:ext uri="{0D108BD9-81ED-4DB2-BD59-A6C34878D82A}">
                    <a16:rowId xmlns:a16="http://schemas.microsoft.com/office/drawing/2014/main" val="10001"/>
                  </a:ext>
                </a:extLst>
              </a:tr>
              <a:tr h="654430">
                <a:tc>
                  <a:txBody>
                    <a:bodyPr/>
                    <a:lstStyle/>
                    <a:p>
                      <a:pPr>
                        <a:lnSpc>
                          <a:spcPts val="2335"/>
                        </a:lnSpc>
                      </a:pPr>
                      <a:r>
                        <a:rPr sz="2000" b="1" dirty="0">
                          <a:solidFill>
                            <a:srgbClr val="FFFFFF"/>
                          </a:solidFill>
                          <a:latin typeface="Carlito"/>
                          <a:cs typeface="Carlito"/>
                        </a:rPr>
                        <a:t>2</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57785">
                        <a:lnSpc>
                          <a:spcPts val="2335"/>
                        </a:lnSpc>
                      </a:pPr>
                      <a:r>
                        <a:rPr sz="2000" dirty="0">
                          <a:latin typeface="Carlito"/>
                          <a:cs typeface="Carlito"/>
                        </a:rPr>
                        <a:t>Speed is </a:t>
                      </a:r>
                      <a:r>
                        <a:rPr sz="2000" spc="-5" dirty="0">
                          <a:latin typeface="Carlito"/>
                          <a:cs typeface="Carlito"/>
                        </a:rPr>
                        <a:t>less </a:t>
                      </a:r>
                      <a:r>
                        <a:rPr sz="2000" dirty="0">
                          <a:latin typeface="Carlito"/>
                          <a:cs typeface="Carlito"/>
                        </a:rPr>
                        <a:t>than </a:t>
                      </a:r>
                      <a:r>
                        <a:rPr sz="2000" spc="-5" dirty="0">
                          <a:latin typeface="Carlito"/>
                          <a:cs typeface="Carlito"/>
                        </a:rPr>
                        <a:t>short</a:t>
                      </a:r>
                      <a:r>
                        <a:rPr sz="2000" spc="-20" dirty="0">
                          <a:latin typeface="Carlito"/>
                          <a:cs typeface="Carlito"/>
                        </a:rPr>
                        <a:t> </a:t>
                      </a:r>
                      <a:r>
                        <a:rPr sz="2000" spc="-5" dirty="0">
                          <a:latin typeface="Carlito"/>
                          <a:cs typeface="Carlito"/>
                        </a:rPr>
                        <a:t>term</a:t>
                      </a:r>
                      <a:endParaRPr sz="2000" dirty="0">
                        <a:latin typeface="Carlito"/>
                        <a:cs typeface="Carlito"/>
                      </a:endParaRPr>
                    </a:p>
                    <a:p>
                      <a:pPr marL="57785">
                        <a:lnSpc>
                          <a:spcPct val="100000"/>
                        </a:lnSpc>
                        <a:spcBef>
                          <a:spcPts val="165"/>
                        </a:spcBef>
                      </a:pPr>
                      <a:r>
                        <a:rPr sz="2000" spc="-5" dirty="0">
                          <a:latin typeface="Carlito"/>
                          <a:cs typeface="Carlito"/>
                        </a:rPr>
                        <a:t>scheduler</a:t>
                      </a:r>
                      <a:endParaRPr sz="2000" dirty="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14935">
                        <a:lnSpc>
                          <a:spcPts val="2335"/>
                        </a:lnSpc>
                      </a:pPr>
                      <a:r>
                        <a:rPr sz="2000" dirty="0">
                          <a:latin typeface="Carlito"/>
                          <a:cs typeface="Carlito"/>
                        </a:rPr>
                        <a:t>Speed is </a:t>
                      </a:r>
                      <a:r>
                        <a:rPr sz="2000" spc="-10" dirty="0">
                          <a:latin typeface="Carlito"/>
                          <a:cs typeface="Carlito"/>
                        </a:rPr>
                        <a:t>very</a:t>
                      </a:r>
                      <a:r>
                        <a:rPr sz="2000" spc="-15" dirty="0">
                          <a:latin typeface="Carlito"/>
                          <a:cs typeface="Carlito"/>
                        </a:rPr>
                        <a:t> </a:t>
                      </a:r>
                      <a:r>
                        <a:rPr sz="2000" spc="-20" dirty="0">
                          <a:latin typeface="Carlito"/>
                          <a:cs typeface="Carlito"/>
                        </a:rPr>
                        <a:t>fast</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84455">
                        <a:lnSpc>
                          <a:spcPts val="2335"/>
                        </a:lnSpc>
                      </a:pPr>
                      <a:r>
                        <a:rPr sz="2000" dirty="0">
                          <a:latin typeface="Carlito"/>
                          <a:cs typeface="Carlito"/>
                        </a:rPr>
                        <a:t>Speed is in </a:t>
                      </a:r>
                      <a:r>
                        <a:rPr sz="2000" spc="-5" dirty="0">
                          <a:latin typeface="Carlito"/>
                          <a:cs typeface="Carlito"/>
                        </a:rPr>
                        <a:t>between</a:t>
                      </a:r>
                      <a:r>
                        <a:rPr sz="2000" spc="-30" dirty="0">
                          <a:latin typeface="Carlito"/>
                          <a:cs typeface="Carlito"/>
                        </a:rPr>
                        <a:t> </a:t>
                      </a:r>
                      <a:r>
                        <a:rPr sz="2000" spc="-5" dirty="0">
                          <a:latin typeface="Carlito"/>
                          <a:cs typeface="Carlito"/>
                        </a:rPr>
                        <a:t>both</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CD6ED"/>
                    </a:solidFill>
                  </a:tcPr>
                </a:tc>
                <a:extLst>
                  <a:ext uri="{0D108BD9-81ED-4DB2-BD59-A6C34878D82A}">
                    <a16:rowId xmlns:a16="http://schemas.microsoft.com/office/drawing/2014/main" val="10002"/>
                  </a:ext>
                </a:extLst>
              </a:tr>
              <a:tr h="741299">
                <a:tc>
                  <a:txBody>
                    <a:bodyPr/>
                    <a:lstStyle/>
                    <a:p>
                      <a:pPr>
                        <a:lnSpc>
                          <a:spcPts val="2335"/>
                        </a:lnSpc>
                      </a:pPr>
                      <a:r>
                        <a:rPr sz="2000" b="1" dirty="0">
                          <a:solidFill>
                            <a:srgbClr val="FFFFFF"/>
                          </a:solidFill>
                          <a:latin typeface="Carlito"/>
                          <a:cs typeface="Carlito"/>
                        </a:rPr>
                        <a:t>3</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CAAC"/>
                    </a:solidFill>
                  </a:tcPr>
                </a:tc>
                <a:tc>
                  <a:txBody>
                    <a:bodyPr/>
                    <a:lstStyle/>
                    <a:p>
                      <a:pPr marL="57785">
                        <a:lnSpc>
                          <a:spcPts val="2335"/>
                        </a:lnSpc>
                        <a:tabLst>
                          <a:tab pos="378460" algn="l"/>
                          <a:tab pos="1381760" algn="l"/>
                          <a:tab pos="2272030" algn="l"/>
                        </a:tabLst>
                      </a:pPr>
                      <a:r>
                        <a:rPr sz="2000" dirty="0">
                          <a:latin typeface="Carlito"/>
                          <a:cs typeface="Carlito"/>
                        </a:rPr>
                        <a:t>It	</a:t>
                      </a:r>
                      <a:r>
                        <a:rPr sz="2000" spc="-15" dirty="0">
                          <a:latin typeface="Carlito"/>
                          <a:cs typeface="Carlito"/>
                        </a:rPr>
                        <a:t>controls	</a:t>
                      </a:r>
                      <a:r>
                        <a:rPr sz="2000" spc="-5" dirty="0">
                          <a:latin typeface="Carlito"/>
                          <a:cs typeface="Carlito"/>
                        </a:rPr>
                        <a:t>degree	of</a:t>
                      </a:r>
                      <a:endParaRPr sz="2000">
                        <a:latin typeface="Carlito"/>
                        <a:cs typeface="Carlito"/>
                      </a:endParaRPr>
                    </a:p>
                    <a:p>
                      <a:pPr marL="57785">
                        <a:lnSpc>
                          <a:spcPct val="100000"/>
                        </a:lnSpc>
                        <a:spcBef>
                          <a:spcPts val="165"/>
                        </a:spcBef>
                      </a:pPr>
                      <a:r>
                        <a:rPr sz="2000" spc="-10" dirty="0">
                          <a:latin typeface="Carlito"/>
                          <a:cs typeface="Carlito"/>
                        </a:rPr>
                        <a:t>multiprogramming</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CAAC"/>
                    </a:solidFill>
                  </a:tcPr>
                </a:tc>
                <a:tc>
                  <a:txBody>
                    <a:bodyPr/>
                    <a:lstStyle/>
                    <a:p>
                      <a:pPr marL="114935">
                        <a:lnSpc>
                          <a:spcPts val="2335"/>
                        </a:lnSpc>
                        <a:tabLst>
                          <a:tab pos="833755" algn="l"/>
                          <a:tab pos="1851025" algn="l"/>
                        </a:tabLst>
                      </a:pPr>
                      <a:r>
                        <a:rPr sz="2000" spc="-5" dirty="0">
                          <a:latin typeface="Carlito"/>
                          <a:cs typeface="Carlito"/>
                        </a:rPr>
                        <a:t>Less	</a:t>
                      </a:r>
                      <a:r>
                        <a:rPr sz="2000" spc="-15" dirty="0">
                          <a:latin typeface="Carlito"/>
                          <a:cs typeface="Carlito"/>
                        </a:rPr>
                        <a:t>control	</a:t>
                      </a:r>
                      <a:r>
                        <a:rPr sz="2000" spc="-10" dirty="0">
                          <a:latin typeface="Carlito"/>
                          <a:cs typeface="Carlito"/>
                        </a:rPr>
                        <a:t>over </a:t>
                      </a:r>
                      <a:r>
                        <a:rPr sz="2000" spc="-5" dirty="0">
                          <a:latin typeface="Carlito"/>
                          <a:cs typeface="Carlito"/>
                        </a:rPr>
                        <a:t>degree</a:t>
                      </a:r>
                      <a:r>
                        <a:rPr sz="2000" spc="-55" dirty="0">
                          <a:latin typeface="Carlito"/>
                          <a:cs typeface="Carlito"/>
                        </a:rPr>
                        <a:t> </a:t>
                      </a:r>
                      <a:r>
                        <a:rPr sz="2000" spc="-5" dirty="0">
                          <a:latin typeface="Carlito"/>
                          <a:cs typeface="Carlito"/>
                        </a:rPr>
                        <a:t>of</a:t>
                      </a:r>
                      <a:endParaRPr sz="2000">
                        <a:latin typeface="Carlito"/>
                        <a:cs typeface="Carlito"/>
                      </a:endParaRPr>
                    </a:p>
                    <a:p>
                      <a:pPr marL="114935">
                        <a:lnSpc>
                          <a:spcPct val="100000"/>
                        </a:lnSpc>
                        <a:spcBef>
                          <a:spcPts val="165"/>
                        </a:spcBef>
                      </a:pPr>
                      <a:r>
                        <a:rPr sz="2000" spc="-10" dirty="0">
                          <a:latin typeface="Carlito"/>
                          <a:cs typeface="Carlito"/>
                        </a:rPr>
                        <a:t>multiprogramming</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CAAC"/>
                    </a:solidFill>
                  </a:tcPr>
                </a:tc>
                <a:tc>
                  <a:txBody>
                    <a:bodyPr/>
                    <a:lstStyle/>
                    <a:p>
                      <a:pPr marL="84455">
                        <a:lnSpc>
                          <a:spcPts val="2335"/>
                        </a:lnSpc>
                        <a:tabLst>
                          <a:tab pos="1019810" algn="l"/>
                          <a:tab pos="1536700" algn="l"/>
                          <a:tab pos="2426335" algn="l"/>
                        </a:tabLst>
                      </a:pPr>
                      <a:r>
                        <a:rPr sz="2000" spc="-5" dirty="0">
                          <a:latin typeface="Carlito"/>
                          <a:cs typeface="Carlito"/>
                        </a:rPr>
                        <a:t>Reduce	</a:t>
                      </a:r>
                      <a:r>
                        <a:rPr sz="2000" dirty="0">
                          <a:latin typeface="Carlito"/>
                          <a:cs typeface="Carlito"/>
                        </a:rPr>
                        <a:t>the	</a:t>
                      </a:r>
                      <a:r>
                        <a:rPr sz="2000" spc="-10" dirty="0">
                          <a:latin typeface="Carlito"/>
                          <a:cs typeface="Carlito"/>
                        </a:rPr>
                        <a:t>degree	</a:t>
                      </a:r>
                      <a:r>
                        <a:rPr sz="2000" spc="-5" dirty="0">
                          <a:latin typeface="Carlito"/>
                          <a:cs typeface="Carlito"/>
                        </a:rPr>
                        <a:t>of</a:t>
                      </a:r>
                      <a:endParaRPr sz="2000">
                        <a:latin typeface="Carlito"/>
                        <a:cs typeface="Carlito"/>
                      </a:endParaRPr>
                    </a:p>
                    <a:p>
                      <a:pPr marL="84455">
                        <a:lnSpc>
                          <a:spcPct val="100000"/>
                        </a:lnSpc>
                        <a:spcBef>
                          <a:spcPts val="165"/>
                        </a:spcBef>
                      </a:pPr>
                      <a:r>
                        <a:rPr sz="2000" spc="-10" dirty="0">
                          <a:latin typeface="Carlito"/>
                          <a:cs typeface="Carlito"/>
                        </a:rPr>
                        <a:t>multiprogramming.</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CAAC"/>
                    </a:solidFill>
                  </a:tcPr>
                </a:tc>
                <a:extLst>
                  <a:ext uri="{0D108BD9-81ED-4DB2-BD59-A6C34878D82A}">
                    <a16:rowId xmlns:a16="http://schemas.microsoft.com/office/drawing/2014/main" val="10003"/>
                  </a:ext>
                </a:extLst>
              </a:tr>
              <a:tr h="654431">
                <a:tc>
                  <a:txBody>
                    <a:bodyPr/>
                    <a:lstStyle/>
                    <a:p>
                      <a:pPr>
                        <a:lnSpc>
                          <a:spcPts val="2340"/>
                        </a:lnSpc>
                      </a:pPr>
                      <a:r>
                        <a:rPr sz="2000" b="1" dirty="0">
                          <a:solidFill>
                            <a:srgbClr val="FFFFFF"/>
                          </a:solidFill>
                          <a:latin typeface="Carlito"/>
                          <a:cs typeface="Carlito"/>
                        </a:rPr>
                        <a:t>4</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57785">
                        <a:lnSpc>
                          <a:spcPts val="2340"/>
                        </a:lnSpc>
                      </a:pPr>
                      <a:r>
                        <a:rPr sz="2000" spc="-5" dirty="0">
                          <a:latin typeface="Carlito"/>
                          <a:cs typeface="Carlito"/>
                        </a:rPr>
                        <a:t>Absent or minimal </a:t>
                      </a:r>
                      <a:r>
                        <a:rPr sz="2000" dirty="0">
                          <a:latin typeface="Carlito"/>
                          <a:cs typeface="Carlito"/>
                        </a:rPr>
                        <a:t>in </a:t>
                      </a:r>
                      <a:r>
                        <a:rPr sz="2000" spc="-5" dirty="0">
                          <a:latin typeface="Carlito"/>
                          <a:cs typeface="Carlito"/>
                        </a:rPr>
                        <a:t>time</a:t>
                      </a:r>
                      <a:r>
                        <a:rPr sz="2000" dirty="0">
                          <a:latin typeface="Carlito"/>
                          <a:cs typeface="Carlito"/>
                        </a:rPr>
                        <a:t> </a:t>
                      </a:r>
                      <a:r>
                        <a:rPr sz="2000" spc="-5" dirty="0">
                          <a:latin typeface="Carlito"/>
                          <a:cs typeface="Carlito"/>
                        </a:rPr>
                        <a:t>sharing</a:t>
                      </a:r>
                      <a:endParaRPr sz="2000">
                        <a:latin typeface="Carlito"/>
                        <a:cs typeface="Carlito"/>
                      </a:endParaRPr>
                    </a:p>
                    <a:p>
                      <a:pPr marL="57785">
                        <a:lnSpc>
                          <a:spcPct val="100000"/>
                        </a:lnSpc>
                        <a:spcBef>
                          <a:spcPts val="165"/>
                        </a:spcBef>
                      </a:pPr>
                      <a:r>
                        <a:rPr sz="2000" spc="-20" dirty="0">
                          <a:latin typeface="Carlito"/>
                          <a:cs typeface="Carlito"/>
                        </a:rPr>
                        <a:t>system.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14935">
                        <a:lnSpc>
                          <a:spcPts val="2340"/>
                        </a:lnSpc>
                        <a:tabLst>
                          <a:tab pos="1308735" algn="l"/>
                          <a:tab pos="1844675" algn="l"/>
                        </a:tabLst>
                      </a:pPr>
                      <a:r>
                        <a:rPr sz="2000" dirty="0">
                          <a:latin typeface="Carlito"/>
                          <a:cs typeface="Carlito"/>
                        </a:rPr>
                        <a:t>Minimal	in	</a:t>
                      </a:r>
                      <a:r>
                        <a:rPr sz="2000" spc="-5" dirty="0">
                          <a:latin typeface="Carlito"/>
                          <a:cs typeface="Carlito"/>
                        </a:rPr>
                        <a:t>time sharing</a:t>
                      </a:r>
                      <a:endParaRPr sz="2000">
                        <a:latin typeface="Carlito"/>
                        <a:cs typeface="Carlito"/>
                      </a:endParaRPr>
                    </a:p>
                    <a:p>
                      <a:pPr marL="114935">
                        <a:lnSpc>
                          <a:spcPct val="100000"/>
                        </a:lnSpc>
                        <a:spcBef>
                          <a:spcPts val="165"/>
                        </a:spcBef>
                      </a:pPr>
                      <a:r>
                        <a:rPr sz="2000" spc="-20" dirty="0">
                          <a:latin typeface="Carlito"/>
                          <a:cs typeface="Carlito"/>
                        </a:rPr>
                        <a:t>system.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84455">
                        <a:lnSpc>
                          <a:spcPts val="2340"/>
                        </a:lnSpc>
                      </a:pPr>
                      <a:r>
                        <a:rPr sz="2000" spc="-5" dirty="0">
                          <a:latin typeface="Carlito"/>
                          <a:cs typeface="Carlito"/>
                        </a:rPr>
                        <a:t>Time sharing </a:t>
                      </a:r>
                      <a:r>
                        <a:rPr sz="2000" spc="-20" dirty="0">
                          <a:latin typeface="Carlito"/>
                          <a:cs typeface="Carlito"/>
                        </a:rPr>
                        <a:t>system </a:t>
                      </a:r>
                      <a:r>
                        <a:rPr sz="2000" spc="-5" dirty="0">
                          <a:latin typeface="Carlito"/>
                          <a:cs typeface="Carlito"/>
                        </a:rPr>
                        <a:t>use</a:t>
                      </a:r>
                      <a:r>
                        <a:rPr sz="2000" spc="20" dirty="0">
                          <a:latin typeface="Carlito"/>
                          <a:cs typeface="Carlito"/>
                        </a:rPr>
                        <a:t> </a:t>
                      </a:r>
                      <a:r>
                        <a:rPr sz="2000" spc="-5" dirty="0">
                          <a:latin typeface="Carlito"/>
                          <a:cs typeface="Carlito"/>
                        </a:rPr>
                        <a:t>medium</a:t>
                      </a:r>
                      <a:endParaRPr sz="2000">
                        <a:latin typeface="Carlito"/>
                        <a:cs typeface="Carlito"/>
                      </a:endParaRPr>
                    </a:p>
                    <a:p>
                      <a:pPr marL="84455">
                        <a:lnSpc>
                          <a:spcPct val="100000"/>
                        </a:lnSpc>
                        <a:spcBef>
                          <a:spcPts val="165"/>
                        </a:spcBef>
                      </a:pPr>
                      <a:r>
                        <a:rPr sz="2000" spc="-5" dirty="0">
                          <a:latin typeface="Carlito"/>
                          <a:cs typeface="Carlito"/>
                        </a:rPr>
                        <a:t>term</a:t>
                      </a:r>
                      <a:r>
                        <a:rPr sz="2000" dirty="0">
                          <a:latin typeface="Carlito"/>
                          <a:cs typeface="Carlito"/>
                        </a:rPr>
                        <a:t> </a:t>
                      </a:r>
                      <a:r>
                        <a:rPr sz="2000" spc="-25" dirty="0">
                          <a:latin typeface="Carlito"/>
                          <a:cs typeface="Carlito"/>
                        </a:rPr>
                        <a:t>scheduler.</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EEBF7"/>
                    </a:solidFill>
                  </a:tcPr>
                </a:tc>
                <a:extLst>
                  <a:ext uri="{0D108BD9-81ED-4DB2-BD59-A6C34878D82A}">
                    <a16:rowId xmlns:a16="http://schemas.microsoft.com/office/drawing/2014/main" val="10004"/>
                  </a:ext>
                </a:extLst>
              </a:tr>
              <a:tr h="991997">
                <a:tc>
                  <a:txBody>
                    <a:bodyPr/>
                    <a:lstStyle/>
                    <a:p>
                      <a:pPr>
                        <a:lnSpc>
                          <a:spcPts val="2340"/>
                        </a:lnSpc>
                      </a:pPr>
                      <a:r>
                        <a:rPr sz="2000" b="1" dirty="0">
                          <a:solidFill>
                            <a:srgbClr val="FFFFFF"/>
                          </a:solidFill>
                          <a:latin typeface="Carlito"/>
                          <a:cs typeface="Carlito"/>
                        </a:rPr>
                        <a:t>5</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CAAC"/>
                    </a:solidFill>
                  </a:tcPr>
                </a:tc>
                <a:tc>
                  <a:txBody>
                    <a:bodyPr/>
                    <a:lstStyle/>
                    <a:p>
                      <a:pPr marL="57785">
                        <a:lnSpc>
                          <a:spcPts val="2340"/>
                        </a:lnSpc>
                      </a:pPr>
                      <a:r>
                        <a:rPr sz="2000" dirty="0">
                          <a:latin typeface="Carlito"/>
                          <a:cs typeface="Carlito"/>
                        </a:rPr>
                        <a:t>It </a:t>
                      </a:r>
                      <a:r>
                        <a:rPr sz="2000" spc="-5" dirty="0">
                          <a:latin typeface="Carlito"/>
                          <a:cs typeface="Carlito"/>
                        </a:rPr>
                        <a:t>select </a:t>
                      </a:r>
                      <a:r>
                        <a:rPr sz="2000" spc="-10" dirty="0">
                          <a:latin typeface="Carlito"/>
                          <a:cs typeface="Carlito"/>
                        </a:rPr>
                        <a:t>processes </a:t>
                      </a:r>
                      <a:r>
                        <a:rPr sz="2000" spc="-15" dirty="0">
                          <a:latin typeface="Carlito"/>
                          <a:cs typeface="Carlito"/>
                        </a:rPr>
                        <a:t>from </a:t>
                      </a:r>
                      <a:r>
                        <a:rPr sz="2000" spc="-5" dirty="0">
                          <a:latin typeface="Carlito"/>
                          <a:cs typeface="Carlito"/>
                        </a:rPr>
                        <a:t>pool</a:t>
                      </a:r>
                      <a:r>
                        <a:rPr sz="2000" spc="30" dirty="0">
                          <a:latin typeface="Carlito"/>
                          <a:cs typeface="Carlito"/>
                        </a:rPr>
                        <a:t> </a:t>
                      </a:r>
                      <a:r>
                        <a:rPr sz="2000" dirty="0">
                          <a:latin typeface="Carlito"/>
                          <a:cs typeface="Carlito"/>
                        </a:rPr>
                        <a:t>and</a:t>
                      </a:r>
                      <a:endParaRPr sz="2000">
                        <a:latin typeface="Carlito"/>
                        <a:cs typeface="Carlito"/>
                      </a:endParaRPr>
                    </a:p>
                    <a:p>
                      <a:pPr marL="57785">
                        <a:lnSpc>
                          <a:spcPct val="100000"/>
                        </a:lnSpc>
                        <a:spcBef>
                          <a:spcPts val="165"/>
                        </a:spcBef>
                      </a:pPr>
                      <a:r>
                        <a:rPr sz="2000" dirty="0">
                          <a:latin typeface="Carlito"/>
                          <a:cs typeface="Carlito"/>
                        </a:rPr>
                        <a:t>load them </a:t>
                      </a:r>
                      <a:r>
                        <a:rPr sz="2000" spc="-10" dirty="0">
                          <a:latin typeface="Carlito"/>
                          <a:cs typeface="Carlito"/>
                        </a:rPr>
                        <a:t>into </a:t>
                      </a:r>
                      <a:r>
                        <a:rPr sz="2000" spc="-5" dirty="0">
                          <a:latin typeface="Carlito"/>
                          <a:cs typeface="Carlito"/>
                        </a:rPr>
                        <a:t>memory</a:t>
                      </a:r>
                      <a:r>
                        <a:rPr sz="2000" spc="-30" dirty="0">
                          <a:latin typeface="Carlito"/>
                          <a:cs typeface="Carlito"/>
                        </a:rPr>
                        <a:t> </a:t>
                      </a:r>
                      <a:r>
                        <a:rPr sz="2000" spc="-15" dirty="0">
                          <a:latin typeface="Carlito"/>
                          <a:cs typeface="Carlito"/>
                        </a:rPr>
                        <a:t>for</a:t>
                      </a:r>
                      <a:endParaRPr sz="2000">
                        <a:latin typeface="Carlito"/>
                        <a:cs typeface="Carlito"/>
                      </a:endParaRPr>
                    </a:p>
                    <a:p>
                      <a:pPr marL="57785">
                        <a:lnSpc>
                          <a:spcPct val="100000"/>
                        </a:lnSpc>
                        <a:spcBef>
                          <a:spcPts val="175"/>
                        </a:spcBef>
                      </a:pPr>
                      <a:r>
                        <a:rPr sz="2000" spc="-10" dirty="0">
                          <a:latin typeface="Carlito"/>
                          <a:cs typeface="Carlito"/>
                        </a:rPr>
                        <a:t>execution.</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CAAC"/>
                    </a:solidFill>
                  </a:tcPr>
                </a:tc>
                <a:tc>
                  <a:txBody>
                    <a:bodyPr/>
                    <a:lstStyle/>
                    <a:p>
                      <a:pPr marL="114935">
                        <a:lnSpc>
                          <a:spcPts val="2340"/>
                        </a:lnSpc>
                      </a:pPr>
                      <a:r>
                        <a:rPr sz="2000" dirty="0">
                          <a:latin typeface="Carlito"/>
                          <a:cs typeface="Carlito"/>
                        </a:rPr>
                        <a:t>It </a:t>
                      </a:r>
                      <a:r>
                        <a:rPr sz="2000" spc="-5" dirty="0">
                          <a:latin typeface="Carlito"/>
                          <a:cs typeface="Carlito"/>
                        </a:rPr>
                        <a:t>select </a:t>
                      </a:r>
                      <a:r>
                        <a:rPr sz="2000" spc="-15" dirty="0">
                          <a:latin typeface="Carlito"/>
                          <a:cs typeface="Carlito"/>
                        </a:rPr>
                        <a:t>from </a:t>
                      </a:r>
                      <a:r>
                        <a:rPr sz="2000" spc="-5" dirty="0">
                          <a:latin typeface="Carlito"/>
                          <a:cs typeface="Carlito"/>
                        </a:rPr>
                        <a:t>among</a:t>
                      </a:r>
                      <a:r>
                        <a:rPr sz="2000" spc="5" dirty="0">
                          <a:latin typeface="Carlito"/>
                          <a:cs typeface="Carlito"/>
                        </a:rPr>
                        <a:t> </a:t>
                      </a:r>
                      <a:r>
                        <a:rPr sz="2000" dirty="0">
                          <a:latin typeface="Carlito"/>
                          <a:cs typeface="Carlito"/>
                        </a:rPr>
                        <a:t>the</a:t>
                      </a:r>
                      <a:endParaRPr sz="2000">
                        <a:latin typeface="Carlito"/>
                        <a:cs typeface="Carlito"/>
                      </a:endParaRPr>
                    </a:p>
                    <a:p>
                      <a:pPr marL="114935">
                        <a:lnSpc>
                          <a:spcPct val="100000"/>
                        </a:lnSpc>
                        <a:spcBef>
                          <a:spcPts val="165"/>
                        </a:spcBef>
                      </a:pPr>
                      <a:r>
                        <a:rPr sz="2000" spc="-10" dirty="0">
                          <a:latin typeface="Carlito"/>
                          <a:cs typeface="Carlito"/>
                        </a:rPr>
                        <a:t>processes </a:t>
                      </a:r>
                      <a:r>
                        <a:rPr sz="2000" spc="-5" dirty="0">
                          <a:latin typeface="Carlito"/>
                          <a:cs typeface="Carlito"/>
                        </a:rPr>
                        <a:t>that </a:t>
                      </a:r>
                      <a:r>
                        <a:rPr sz="2000" spc="-10" dirty="0">
                          <a:latin typeface="Carlito"/>
                          <a:cs typeface="Carlito"/>
                        </a:rPr>
                        <a:t>are </a:t>
                      </a:r>
                      <a:r>
                        <a:rPr sz="2000" spc="-5" dirty="0">
                          <a:latin typeface="Carlito"/>
                          <a:cs typeface="Carlito"/>
                        </a:rPr>
                        <a:t>ready</a:t>
                      </a:r>
                      <a:r>
                        <a:rPr sz="2000" spc="20" dirty="0">
                          <a:latin typeface="Carlito"/>
                          <a:cs typeface="Carlito"/>
                        </a:rPr>
                        <a:t> </a:t>
                      </a:r>
                      <a:r>
                        <a:rPr sz="2000" spc="-10" dirty="0">
                          <a:latin typeface="Carlito"/>
                          <a:cs typeface="Carlito"/>
                        </a:rPr>
                        <a:t>to</a:t>
                      </a:r>
                      <a:endParaRPr sz="2000">
                        <a:latin typeface="Carlito"/>
                        <a:cs typeface="Carlito"/>
                      </a:endParaRPr>
                    </a:p>
                    <a:p>
                      <a:pPr marL="114935">
                        <a:lnSpc>
                          <a:spcPct val="100000"/>
                        </a:lnSpc>
                        <a:spcBef>
                          <a:spcPts val="175"/>
                        </a:spcBef>
                      </a:pPr>
                      <a:r>
                        <a:rPr sz="2000" spc="-15" dirty="0">
                          <a:latin typeface="Carlito"/>
                          <a:cs typeface="Carlito"/>
                        </a:rPr>
                        <a:t>execute.</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CAAC"/>
                    </a:solidFill>
                  </a:tcPr>
                </a:tc>
                <a:tc>
                  <a:txBody>
                    <a:bodyPr/>
                    <a:lstStyle/>
                    <a:p>
                      <a:pPr marL="84455">
                        <a:lnSpc>
                          <a:spcPts val="2340"/>
                        </a:lnSpc>
                        <a:tabLst>
                          <a:tab pos="1383665" algn="l"/>
                          <a:tab pos="2258060" algn="l"/>
                        </a:tabLst>
                      </a:pPr>
                      <a:r>
                        <a:rPr sz="2000" spc="-10" dirty="0">
                          <a:latin typeface="Carlito"/>
                          <a:cs typeface="Carlito"/>
                        </a:rPr>
                        <a:t>Process	</a:t>
                      </a:r>
                      <a:r>
                        <a:rPr sz="2000" spc="-5" dirty="0">
                          <a:latin typeface="Carlito"/>
                          <a:cs typeface="Carlito"/>
                        </a:rPr>
                        <a:t>can	be</a:t>
                      </a:r>
                      <a:endParaRPr sz="2000">
                        <a:latin typeface="Carlito"/>
                        <a:cs typeface="Carlito"/>
                      </a:endParaRPr>
                    </a:p>
                    <a:p>
                      <a:pPr marL="84455">
                        <a:lnSpc>
                          <a:spcPct val="100000"/>
                        </a:lnSpc>
                        <a:spcBef>
                          <a:spcPts val="165"/>
                        </a:spcBef>
                        <a:tabLst>
                          <a:tab pos="1597660" algn="l"/>
                        </a:tabLst>
                      </a:pPr>
                      <a:r>
                        <a:rPr sz="2000" spc="-10" dirty="0">
                          <a:latin typeface="Carlito"/>
                          <a:cs typeface="Carlito"/>
                        </a:rPr>
                        <a:t>reintroduced	into </a:t>
                      </a:r>
                      <a:r>
                        <a:rPr sz="2000" spc="-5" dirty="0">
                          <a:latin typeface="Carlito"/>
                          <a:cs typeface="Carlito"/>
                        </a:rPr>
                        <a:t>memory </a:t>
                      </a:r>
                      <a:r>
                        <a:rPr sz="2000" dirty="0">
                          <a:latin typeface="Carlito"/>
                          <a:cs typeface="Carlito"/>
                        </a:rPr>
                        <a:t>and</a:t>
                      </a:r>
                      <a:r>
                        <a:rPr sz="2000" spc="-40" dirty="0">
                          <a:latin typeface="Carlito"/>
                          <a:cs typeface="Carlito"/>
                        </a:rPr>
                        <a:t> </a:t>
                      </a:r>
                      <a:r>
                        <a:rPr sz="2000" spc="-5" dirty="0">
                          <a:latin typeface="Carlito"/>
                          <a:cs typeface="Carlito"/>
                        </a:rPr>
                        <a:t>its</a:t>
                      </a:r>
                      <a:endParaRPr sz="2000">
                        <a:latin typeface="Carlito"/>
                        <a:cs typeface="Carlito"/>
                      </a:endParaRPr>
                    </a:p>
                    <a:p>
                      <a:pPr marL="84455">
                        <a:lnSpc>
                          <a:spcPct val="100000"/>
                        </a:lnSpc>
                        <a:spcBef>
                          <a:spcPts val="175"/>
                        </a:spcBef>
                      </a:pPr>
                      <a:r>
                        <a:rPr sz="2000" spc="-10" dirty="0">
                          <a:latin typeface="Carlito"/>
                          <a:cs typeface="Carlito"/>
                        </a:rPr>
                        <a:t>execution </a:t>
                      </a:r>
                      <a:r>
                        <a:rPr sz="2000" spc="-5" dirty="0">
                          <a:latin typeface="Carlito"/>
                          <a:cs typeface="Carlito"/>
                        </a:rPr>
                        <a:t>can be</a:t>
                      </a:r>
                      <a:r>
                        <a:rPr sz="2000" spc="-20" dirty="0">
                          <a:latin typeface="Carlito"/>
                          <a:cs typeface="Carlito"/>
                        </a:rPr>
                        <a:t> </a:t>
                      </a:r>
                      <a:r>
                        <a:rPr sz="2000" spc="-5" dirty="0">
                          <a:latin typeface="Carlito"/>
                          <a:cs typeface="Carlito"/>
                        </a:rPr>
                        <a:t>continued.</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CAAC"/>
                    </a:solidFill>
                  </a:tcPr>
                </a:tc>
                <a:extLst>
                  <a:ext uri="{0D108BD9-81ED-4DB2-BD59-A6C34878D82A}">
                    <a16:rowId xmlns:a16="http://schemas.microsoft.com/office/drawing/2014/main" val="10005"/>
                  </a:ext>
                </a:extLst>
              </a:tr>
              <a:tr h="654430">
                <a:tc>
                  <a:txBody>
                    <a:bodyPr/>
                    <a:lstStyle/>
                    <a:p>
                      <a:pPr>
                        <a:lnSpc>
                          <a:spcPts val="2345"/>
                        </a:lnSpc>
                      </a:pPr>
                      <a:r>
                        <a:rPr sz="2000" b="1" dirty="0">
                          <a:solidFill>
                            <a:srgbClr val="FFFFFF"/>
                          </a:solidFill>
                          <a:latin typeface="Carlito"/>
                          <a:cs typeface="Carlito"/>
                        </a:rPr>
                        <a:t>6</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57785">
                        <a:lnSpc>
                          <a:spcPts val="2345"/>
                        </a:lnSpc>
                      </a:pPr>
                      <a:r>
                        <a:rPr sz="2000" spc="-10" dirty="0">
                          <a:latin typeface="Carlito"/>
                          <a:cs typeface="Carlito"/>
                        </a:rPr>
                        <a:t>Process </a:t>
                      </a:r>
                      <a:r>
                        <a:rPr sz="2000" spc="-20" dirty="0">
                          <a:latin typeface="Carlito"/>
                          <a:cs typeface="Carlito"/>
                        </a:rPr>
                        <a:t>state </a:t>
                      </a:r>
                      <a:r>
                        <a:rPr sz="2000" dirty="0">
                          <a:latin typeface="Carlito"/>
                          <a:cs typeface="Carlito"/>
                        </a:rPr>
                        <a:t>is </a:t>
                      </a:r>
                      <a:r>
                        <a:rPr sz="2000" spc="-5" dirty="0">
                          <a:latin typeface="Carlito"/>
                          <a:cs typeface="Carlito"/>
                        </a:rPr>
                        <a:t>(New </a:t>
                      </a:r>
                      <a:r>
                        <a:rPr sz="2000" spc="-15" dirty="0">
                          <a:latin typeface="Carlito"/>
                          <a:cs typeface="Carlito"/>
                        </a:rPr>
                        <a:t>to</a:t>
                      </a:r>
                      <a:r>
                        <a:rPr sz="2000" spc="25" dirty="0">
                          <a:latin typeface="Carlito"/>
                          <a:cs typeface="Carlito"/>
                        </a:rPr>
                        <a:t> </a:t>
                      </a:r>
                      <a:r>
                        <a:rPr sz="2000" spc="-5" dirty="0">
                          <a:latin typeface="Carlito"/>
                          <a:cs typeface="Carlito"/>
                        </a:rPr>
                        <a:t>Ready)</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2DEEE"/>
                    </a:solidFill>
                  </a:tcPr>
                </a:tc>
                <a:tc>
                  <a:txBody>
                    <a:bodyPr/>
                    <a:lstStyle/>
                    <a:p>
                      <a:pPr marL="114935">
                        <a:lnSpc>
                          <a:spcPts val="2345"/>
                        </a:lnSpc>
                      </a:pPr>
                      <a:r>
                        <a:rPr sz="2000" spc="-10" dirty="0">
                          <a:latin typeface="Carlito"/>
                          <a:cs typeface="Carlito"/>
                        </a:rPr>
                        <a:t>Process </a:t>
                      </a:r>
                      <a:r>
                        <a:rPr sz="2000" spc="-20" dirty="0">
                          <a:latin typeface="Carlito"/>
                          <a:cs typeface="Carlito"/>
                        </a:rPr>
                        <a:t>state </a:t>
                      </a:r>
                      <a:r>
                        <a:rPr sz="2000" dirty="0">
                          <a:latin typeface="Carlito"/>
                          <a:cs typeface="Carlito"/>
                        </a:rPr>
                        <a:t>is </a:t>
                      </a:r>
                      <a:r>
                        <a:rPr sz="2000" spc="-5" dirty="0">
                          <a:latin typeface="Carlito"/>
                          <a:cs typeface="Carlito"/>
                        </a:rPr>
                        <a:t>(Ready</a:t>
                      </a:r>
                      <a:r>
                        <a:rPr sz="2000" spc="25" dirty="0">
                          <a:latin typeface="Carlito"/>
                          <a:cs typeface="Carlito"/>
                        </a:rPr>
                        <a:t> </a:t>
                      </a:r>
                      <a:r>
                        <a:rPr sz="2000" spc="-15" dirty="0">
                          <a:latin typeface="Carlito"/>
                          <a:cs typeface="Carlito"/>
                        </a:rPr>
                        <a:t>to</a:t>
                      </a:r>
                      <a:endParaRPr sz="2000">
                        <a:latin typeface="Carlito"/>
                        <a:cs typeface="Carlito"/>
                      </a:endParaRPr>
                    </a:p>
                    <a:p>
                      <a:pPr marL="114935">
                        <a:lnSpc>
                          <a:spcPct val="100000"/>
                        </a:lnSpc>
                        <a:spcBef>
                          <a:spcPts val="165"/>
                        </a:spcBef>
                      </a:pPr>
                      <a:r>
                        <a:rPr sz="2000" dirty="0">
                          <a:latin typeface="Carlito"/>
                          <a:cs typeface="Carlito"/>
                        </a:rPr>
                        <a:t>Running)</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AEEF7"/>
                    </a:solidFill>
                  </a:tcPr>
                </a:tc>
                <a:tc>
                  <a:txBody>
                    <a:bodyPr/>
                    <a:lstStyle/>
                    <a:p>
                      <a:pPr marL="140970">
                        <a:lnSpc>
                          <a:spcPts val="2345"/>
                        </a:lnSpc>
                      </a:pPr>
                      <a:r>
                        <a:rPr sz="2000" spc="-5" dirty="0">
                          <a:latin typeface="Carlito"/>
                          <a:cs typeface="Carlito"/>
                        </a:rPr>
                        <a:t>swapping</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CD6ED"/>
                    </a:solidFill>
                  </a:tcPr>
                </a:tc>
                <a:extLst>
                  <a:ext uri="{0D108BD9-81ED-4DB2-BD59-A6C34878D82A}">
                    <a16:rowId xmlns:a16="http://schemas.microsoft.com/office/drawing/2014/main" val="10006"/>
                  </a:ext>
                </a:extLst>
              </a:tr>
              <a:tr h="654378">
                <a:tc>
                  <a:txBody>
                    <a:bodyPr/>
                    <a:lstStyle/>
                    <a:p>
                      <a:pPr>
                        <a:lnSpc>
                          <a:spcPts val="2340"/>
                        </a:lnSpc>
                      </a:pPr>
                      <a:r>
                        <a:rPr sz="2000" dirty="0">
                          <a:latin typeface="Carlito"/>
                          <a:cs typeface="Carlito"/>
                        </a:rPr>
                        <a:t>7</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CAAC"/>
                    </a:solidFill>
                  </a:tcPr>
                </a:tc>
                <a:tc>
                  <a:txBody>
                    <a:bodyPr/>
                    <a:lstStyle/>
                    <a:p>
                      <a:pPr marL="57785">
                        <a:lnSpc>
                          <a:spcPts val="2240"/>
                        </a:lnSpc>
                      </a:pPr>
                      <a:r>
                        <a:rPr sz="2000" spc="-5" dirty="0">
                          <a:latin typeface="Carlito"/>
                          <a:cs typeface="Carlito"/>
                        </a:rPr>
                        <a:t>Select </a:t>
                      </a:r>
                      <a:r>
                        <a:rPr sz="2000" dirty="0">
                          <a:latin typeface="Carlito"/>
                          <a:cs typeface="Carlito"/>
                        </a:rPr>
                        <a:t>a good </a:t>
                      </a:r>
                      <a:r>
                        <a:rPr sz="2000" spc="-10" dirty="0">
                          <a:latin typeface="Carlito"/>
                          <a:cs typeface="Carlito"/>
                        </a:rPr>
                        <a:t>process, </a:t>
                      </a:r>
                      <a:r>
                        <a:rPr sz="2000" spc="-5" dirty="0">
                          <a:latin typeface="Carlito"/>
                          <a:cs typeface="Carlito"/>
                        </a:rPr>
                        <a:t>mix of</a:t>
                      </a:r>
                      <a:r>
                        <a:rPr sz="2000" spc="-35" dirty="0">
                          <a:latin typeface="Carlito"/>
                          <a:cs typeface="Carlito"/>
                        </a:rPr>
                        <a:t> </a:t>
                      </a:r>
                      <a:r>
                        <a:rPr sz="2000" dirty="0">
                          <a:latin typeface="Carlito"/>
                          <a:cs typeface="Carlito"/>
                        </a:rPr>
                        <a:t>I/</a:t>
                      </a:r>
                      <a:r>
                        <a:rPr lang="en-US" sz="2000" dirty="0">
                          <a:latin typeface="Carlito"/>
                          <a:cs typeface="Carlito"/>
                        </a:rPr>
                        <a:t>O</a:t>
                      </a:r>
                      <a:endParaRPr lang="en-US" sz="1200" dirty="0">
                        <a:latin typeface="Carlito"/>
                        <a:cs typeface="Carlito"/>
                      </a:endParaRPr>
                    </a:p>
                    <a:p>
                      <a:pPr marL="57785">
                        <a:lnSpc>
                          <a:spcPts val="1864"/>
                        </a:lnSpc>
                      </a:pPr>
                      <a:r>
                        <a:rPr sz="2000" dirty="0">
                          <a:latin typeface="Carlito"/>
                          <a:cs typeface="Carlito"/>
                        </a:rPr>
                        <a:t>bound and CPU</a:t>
                      </a:r>
                      <a:r>
                        <a:rPr sz="2000" spc="-55" dirty="0">
                          <a:latin typeface="Carlito"/>
                          <a:cs typeface="Carlito"/>
                        </a:rPr>
                        <a:t> </a:t>
                      </a:r>
                      <a:r>
                        <a:rPr sz="2000" spc="-5" dirty="0">
                          <a:latin typeface="Carlito"/>
                          <a:cs typeface="Carlito"/>
                        </a:rPr>
                        <a:t>bound.</a:t>
                      </a:r>
                      <a:endParaRPr sz="2000" dirty="0">
                        <a:latin typeface="Carlito"/>
                        <a:cs typeface="Carlito"/>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CAAC"/>
                    </a:solidFill>
                  </a:tcPr>
                </a:tc>
                <a:tc>
                  <a:txBody>
                    <a:bodyPr/>
                    <a:lstStyle/>
                    <a:p>
                      <a:pPr marL="114935">
                        <a:lnSpc>
                          <a:spcPts val="2340"/>
                        </a:lnSpc>
                        <a:tabLst>
                          <a:tab pos="2892425" algn="l"/>
                        </a:tabLst>
                      </a:pPr>
                      <a:r>
                        <a:rPr sz="2000" spc="-5" dirty="0">
                          <a:latin typeface="Carlito"/>
                          <a:cs typeface="Carlito"/>
                        </a:rPr>
                        <a:t>Select </a:t>
                      </a:r>
                      <a:r>
                        <a:rPr sz="2000" dirty="0">
                          <a:latin typeface="Carlito"/>
                          <a:cs typeface="Carlito"/>
                        </a:rPr>
                        <a:t>a </a:t>
                      </a:r>
                      <a:r>
                        <a:rPr sz="2000" spc="-5" dirty="0">
                          <a:latin typeface="Carlito"/>
                          <a:cs typeface="Carlito"/>
                        </a:rPr>
                        <a:t>new</a:t>
                      </a:r>
                      <a:r>
                        <a:rPr sz="2000" spc="20" dirty="0">
                          <a:latin typeface="Carlito"/>
                          <a:cs typeface="Carlito"/>
                        </a:rPr>
                        <a:t> </a:t>
                      </a:r>
                      <a:r>
                        <a:rPr sz="2000" spc="-10" dirty="0">
                          <a:latin typeface="Carlito"/>
                          <a:cs typeface="Carlito"/>
                        </a:rPr>
                        <a:t>process</a:t>
                      </a:r>
                      <a:r>
                        <a:rPr sz="2000" spc="5" dirty="0">
                          <a:latin typeface="Carlito"/>
                          <a:cs typeface="Carlito"/>
                        </a:rPr>
                        <a:t> </a:t>
                      </a:r>
                      <a:r>
                        <a:rPr sz="2000" spc="-15" dirty="0">
                          <a:latin typeface="Carlito"/>
                          <a:cs typeface="Carlito"/>
                        </a:rPr>
                        <a:t>for	</a:t>
                      </a:r>
                      <a:r>
                        <a:rPr sz="2000" dirty="0">
                          <a:latin typeface="Carlito"/>
                          <a:cs typeface="Carlito"/>
                        </a:rPr>
                        <a:t>a</a:t>
                      </a:r>
                      <a:endParaRPr sz="2000">
                        <a:latin typeface="Carlito"/>
                        <a:cs typeface="Carlito"/>
                      </a:endParaRPr>
                    </a:p>
                    <a:p>
                      <a:pPr marL="114935">
                        <a:lnSpc>
                          <a:spcPct val="100000"/>
                        </a:lnSpc>
                        <a:spcBef>
                          <a:spcPts val="165"/>
                        </a:spcBef>
                      </a:pPr>
                      <a:r>
                        <a:rPr sz="2000" spc="-5" dirty="0">
                          <a:latin typeface="Carlito"/>
                          <a:cs typeface="Carlito"/>
                        </a:rPr>
                        <a:t>CPU </a:t>
                      </a:r>
                      <a:r>
                        <a:rPr sz="2000" spc="-10" dirty="0">
                          <a:latin typeface="Carlito"/>
                          <a:cs typeface="Carlito"/>
                        </a:rPr>
                        <a:t>quite</a:t>
                      </a:r>
                      <a:r>
                        <a:rPr sz="2000" dirty="0">
                          <a:latin typeface="Carlito"/>
                          <a:cs typeface="Carlito"/>
                        </a:rPr>
                        <a:t> </a:t>
                      </a:r>
                      <a:r>
                        <a:rPr sz="2000" spc="-20" dirty="0">
                          <a:latin typeface="Carlito"/>
                          <a:cs typeface="Carlito"/>
                        </a:rPr>
                        <a:t>frequently.</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CAAC"/>
                    </a:solidFill>
                  </a:tcPr>
                </a:tc>
                <a:tc>
                  <a:txBody>
                    <a:bodyPr/>
                    <a:lstStyle/>
                    <a:p>
                      <a:pPr>
                        <a:lnSpc>
                          <a:spcPct val="100000"/>
                        </a:lnSpc>
                      </a:pPr>
                      <a:endParaRPr sz="1200" dirty="0">
                        <a:latin typeface="Times New Roman"/>
                        <a:cs typeface="Times New Roman"/>
                      </a:endParaRPr>
                    </a:p>
                    <a:p>
                      <a:pPr marR="472440" algn="r">
                        <a:lnSpc>
                          <a:spcPct val="100000"/>
                        </a:lnSpc>
                        <a:spcBef>
                          <a:spcPts val="760"/>
                        </a:spcBef>
                      </a:pPr>
                      <a:r>
                        <a:rPr sz="1200" dirty="0">
                          <a:solidFill>
                            <a:srgbClr val="888888"/>
                          </a:solidFill>
                          <a:latin typeface="Carlito"/>
                          <a:cs typeface="Carlito"/>
                        </a:rPr>
                        <a:t>19</a:t>
                      </a:r>
                      <a:endParaRPr sz="1200" dirty="0">
                        <a:latin typeface="Carlito"/>
                        <a:cs typeface="Carlito"/>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CAAC"/>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9087485" cy="697230"/>
          </a:xfrm>
          <a:prstGeom prst="rect">
            <a:avLst/>
          </a:prstGeom>
        </p:spPr>
        <p:txBody>
          <a:bodyPr vert="horz" wrap="square" lIns="0" tIns="13335" rIns="0" bIns="0" rtlCol="0">
            <a:spAutoFit/>
          </a:bodyPr>
          <a:lstStyle/>
          <a:p>
            <a:pPr marL="12700">
              <a:lnSpc>
                <a:spcPct val="100000"/>
              </a:lnSpc>
              <a:spcBef>
                <a:spcPts val="105"/>
              </a:spcBef>
            </a:pPr>
            <a:r>
              <a:rPr sz="4400" spc="-635" dirty="0"/>
              <a:t>CPU </a:t>
            </a:r>
            <a:r>
              <a:rPr lang="en-US" sz="4400" spc="-635" dirty="0"/>
              <a:t> </a:t>
            </a:r>
            <a:r>
              <a:rPr sz="4400" spc="-215" dirty="0"/>
              <a:t>scheduling </a:t>
            </a:r>
            <a:r>
              <a:rPr sz="4400" spc="-114" dirty="0"/>
              <a:t>algorithm </a:t>
            </a:r>
            <a:r>
              <a:rPr sz="4400" spc="-229" dirty="0"/>
              <a:t>and</a:t>
            </a:r>
            <a:r>
              <a:rPr sz="4400" spc="-565" dirty="0"/>
              <a:t> </a:t>
            </a:r>
            <a:r>
              <a:rPr sz="4400" spc="-135" dirty="0"/>
              <a:t>objective:</a:t>
            </a:r>
            <a:endParaRPr sz="4400" dirty="0"/>
          </a:p>
        </p:txBody>
      </p:sp>
      <p:sp>
        <p:nvSpPr>
          <p:cNvPr id="3" name="object 3"/>
          <p:cNvSpPr txBox="1">
            <a:spLocks noGrp="1"/>
          </p:cNvSpPr>
          <p:nvPr>
            <p:ph sz="half" idx="2"/>
          </p:nvPr>
        </p:nvSpPr>
        <p:spPr>
          <a:xfrm>
            <a:off x="1374394" y="1781301"/>
            <a:ext cx="4367530" cy="3413627"/>
          </a:xfrm>
          <a:prstGeom prst="rect">
            <a:avLst/>
          </a:prstGeom>
        </p:spPr>
        <p:txBody>
          <a:bodyPr vert="horz" wrap="square" lIns="0" tIns="12065" rIns="0" bIns="0" rtlCol="0">
            <a:spAutoFit/>
          </a:bodyPr>
          <a:lstStyle/>
          <a:p>
            <a:pPr marL="12700">
              <a:lnSpc>
                <a:spcPts val="2630"/>
              </a:lnSpc>
              <a:spcBef>
                <a:spcPts val="95"/>
              </a:spcBef>
            </a:pPr>
            <a:r>
              <a:rPr spc="-20" dirty="0"/>
              <a:t>Type </a:t>
            </a:r>
            <a:r>
              <a:rPr spc="-5" dirty="0"/>
              <a:t>of </a:t>
            </a:r>
            <a:r>
              <a:rPr spc="-10" dirty="0"/>
              <a:t>process</a:t>
            </a:r>
            <a:r>
              <a:rPr spc="40" dirty="0"/>
              <a:t> </a:t>
            </a:r>
            <a:r>
              <a:rPr spc="-5" dirty="0"/>
              <a:t>scheduling:</a:t>
            </a:r>
          </a:p>
          <a:p>
            <a:pPr marL="241300" indent="-228600">
              <a:lnSpc>
                <a:spcPts val="2365"/>
              </a:lnSpc>
              <a:buFont typeface="Arial"/>
              <a:buChar char="•"/>
              <a:tabLst>
                <a:tab pos="240665" algn="l"/>
                <a:tab pos="241300" algn="l"/>
              </a:tabLst>
            </a:pPr>
            <a:r>
              <a:rPr lang="en-US" u="none" spc="-15" dirty="0"/>
              <a:t>F</a:t>
            </a:r>
            <a:r>
              <a:rPr u="none" spc="-15" dirty="0"/>
              <a:t>irst </a:t>
            </a:r>
            <a:r>
              <a:rPr lang="en-US" u="none" spc="-10" dirty="0"/>
              <a:t>C</a:t>
            </a:r>
            <a:r>
              <a:rPr u="none" spc="-10" dirty="0"/>
              <a:t>ome </a:t>
            </a:r>
            <a:r>
              <a:rPr lang="en-US" u="none" spc="-15" dirty="0"/>
              <a:t>F</a:t>
            </a:r>
            <a:r>
              <a:rPr u="none" spc="-15" dirty="0"/>
              <a:t>irst </a:t>
            </a:r>
            <a:r>
              <a:rPr lang="en-US" u="none" spc="-5" dirty="0"/>
              <a:t>S</a:t>
            </a:r>
            <a:r>
              <a:rPr u="none" spc="-5" dirty="0"/>
              <a:t>erve</a:t>
            </a:r>
            <a:r>
              <a:rPr u="none" spc="75" dirty="0"/>
              <a:t> </a:t>
            </a:r>
            <a:r>
              <a:rPr u="none" spc="-10" dirty="0"/>
              <a:t>(FCFS)</a:t>
            </a:r>
            <a:r>
              <a:rPr lang="en-US" u="none" spc="-10" dirty="0"/>
              <a:t> A</a:t>
            </a:r>
            <a:r>
              <a:rPr u="none" spc="-10" dirty="0"/>
              <a:t>lgorithm</a:t>
            </a:r>
          </a:p>
          <a:p>
            <a:pPr marL="241300" marR="302895" indent="-228600">
              <a:lnSpc>
                <a:spcPct val="80000"/>
              </a:lnSpc>
              <a:spcBef>
                <a:spcPts val="509"/>
              </a:spcBef>
              <a:buFont typeface="Arial"/>
              <a:buChar char="•"/>
              <a:tabLst>
                <a:tab pos="240665" algn="l"/>
                <a:tab pos="241300" algn="l"/>
              </a:tabLst>
            </a:pPr>
            <a:r>
              <a:rPr u="none" spc="-15" dirty="0"/>
              <a:t>Shortest </a:t>
            </a:r>
            <a:r>
              <a:rPr lang="en-US" u="none" spc="-10" dirty="0"/>
              <a:t>J</a:t>
            </a:r>
            <a:r>
              <a:rPr u="none" spc="-10" dirty="0"/>
              <a:t>ob </a:t>
            </a:r>
            <a:r>
              <a:rPr lang="en-US" u="none" spc="-15" dirty="0"/>
              <a:t>F</a:t>
            </a:r>
            <a:r>
              <a:rPr u="none" spc="-15" dirty="0"/>
              <a:t>irst </a:t>
            </a:r>
            <a:r>
              <a:rPr u="none" spc="-10" dirty="0"/>
              <a:t>(SJF) </a:t>
            </a:r>
            <a:r>
              <a:rPr lang="en-US" u="none" spc="-5" dirty="0"/>
              <a:t>S</a:t>
            </a:r>
            <a:r>
              <a:rPr u="none" spc="-5" dirty="0"/>
              <a:t>cheduling  </a:t>
            </a:r>
            <a:r>
              <a:rPr lang="en-US" u="none" spc="-10" dirty="0"/>
              <a:t>A</a:t>
            </a:r>
            <a:r>
              <a:rPr u="none" spc="-10" dirty="0"/>
              <a:t>lgorithm</a:t>
            </a:r>
          </a:p>
          <a:p>
            <a:pPr marL="241300" indent="-228600">
              <a:lnSpc>
                <a:spcPts val="2605"/>
              </a:lnSpc>
              <a:buFont typeface="Arial"/>
              <a:buChar char="•"/>
              <a:tabLst>
                <a:tab pos="240665" algn="l"/>
                <a:tab pos="241300" algn="l"/>
              </a:tabLst>
            </a:pPr>
            <a:r>
              <a:rPr u="none" spc="-15" dirty="0"/>
              <a:t>Shortest </a:t>
            </a:r>
            <a:r>
              <a:rPr lang="en-US" u="none" spc="-10" dirty="0"/>
              <a:t>R</a:t>
            </a:r>
            <a:r>
              <a:rPr u="none" spc="-10" dirty="0"/>
              <a:t>emaining </a:t>
            </a:r>
            <a:r>
              <a:rPr lang="en-US" u="none" spc="-5" dirty="0"/>
              <a:t>T</a:t>
            </a:r>
            <a:r>
              <a:rPr u="none" spc="-5" dirty="0"/>
              <a:t>ime </a:t>
            </a:r>
            <a:r>
              <a:rPr lang="en-US" u="none" spc="-15" dirty="0"/>
              <a:t>F</a:t>
            </a:r>
            <a:r>
              <a:rPr u="none" spc="-15" dirty="0"/>
              <a:t>irst</a:t>
            </a:r>
            <a:r>
              <a:rPr u="none" spc="50" dirty="0"/>
              <a:t> </a:t>
            </a:r>
            <a:r>
              <a:rPr u="none" spc="-10" dirty="0"/>
              <a:t>(SRTF)</a:t>
            </a:r>
          </a:p>
          <a:p>
            <a:pPr marL="241300" indent="-228600">
              <a:lnSpc>
                <a:spcPts val="2610"/>
              </a:lnSpc>
              <a:buFont typeface="Arial"/>
              <a:buChar char="•"/>
              <a:tabLst>
                <a:tab pos="240665" algn="l"/>
                <a:tab pos="241300" algn="l"/>
              </a:tabLst>
            </a:pPr>
            <a:r>
              <a:rPr u="none" spc="-10" dirty="0">
                <a:solidFill>
                  <a:srgbClr val="FF0000"/>
                </a:solidFill>
              </a:rPr>
              <a:t>Priority </a:t>
            </a:r>
            <a:r>
              <a:rPr u="none" spc="-5" dirty="0">
                <a:solidFill>
                  <a:srgbClr val="FF0000"/>
                </a:solidFill>
              </a:rPr>
              <a:t>Based</a:t>
            </a:r>
            <a:r>
              <a:rPr u="none" spc="40" dirty="0">
                <a:solidFill>
                  <a:srgbClr val="FF0000"/>
                </a:solidFill>
              </a:rPr>
              <a:t> </a:t>
            </a:r>
            <a:r>
              <a:rPr lang="en-US" u="none" spc="-10" dirty="0">
                <a:solidFill>
                  <a:srgbClr val="FF0000"/>
                </a:solidFill>
              </a:rPr>
              <a:t>A</a:t>
            </a:r>
            <a:r>
              <a:rPr u="none" spc="-10" dirty="0">
                <a:solidFill>
                  <a:srgbClr val="FF0000"/>
                </a:solidFill>
              </a:rPr>
              <a:t>lgorithm</a:t>
            </a:r>
          </a:p>
          <a:p>
            <a:pPr marL="241300" indent="-228600">
              <a:lnSpc>
                <a:spcPts val="2610"/>
              </a:lnSpc>
              <a:buFont typeface="Arial"/>
              <a:buChar char="•"/>
              <a:tabLst>
                <a:tab pos="240665" algn="l"/>
                <a:tab pos="241300" algn="l"/>
              </a:tabLst>
            </a:pPr>
            <a:r>
              <a:rPr u="none" spc="-15" dirty="0">
                <a:solidFill>
                  <a:srgbClr val="FF0000"/>
                </a:solidFill>
              </a:rPr>
              <a:t>Round </a:t>
            </a:r>
            <a:r>
              <a:rPr lang="en-US" u="none" spc="-10" dirty="0">
                <a:solidFill>
                  <a:srgbClr val="FF0000"/>
                </a:solidFill>
              </a:rPr>
              <a:t>R</a:t>
            </a:r>
            <a:r>
              <a:rPr u="none" spc="-10" dirty="0">
                <a:solidFill>
                  <a:srgbClr val="FF0000"/>
                </a:solidFill>
              </a:rPr>
              <a:t>obin</a:t>
            </a:r>
            <a:r>
              <a:rPr u="none" spc="20" dirty="0">
                <a:solidFill>
                  <a:srgbClr val="FF0000"/>
                </a:solidFill>
              </a:rPr>
              <a:t> </a:t>
            </a:r>
            <a:r>
              <a:rPr lang="en-US" u="none" spc="-10" dirty="0">
                <a:solidFill>
                  <a:srgbClr val="FF0000"/>
                </a:solidFill>
              </a:rPr>
              <a:t>A</a:t>
            </a:r>
            <a:r>
              <a:rPr u="none" spc="-10" dirty="0">
                <a:solidFill>
                  <a:srgbClr val="FF0000"/>
                </a:solidFill>
              </a:rPr>
              <a:t>lgorithm</a:t>
            </a:r>
          </a:p>
        </p:txBody>
      </p:sp>
      <p:sp>
        <p:nvSpPr>
          <p:cNvPr id="4" name="object 4"/>
          <p:cNvSpPr txBox="1">
            <a:spLocks noGrp="1"/>
          </p:cNvSpPr>
          <p:nvPr>
            <p:ph sz="half" idx="3"/>
          </p:nvPr>
        </p:nvSpPr>
        <p:spPr>
          <a:xfrm>
            <a:off x="6251828" y="1766062"/>
            <a:ext cx="5217795" cy="4271682"/>
          </a:xfrm>
          <a:prstGeom prst="rect">
            <a:avLst/>
          </a:prstGeom>
        </p:spPr>
        <p:txBody>
          <a:bodyPr vert="horz" wrap="square" lIns="0" tIns="92075" rIns="0" bIns="0" rtlCol="0">
            <a:spAutoFit/>
          </a:bodyPr>
          <a:lstStyle/>
          <a:p>
            <a:pPr marL="12700" marR="167640">
              <a:lnSpc>
                <a:spcPct val="80000"/>
              </a:lnSpc>
              <a:spcBef>
                <a:spcPts val="725"/>
              </a:spcBef>
            </a:pPr>
            <a:r>
              <a:rPr spc="-10" dirty="0"/>
              <a:t>Objective </a:t>
            </a:r>
            <a:r>
              <a:rPr dirty="0"/>
              <a:t>of CPU</a:t>
            </a:r>
            <a:r>
              <a:rPr lang="en-US" dirty="0"/>
              <a:t> </a:t>
            </a:r>
            <a:r>
              <a:rPr dirty="0"/>
              <a:t>scheduling/process </a:t>
            </a:r>
            <a:r>
              <a:rPr u="none" dirty="0"/>
              <a:t> </a:t>
            </a:r>
            <a:r>
              <a:rPr spc="-5" dirty="0"/>
              <a:t>scheduling:</a:t>
            </a:r>
          </a:p>
          <a:p>
            <a:pPr marL="241300" marR="711835" indent="-228600">
              <a:lnSpc>
                <a:spcPct val="80000"/>
              </a:lnSpc>
              <a:spcBef>
                <a:spcPts val="1000"/>
              </a:spcBef>
              <a:buFont typeface="Arial"/>
              <a:buChar char="•"/>
              <a:tabLst>
                <a:tab pos="241300" algn="l"/>
                <a:tab pos="3001645" algn="l"/>
              </a:tabLst>
            </a:pPr>
            <a:r>
              <a:rPr lang="en-US" b="0" u="none" spc="-5" dirty="0"/>
              <a:t>I</a:t>
            </a:r>
            <a:r>
              <a:rPr b="0" u="none" spc="-5" dirty="0">
                <a:latin typeface="Carlito"/>
                <a:cs typeface="Carlito"/>
              </a:rPr>
              <a:t>ncrease </a:t>
            </a:r>
            <a:r>
              <a:rPr b="0" u="none" dirty="0">
                <a:latin typeface="Carlito"/>
                <a:cs typeface="Carlito"/>
              </a:rPr>
              <a:t>the </a:t>
            </a:r>
            <a:r>
              <a:rPr b="0" u="none" spc="-5" dirty="0">
                <a:latin typeface="Carlito"/>
                <a:cs typeface="Carlito"/>
              </a:rPr>
              <a:t>CPU </a:t>
            </a:r>
            <a:r>
              <a:rPr b="0" u="none" spc="-10" dirty="0">
                <a:latin typeface="Carlito"/>
                <a:cs typeface="Carlito"/>
              </a:rPr>
              <a:t>utilization </a:t>
            </a:r>
            <a:r>
              <a:rPr b="0" u="none" dirty="0">
                <a:latin typeface="Carlito"/>
                <a:cs typeface="Carlito"/>
              </a:rPr>
              <a:t>and  </a:t>
            </a:r>
            <a:r>
              <a:rPr b="0" u="none" spc="-5" dirty="0">
                <a:latin typeface="Carlito"/>
                <a:cs typeface="Carlito"/>
              </a:rPr>
              <a:t>increase</a:t>
            </a:r>
            <a:r>
              <a:rPr b="0" u="none" spc="-15" dirty="0">
                <a:latin typeface="Carlito"/>
                <a:cs typeface="Carlito"/>
              </a:rPr>
              <a:t> </a:t>
            </a:r>
            <a:r>
              <a:rPr b="0" u="none" spc="-10" dirty="0">
                <a:latin typeface="Carlito"/>
                <a:cs typeface="Carlito"/>
              </a:rPr>
              <a:t>processing	</a:t>
            </a:r>
            <a:r>
              <a:rPr b="0" u="none" spc="-5" dirty="0">
                <a:latin typeface="Carlito"/>
                <a:cs typeface="Carlito"/>
              </a:rPr>
              <a:t>speed.</a:t>
            </a:r>
          </a:p>
          <a:p>
            <a:pPr marL="241300" indent="-228600">
              <a:lnSpc>
                <a:spcPct val="100000"/>
              </a:lnSpc>
              <a:spcBef>
                <a:spcPts val="385"/>
              </a:spcBef>
              <a:buFont typeface="Arial"/>
              <a:buChar char="•"/>
              <a:tabLst>
                <a:tab pos="241300" algn="l"/>
              </a:tabLst>
            </a:pPr>
            <a:r>
              <a:rPr b="0" u="none" spc="-5" dirty="0">
                <a:latin typeface="Carlito"/>
                <a:cs typeface="Carlito"/>
              </a:rPr>
              <a:t>Increase</a:t>
            </a:r>
            <a:r>
              <a:rPr b="0" u="none" spc="-40" dirty="0">
                <a:latin typeface="Carlito"/>
                <a:cs typeface="Carlito"/>
              </a:rPr>
              <a:t> </a:t>
            </a:r>
            <a:r>
              <a:rPr b="0" u="none" spc="-5" dirty="0">
                <a:latin typeface="Carlito"/>
                <a:cs typeface="Carlito"/>
              </a:rPr>
              <a:t>throughput.</a:t>
            </a:r>
          </a:p>
          <a:p>
            <a:pPr marL="241300" indent="-228600">
              <a:lnSpc>
                <a:spcPct val="100000"/>
              </a:lnSpc>
              <a:spcBef>
                <a:spcPts val="370"/>
              </a:spcBef>
              <a:buFont typeface="Arial"/>
              <a:buChar char="•"/>
              <a:tabLst>
                <a:tab pos="241300" algn="l"/>
              </a:tabLst>
            </a:pPr>
            <a:r>
              <a:rPr b="0" u="none" spc="-5" dirty="0">
                <a:latin typeface="Carlito"/>
                <a:cs typeface="Carlito"/>
              </a:rPr>
              <a:t>Decrease </a:t>
            </a:r>
            <a:r>
              <a:rPr b="0" u="none" spc="-40" dirty="0">
                <a:latin typeface="Carlito"/>
                <a:cs typeface="Carlito"/>
              </a:rPr>
              <a:t>Turn </a:t>
            </a:r>
            <a:r>
              <a:rPr b="0" u="none" spc="-10" dirty="0">
                <a:latin typeface="Carlito"/>
                <a:cs typeface="Carlito"/>
              </a:rPr>
              <a:t>Around</a:t>
            </a:r>
            <a:r>
              <a:rPr b="0" u="none" spc="-75" dirty="0">
                <a:latin typeface="Carlito"/>
                <a:cs typeface="Carlito"/>
              </a:rPr>
              <a:t> </a:t>
            </a:r>
            <a:r>
              <a:rPr b="0" u="none" spc="-5" dirty="0">
                <a:latin typeface="Carlito"/>
                <a:cs typeface="Carlito"/>
              </a:rPr>
              <a:t>Time.</a:t>
            </a:r>
          </a:p>
          <a:p>
            <a:pPr marL="241300" marR="5080" indent="-228600">
              <a:lnSpc>
                <a:spcPts val="2500"/>
              </a:lnSpc>
              <a:spcBef>
                <a:spcPts val="975"/>
              </a:spcBef>
              <a:buFont typeface="Arial"/>
              <a:buChar char="•"/>
              <a:tabLst>
                <a:tab pos="241300" algn="l"/>
              </a:tabLst>
            </a:pPr>
            <a:r>
              <a:rPr lang="en-US" b="0" u="none" spc="-5" dirty="0"/>
              <a:t>Decrease</a:t>
            </a:r>
            <a:r>
              <a:rPr b="0" u="none" spc="-5" dirty="0">
                <a:latin typeface="Carlito"/>
                <a:cs typeface="Carlito"/>
              </a:rPr>
              <a:t> Response </a:t>
            </a:r>
            <a:r>
              <a:rPr b="0" u="none" dirty="0">
                <a:latin typeface="Carlito"/>
                <a:cs typeface="Carlito"/>
              </a:rPr>
              <a:t>time and</a:t>
            </a:r>
            <a:r>
              <a:rPr b="0" u="none" spc="-125" dirty="0">
                <a:latin typeface="Carlito"/>
                <a:cs typeface="Carlito"/>
              </a:rPr>
              <a:t> </a:t>
            </a:r>
            <a:r>
              <a:rPr b="0" u="none" spc="-15" dirty="0">
                <a:latin typeface="Carlito"/>
                <a:cs typeface="Carlito"/>
              </a:rPr>
              <a:t>Waiting  </a:t>
            </a:r>
            <a:r>
              <a:rPr b="0" u="none" spc="-5" dirty="0">
                <a:latin typeface="Carlito"/>
                <a:cs typeface="Carlito"/>
              </a:rPr>
              <a:t>Time.</a:t>
            </a:r>
          </a:p>
          <a:p>
            <a:pPr marL="241300" marR="647065" indent="-228600">
              <a:lnSpc>
                <a:spcPts val="2500"/>
              </a:lnSpc>
              <a:spcBef>
                <a:spcPts val="1000"/>
              </a:spcBef>
              <a:buFont typeface="Arial"/>
              <a:buChar char="•"/>
              <a:tabLst>
                <a:tab pos="241300" algn="l"/>
              </a:tabLst>
            </a:pPr>
            <a:r>
              <a:rPr b="0" u="none" spc="-114" dirty="0">
                <a:latin typeface="Carlito"/>
                <a:cs typeface="Carlito"/>
              </a:rPr>
              <a:t>To </a:t>
            </a:r>
            <a:r>
              <a:rPr b="0" u="none" spc="-10" dirty="0">
                <a:latin typeface="Carlito"/>
                <a:cs typeface="Carlito"/>
              </a:rPr>
              <a:t>provide </a:t>
            </a:r>
            <a:r>
              <a:rPr b="0" u="none" spc="-15" dirty="0">
                <a:latin typeface="Carlito"/>
                <a:cs typeface="Carlito"/>
              </a:rPr>
              <a:t>fair </a:t>
            </a:r>
            <a:r>
              <a:rPr b="0" u="none" spc="-10" dirty="0">
                <a:latin typeface="Carlito"/>
                <a:cs typeface="Carlito"/>
              </a:rPr>
              <a:t>share </a:t>
            </a:r>
            <a:r>
              <a:rPr b="0" u="none" spc="-5" dirty="0">
                <a:latin typeface="Carlito"/>
                <a:cs typeface="Carlito"/>
              </a:rPr>
              <a:t>of </a:t>
            </a:r>
            <a:r>
              <a:rPr b="0" u="none" spc="-10" dirty="0">
                <a:latin typeface="Carlito"/>
                <a:cs typeface="Carlito"/>
              </a:rPr>
              <a:t>resource  </a:t>
            </a:r>
            <a:r>
              <a:rPr b="0" u="none" spc="-5" dirty="0">
                <a:latin typeface="Carlito"/>
                <a:cs typeface="Carlito"/>
              </a:rPr>
              <a:t>among </a:t>
            </a:r>
            <a:r>
              <a:rPr lang="en-US" b="0" u="none" spc="-5" dirty="0">
                <a:latin typeface="Carlito"/>
                <a:cs typeface="Carlito"/>
              </a:rPr>
              <a:t>the </a:t>
            </a:r>
            <a:r>
              <a:rPr b="0" u="none" spc="-5" dirty="0">
                <a:latin typeface="Carlito"/>
                <a:cs typeface="Carlito"/>
              </a:rPr>
              <a:t>number </a:t>
            </a:r>
            <a:r>
              <a:rPr b="0" u="none" dirty="0">
                <a:latin typeface="Carlito"/>
                <a:cs typeface="Carlito"/>
              </a:rPr>
              <a:t>of</a:t>
            </a:r>
            <a:r>
              <a:rPr b="0" u="none" spc="-45" dirty="0">
                <a:latin typeface="Carlito"/>
                <a:cs typeface="Carlito"/>
              </a:rPr>
              <a:t> </a:t>
            </a:r>
            <a:r>
              <a:rPr b="0" u="none" spc="-10" dirty="0">
                <a:latin typeface="Carlito"/>
                <a:cs typeface="Carlito"/>
              </a:rPr>
              <a:t>process</a:t>
            </a:r>
            <a:r>
              <a:rPr lang="en-US" b="0" u="none" spc="-10" dirty="0">
                <a:latin typeface="Carlito"/>
                <a:cs typeface="Carlito"/>
              </a:rPr>
              <a:t>es</a:t>
            </a:r>
            <a:r>
              <a:rPr b="0" u="none" spc="-10" dirty="0">
                <a:latin typeface="Carlito"/>
                <a:cs typeface="Carlito"/>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8249284" cy="697230"/>
          </a:xfrm>
          <a:prstGeom prst="rect">
            <a:avLst/>
          </a:prstGeom>
        </p:spPr>
        <p:txBody>
          <a:bodyPr vert="horz" wrap="square" lIns="0" tIns="13335" rIns="0" bIns="0" rtlCol="0">
            <a:spAutoFit/>
          </a:bodyPr>
          <a:lstStyle/>
          <a:p>
            <a:pPr marL="12700">
              <a:lnSpc>
                <a:spcPct val="100000"/>
              </a:lnSpc>
              <a:spcBef>
                <a:spcPts val="105"/>
              </a:spcBef>
            </a:pPr>
            <a:r>
              <a:rPr lang="en-US" spc="-70" dirty="0">
                <a:latin typeface="+mn-lt"/>
              </a:rPr>
              <a:t>F</a:t>
            </a:r>
            <a:r>
              <a:rPr sz="4400" spc="-70" dirty="0">
                <a:latin typeface="+mn-lt"/>
              </a:rPr>
              <a:t>irst </a:t>
            </a:r>
            <a:r>
              <a:rPr lang="en-US" spc="-275" dirty="0">
                <a:latin typeface="+mn-lt"/>
              </a:rPr>
              <a:t>C</a:t>
            </a:r>
            <a:r>
              <a:rPr sz="4400" spc="-275" dirty="0">
                <a:latin typeface="+mn-lt"/>
              </a:rPr>
              <a:t>ome </a:t>
            </a:r>
            <a:r>
              <a:rPr lang="en-US" spc="-70" dirty="0">
                <a:latin typeface="+mn-lt"/>
              </a:rPr>
              <a:t>F</a:t>
            </a:r>
            <a:r>
              <a:rPr sz="4400" spc="-70" dirty="0">
                <a:latin typeface="+mn-lt"/>
              </a:rPr>
              <a:t>irst </a:t>
            </a:r>
            <a:r>
              <a:rPr lang="en-US" spc="-270" dirty="0">
                <a:latin typeface="+mn-lt"/>
              </a:rPr>
              <a:t>S</a:t>
            </a:r>
            <a:r>
              <a:rPr sz="4400" spc="-270" dirty="0">
                <a:latin typeface="+mn-lt"/>
              </a:rPr>
              <a:t>erve</a:t>
            </a:r>
            <a:r>
              <a:rPr sz="4400" spc="-640" dirty="0">
                <a:latin typeface="+mn-lt"/>
              </a:rPr>
              <a:t> </a:t>
            </a:r>
            <a:r>
              <a:rPr sz="4400" spc="-610" dirty="0">
                <a:latin typeface="+mn-lt"/>
              </a:rPr>
              <a:t>(</a:t>
            </a:r>
            <a:r>
              <a:rPr lang="en-US" spc="-610" dirty="0">
                <a:latin typeface="+mn-lt"/>
              </a:rPr>
              <a:t>F C F S)</a:t>
            </a:r>
            <a:r>
              <a:rPr sz="4400" spc="-610" dirty="0">
                <a:latin typeface="+mn-lt"/>
              </a:rPr>
              <a:t> </a:t>
            </a:r>
            <a:r>
              <a:rPr lang="en-US" spc="-140" dirty="0">
                <a:latin typeface="+mn-lt"/>
              </a:rPr>
              <a:t> A</a:t>
            </a:r>
            <a:r>
              <a:rPr sz="4400" spc="-140" dirty="0">
                <a:latin typeface="+mn-lt"/>
              </a:rPr>
              <a:t>lgorithm</a:t>
            </a:r>
            <a:endParaRPr sz="4400" dirty="0">
              <a:latin typeface="+mn-lt"/>
            </a:endParaRPr>
          </a:p>
        </p:txBody>
      </p:sp>
      <p:sp>
        <p:nvSpPr>
          <p:cNvPr id="3" name="object 3"/>
          <p:cNvSpPr txBox="1"/>
          <p:nvPr/>
        </p:nvSpPr>
        <p:spPr>
          <a:xfrm>
            <a:off x="916939" y="1746250"/>
            <a:ext cx="10671175" cy="4765407"/>
          </a:xfrm>
          <a:prstGeom prst="rect">
            <a:avLst/>
          </a:prstGeom>
        </p:spPr>
        <p:txBody>
          <a:bodyPr vert="horz" wrap="square" lIns="0" tIns="12700" rIns="0" bIns="0" rtlCol="0">
            <a:spAutoFit/>
          </a:bodyPr>
          <a:lstStyle/>
          <a:p>
            <a:pPr marL="241300" indent="-229235">
              <a:spcBef>
                <a:spcPts val="100"/>
              </a:spcBef>
              <a:buFont typeface="Arial"/>
              <a:buChar char="•"/>
              <a:tabLst>
                <a:tab pos="241935" algn="l"/>
              </a:tabLst>
            </a:pPr>
            <a:r>
              <a:rPr sz="2400" spc="-5" dirty="0">
                <a:latin typeface="Times New Roman"/>
                <a:cs typeface="Times New Roman"/>
              </a:rPr>
              <a:t>Jobs </a:t>
            </a:r>
            <a:r>
              <a:rPr sz="2400" dirty="0">
                <a:latin typeface="Times New Roman"/>
                <a:cs typeface="Times New Roman"/>
              </a:rPr>
              <a:t>are executed on </a:t>
            </a:r>
            <a:r>
              <a:rPr sz="2400" b="1" dirty="0">
                <a:latin typeface="Times New Roman"/>
                <a:cs typeface="Times New Roman"/>
              </a:rPr>
              <a:t>first come, first serve</a:t>
            </a:r>
            <a:r>
              <a:rPr sz="2400" b="1" spc="-75" dirty="0">
                <a:latin typeface="Times New Roman"/>
                <a:cs typeface="Times New Roman"/>
              </a:rPr>
              <a:t> </a:t>
            </a:r>
            <a:r>
              <a:rPr sz="2400" dirty="0">
                <a:latin typeface="Times New Roman"/>
                <a:cs typeface="Times New Roman"/>
              </a:rPr>
              <a:t>basis.</a:t>
            </a:r>
          </a:p>
          <a:p>
            <a:pPr marL="241300" indent="-229235">
              <a:spcBef>
                <a:spcPts val="130"/>
              </a:spcBef>
              <a:buFont typeface="Arial"/>
              <a:buChar char="•"/>
              <a:tabLst>
                <a:tab pos="241935" algn="l"/>
              </a:tabLst>
            </a:pPr>
            <a:r>
              <a:rPr sz="2400" dirty="0">
                <a:latin typeface="Times New Roman"/>
                <a:cs typeface="Times New Roman"/>
              </a:rPr>
              <a:t>It </a:t>
            </a:r>
            <a:r>
              <a:rPr sz="2400" spc="-5" dirty="0">
                <a:latin typeface="Times New Roman"/>
                <a:cs typeface="Times New Roman"/>
              </a:rPr>
              <a:t>is </a:t>
            </a:r>
            <a:r>
              <a:rPr sz="2400" dirty="0">
                <a:latin typeface="Times New Roman"/>
                <a:cs typeface="Times New Roman"/>
              </a:rPr>
              <a:t>a </a:t>
            </a:r>
            <a:r>
              <a:rPr sz="2400" b="1" spc="-5" dirty="0">
                <a:latin typeface="Times New Roman"/>
                <a:cs typeface="Times New Roman"/>
              </a:rPr>
              <a:t>non-preemptive </a:t>
            </a:r>
            <a:r>
              <a:rPr sz="2400" dirty="0">
                <a:latin typeface="Times New Roman"/>
                <a:cs typeface="Times New Roman"/>
              </a:rPr>
              <a:t>scheduling</a:t>
            </a:r>
            <a:r>
              <a:rPr sz="2400" spc="-30" dirty="0">
                <a:latin typeface="Times New Roman"/>
                <a:cs typeface="Times New Roman"/>
              </a:rPr>
              <a:t> </a:t>
            </a:r>
            <a:r>
              <a:rPr sz="2400" spc="-5" dirty="0">
                <a:latin typeface="Times New Roman"/>
                <a:cs typeface="Times New Roman"/>
              </a:rPr>
              <a:t>algorithm.</a:t>
            </a:r>
            <a:endParaRPr sz="2400" dirty="0">
              <a:latin typeface="Times New Roman"/>
              <a:cs typeface="Times New Roman"/>
            </a:endParaRPr>
          </a:p>
          <a:p>
            <a:pPr marL="241300" indent="-229235">
              <a:spcBef>
                <a:spcPts val="150"/>
              </a:spcBef>
              <a:buFont typeface="Arial"/>
              <a:buChar char="•"/>
              <a:tabLst>
                <a:tab pos="241935" algn="l"/>
              </a:tabLst>
            </a:pPr>
            <a:r>
              <a:rPr sz="2400" dirty="0">
                <a:latin typeface="Times New Roman"/>
                <a:cs typeface="Times New Roman"/>
              </a:rPr>
              <a:t>Its </a:t>
            </a:r>
            <a:r>
              <a:rPr sz="2400" spc="-5" dirty="0">
                <a:latin typeface="Times New Roman"/>
                <a:cs typeface="Times New Roman"/>
              </a:rPr>
              <a:t>implementation is </a:t>
            </a:r>
            <a:r>
              <a:rPr sz="2400" dirty="0">
                <a:latin typeface="Times New Roman"/>
                <a:cs typeface="Times New Roman"/>
              </a:rPr>
              <a:t>based on </a:t>
            </a:r>
            <a:r>
              <a:rPr sz="2400" b="1" dirty="0">
                <a:latin typeface="Times New Roman"/>
                <a:cs typeface="Times New Roman"/>
              </a:rPr>
              <a:t>FIFO</a:t>
            </a:r>
            <a:r>
              <a:rPr sz="2400" b="1" spc="-45" dirty="0">
                <a:latin typeface="Times New Roman"/>
                <a:cs typeface="Times New Roman"/>
              </a:rPr>
              <a:t> </a:t>
            </a:r>
            <a:r>
              <a:rPr sz="2400" b="1" spc="-5" dirty="0">
                <a:latin typeface="Times New Roman"/>
                <a:cs typeface="Times New Roman"/>
              </a:rPr>
              <a:t>queue</a:t>
            </a:r>
            <a:r>
              <a:rPr sz="2400" spc="-5" dirty="0">
                <a:latin typeface="Times New Roman"/>
                <a:cs typeface="Times New Roman"/>
              </a:rPr>
              <a:t>.</a:t>
            </a:r>
            <a:endParaRPr sz="2400" dirty="0">
              <a:latin typeface="Times New Roman"/>
              <a:cs typeface="Times New Roman"/>
            </a:endParaRPr>
          </a:p>
          <a:p>
            <a:pPr marL="241300" indent="-229235">
              <a:spcBef>
                <a:spcPts val="130"/>
              </a:spcBef>
              <a:buFont typeface="Arial"/>
              <a:buChar char="•"/>
              <a:tabLst>
                <a:tab pos="241935" algn="l"/>
              </a:tabLst>
            </a:pPr>
            <a:r>
              <a:rPr sz="2400" b="1" dirty="0">
                <a:latin typeface="Times New Roman"/>
                <a:cs typeface="Times New Roman"/>
              </a:rPr>
              <a:t>Poor</a:t>
            </a:r>
            <a:r>
              <a:rPr sz="2400" b="1" spc="-5" dirty="0">
                <a:latin typeface="Times New Roman"/>
                <a:cs typeface="Times New Roman"/>
              </a:rPr>
              <a:t> </a:t>
            </a:r>
            <a:r>
              <a:rPr sz="2400" b="1" dirty="0">
                <a:latin typeface="Times New Roman"/>
                <a:cs typeface="Times New Roman"/>
              </a:rPr>
              <a:t>performance </a:t>
            </a:r>
            <a:r>
              <a:rPr sz="2400" spc="-5" dirty="0">
                <a:latin typeface="Times New Roman"/>
                <a:cs typeface="Times New Roman"/>
              </a:rPr>
              <a:t>as </a:t>
            </a:r>
            <a:r>
              <a:rPr sz="2400" dirty="0">
                <a:latin typeface="Times New Roman"/>
                <a:cs typeface="Times New Roman"/>
              </a:rPr>
              <a:t>average wait </a:t>
            </a:r>
            <a:r>
              <a:rPr sz="2400" spc="-5" dirty="0">
                <a:latin typeface="Times New Roman"/>
                <a:cs typeface="Times New Roman"/>
              </a:rPr>
              <a:t>time is</a:t>
            </a:r>
            <a:r>
              <a:rPr sz="2400" spc="-105" dirty="0">
                <a:latin typeface="Times New Roman"/>
                <a:cs typeface="Times New Roman"/>
              </a:rPr>
              <a:t> </a:t>
            </a:r>
            <a:r>
              <a:rPr sz="2400" dirty="0">
                <a:latin typeface="Times New Roman"/>
                <a:cs typeface="Times New Roman"/>
              </a:rPr>
              <a:t>high</a:t>
            </a:r>
            <a:r>
              <a:rPr lang="en-US" sz="2400" dirty="0">
                <a:latin typeface="Times New Roman"/>
                <a:cs typeface="Times New Roman"/>
              </a:rPr>
              <a:t>.</a:t>
            </a:r>
            <a:endParaRPr sz="2400" dirty="0">
              <a:latin typeface="Times New Roman"/>
              <a:cs typeface="Times New Roman"/>
            </a:endParaRPr>
          </a:p>
          <a:p>
            <a:pPr marL="241300" indent="-229235">
              <a:spcBef>
                <a:spcPts val="130"/>
              </a:spcBef>
              <a:buFont typeface="Arial"/>
              <a:buChar char="•"/>
              <a:tabLst>
                <a:tab pos="241935" algn="l"/>
                <a:tab pos="9059545" algn="l"/>
              </a:tabLst>
            </a:pPr>
            <a:r>
              <a:rPr sz="2400" dirty="0">
                <a:latin typeface="Times New Roman"/>
                <a:cs typeface="Times New Roman"/>
              </a:rPr>
              <a:t>The </a:t>
            </a:r>
            <a:r>
              <a:rPr sz="2400" spc="-5" dirty="0">
                <a:latin typeface="Times New Roman"/>
                <a:cs typeface="Times New Roman"/>
              </a:rPr>
              <a:t>implementation </a:t>
            </a:r>
            <a:r>
              <a:rPr sz="2400" dirty="0">
                <a:latin typeface="Times New Roman"/>
                <a:cs typeface="Times New Roman"/>
              </a:rPr>
              <a:t>of the </a:t>
            </a:r>
            <a:r>
              <a:rPr sz="2400" spc="-5" dirty="0">
                <a:latin typeface="Times New Roman"/>
                <a:cs typeface="Times New Roman"/>
              </a:rPr>
              <a:t>FCFS </a:t>
            </a:r>
            <a:r>
              <a:rPr sz="2400" dirty="0">
                <a:latin typeface="Times New Roman"/>
                <a:cs typeface="Times New Roman"/>
              </a:rPr>
              <a:t>policy </a:t>
            </a:r>
            <a:r>
              <a:rPr sz="2400" spc="-5" dirty="0">
                <a:latin typeface="Times New Roman"/>
                <a:cs typeface="Times New Roman"/>
              </a:rPr>
              <a:t>is </a:t>
            </a:r>
            <a:r>
              <a:rPr sz="2400" dirty="0">
                <a:latin typeface="Times New Roman"/>
                <a:cs typeface="Times New Roman"/>
              </a:rPr>
              <a:t>easily </a:t>
            </a:r>
            <a:r>
              <a:rPr sz="2400" spc="-5" dirty="0">
                <a:latin typeface="Times New Roman"/>
                <a:cs typeface="Times New Roman"/>
              </a:rPr>
              <a:t>managed with</a:t>
            </a:r>
            <a:r>
              <a:rPr sz="2400" spc="30" dirty="0">
                <a:latin typeface="Times New Roman"/>
                <a:cs typeface="Times New Roman"/>
              </a:rPr>
              <a:t> </a:t>
            </a:r>
            <a:r>
              <a:rPr sz="2400" dirty="0">
                <a:latin typeface="Times New Roman"/>
                <a:cs typeface="Times New Roman"/>
              </a:rPr>
              <a:t>a </a:t>
            </a:r>
            <a:r>
              <a:rPr sz="2400" spc="-5" dirty="0">
                <a:latin typeface="Times New Roman"/>
                <a:cs typeface="Times New Roman"/>
              </a:rPr>
              <a:t>FIFO	</a:t>
            </a:r>
            <a:r>
              <a:rPr sz="2400" dirty="0">
                <a:latin typeface="Times New Roman"/>
                <a:cs typeface="Times New Roman"/>
              </a:rPr>
              <a:t>queue.</a:t>
            </a:r>
            <a:r>
              <a:rPr sz="2400" spc="-130" dirty="0">
                <a:latin typeface="Times New Roman"/>
                <a:cs typeface="Times New Roman"/>
              </a:rPr>
              <a:t> </a:t>
            </a:r>
            <a:r>
              <a:rPr sz="2400" spc="-10" dirty="0">
                <a:latin typeface="Times New Roman"/>
                <a:cs typeface="Times New Roman"/>
              </a:rPr>
              <a:t>When</a:t>
            </a:r>
            <a:endParaRPr sz="2400" dirty="0">
              <a:latin typeface="Times New Roman"/>
              <a:cs typeface="Times New Roman"/>
            </a:endParaRPr>
          </a:p>
          <a:p>
            <a:pPr marL="241300"/>
            <a:r>
              <a:rPr sz="2400" dirty="0">
                <a:latin typeface="Times New Roman"/>
                <a:cs typeface="Times New Roman"/>
              </a:rPr>
              <a:t>a </a:t>
            </a:r>
            <a:r>
              <a:rPr sz="2400" spc="-5" dirty="0">
                <a:latin typeface="Times New Roman"/>
                <a:cs typeface="Times New Roman"/>
              </a:rPr>
              <a:t>process </a:t>
            </a:r>
            <a:r>
              <a:rPr sz="2400" dirty="0">
                <a:latin typeface="Times New Roman"/>
                <a:cs typeface="Times New Roman"/>
              </a:rPr>
              <a:t>enters a ready queue, the </a:t>
            </a:r>
            <a:r>
              <a:rPr sz="2400" spc="-5" dirty="0">
                <a:latin typeface="Times New Roman"/>
                <a:cs typeface="Times New Roman"/>
              </a:rPr>
              <a:t>PCB is </a:t>
            </a:r>
            <a:r>
              <a:rPr sz="2400" dirty="0">
                <a:latin typeface="Times New Roman"/>
                <a:cs typeface="Times New Roman"/>
              </a:rPr>
              <a:t>linked into the tail of the queue. when</a:t>
            </a:r>
            <a:r>
              <a:rPr sz="2400" spc="-150" dirty="0">
                <a:latin typeface="Times New Roman"/>
                <a:cs typeface="Times New Roman"/>
              </a:rPr>
              <a:t> </a:t>
            </a:r>
            <a:r>
              <a:rPr sz="2400" dirty="0">
                <a:latin typeface="Times New Roman"/>
                <a:cs typeface="Times New Roman"/>
              </a:rPr>
              <a:t>the</a:t>
            </a:r>
          </a:p>
          <a:p>
            <a:pPr marL="241300"/>
            <a:r>
              <a:rPr sz="2400" spc="-5" dirty="0">
                <a:latin typeface="Times New Roman"/>
                <a:cs typeface="Times New Roman"/>
              </a:rPr>
              <a:t>CPU </a:t>
            </a:r>
            <a:r>
              <a:rPr sz="2400" dirty="0">
                <a:latin typeface="Times New Roman"/>
                <a:cs typeface="Times New Roman"/>
              </a:rPr>
              <a:t>is </a:t>
            </a:r>
            <a:r>
              <a:rPr sz="2400" spc="-5" dirty="0">
                <a:latin typeface="Times New Roman"/>
                <a:cs typeface="Times New Roman"/>
              </a:rPr>
              <a:t>free, </a:t>
            </a:r>
            <a:r>
              <a:rPr sz="2400" dirty="0">
                <a:latin typeface="Times New Roman"/>
                <a:cs typeface="Times New Roman"/>
              </a:rPr>
              <a:t>it is allocated to the process at the head of the queue. In this</a:t>
            </a:r>
            <a:r>
              <a:rPr sz="2400" spc="-160" dirty="0">
                <a:latin typeface="Times New Roman"/>
                <a:cs typeface="Times New Roman"/>
              </a:rPr>
              <a:t> </a:t>
            </a:r>
            <a:r>
              <a:rPr sz="2400" dirty="0">
                <a:latin typeface="Times New Roman"/>
                <a:cs typeface="Times New Roman"/>
              </a:rPr>
              <a:t>algorithm</a:t>
            </a:r>
          </a:p>
          <a:p>
            <a:pPr marL="241300"/>
            <a:r>
              <a:rPr sz="2400" dirty="0">
                <a:latin typeface="Times New Roman"/>
                <a:cs typeface="Times New Roman"/>
              </a:rPr>
              <a:t>once the process has the </a:t>
            </a:r>
            <a:r>
              <a:rPr sz="2400" spc="-5" dirty="0">
                <a:latin typeface="Times New Roman"/>
                <a:cs typeface="Times New Roman"/>
              </a:rPr>
              <a:t>CPU </a:t>
            </a:r>
            <a:r>
              <a:rPr sz="2400" dirty="0">
                <a:latin typeface="Times New Roman"/>
                <a:cs typeface="Times New Roman"/>
              </a:rPr>
              <a:t>allocated ,it runs to </a:t>
            </a:r>
            <a:r>
              <a:rPr sz="2400" spc="-35" dirty="0">
                <a:latin typeface="Times New Roman"/>
                <a:cs typeface="Times New Roman"/>
              </a:rPr>
              <a:t>it’s</a:t>
            </a:r>
            <a:r>
              <a:rPr sz="2400" spc="-110" dirty="0">
                <a:latin typeface="Times New Roman"/>
                <a:cs typeface="Times New Roman"/>
              </a:rPr>
              <a:t> </a:t>
            </a:r>
            <a:r>
              <a:rPr sz="2400" dirty="0">
                <a:latin typeface="Times New Roman"/>
                <a:cs typeface="Times New Roman"/>
              </a:rPr>
              <a:t>completion</a:t>
            </a:r>
            <a:r>
              <a:rPr lang="en-US" sz="2400" dirty="0">
                <a:latin typeface="Times New Roman"/>
                <a:cs typeface="Times New Roman"/>
              </a:rPr>
              <a:t> </a:t>
            </a:r>
            <a:r>
              <a:rPr sz="2400" dirty="0">
                <a:latin typeface="Times New Roman"/>
                <a:cs typeface="Times New Roman"/>
              </a:rPr>
              <a:t>which usually results in </a:t>
            </a:r>
            <a:r>
              <a:rPr sz="2400" b="1" dirty="0">
                <a:latin typeface="Times New Roman"/>
                <a:cs typeface="Times New Roman"/>
              </a:rPr>
              <a:t>poor </a:t>
            </a:r>
            <a:r>
              <a:rPr sz="2400" b="1" spc="-5" dirty="0">
                <a:latin typeface="Times New Roman"/>
                <a:cs typeface="Times New Roman"/>
              </a:rPr>
              <a:t>performance.</a:t>
            </a:r>
            <a:r>
              <a:rPr lang="en-US" sz="2400" b="1" spc="-5" dirty="0">
                <a:latin typeface="Times New Roman"/>
                <a:cs typeface="Times New Roman"/>
              </a:rPr>
              <a:t> A</a:t>
            </a:r>
            <a:r>
              <a:rPr sz="2400" b="1" spc="-5" dirty="0">
                <a:latin typeface="Times New Roman"/>
                <a:cs typeface="Times New Roman"/>
              </a:rPr>
              <a:t>s </a:t>
            </a:r>
            <a:r>
              <a:rPr sz="2400" dirty="0">
                <a:latin typeface="Times New Roman"/>
                <a:cs typeface="Times New Roman"/>
              </a:rPr>
              <a:t>a consequence, there </a:t>
            </a:r>
            <a:r>
              <a:rPr sz="2400" b="1" spc="-5" dirty="0">
                <a:latin typeface="Times New Roman"/>
                <a:cs typeface="Times New Roman"/>
              </a:rPr>
              <a:t>is low </a:t>
            </a:r>
            <a:r>
              <a:rPr sz="2400" b="1" dirty="0">
                <a:latin typeface="Times New Roman"/>
                <a:cs typeface="Times New Roman"/>
              </a:rPr>
              <a:t>rate</a:t>
            </a:r>
            <a:r>
              <a:rPr sz="2400" b="1" spc="-130" dirty="0">
                <a:latin typeface="Times New Roman"/>
                <a:cs typeface="Times New Roman"/>
              </a:rPr>
              <a:t> </a:t>
            </a:r>
            <a:r>
              <a:rPr sz="2400" b="1" dirty="0">
                <a:latin typeface="Times New Roman"/>
                <a:cs typeface="Times New Roman"/>
              </a:rPr>
              <a:t>of  </a:t>
            </a:r>
            <a:r>
              <a:rPr sz="2400" b="1" spc="-5" dirty="0">
                <a:latin typeface="Times New Roman"/>
                <a:cs typeface="Times New Roman"/>
              </a:rPr>
              <a:t>CPU utilization </a:t>
            </a:r>
            <a:r>
              <a:rPr sz="2400" dirty="0">
                <a:latin typeface="Times New Roman"/>
                <a:cs typeface="Times New Roman"/>
              </a:rPr>
              <a:t>and system</a:t>
            </a:r>
            <a:r>
              <a:rPr sz="2400" spc="-15" dirty="0">
                <a:latin typeface="Times New Roman"/>
                <a:cs typeface="Times New Roman"/>
              </a:rPr>
              <a:t> </a:t>
            </a:r>
            <a:r>
              <a:rPr sz="2400" dirty="0">
                <a:latin typeface="Times New Roman"/>
                <a:cs typeface="Times New Roman"/>
              </a:rPr>
              <a:t>throughput.</a:t>
            </a:r>
          </a:p>
          <a:p>
            <a:pPr marL="241300" marR="463550" indent="-229235">
              <a:spcBef>
                <a:spcPts val="994"/>
              </a:spcBef>
              <a:buFont typeface="Arial"/>
              <a:buChar char="•"/>
              <a:tabLst>
                <a:tab pos="241935" algn="l"/>
              </a:tabLst>
            </a:pPr>
            <a:r>
              <a:rPr sz="2400" dirty="0">
                <a:latin typeface="Times New Roman"/>
                <a:cs typeface="Times New Roman"/>
              </a:rPr>
              <a:t>short jobs </a:t>
            </a:r>
            <a:r>
              <a:rPr sz="2400" spc="-10" dirty="0">
                <a:latin typeface="Times New Roman"/>
                <a:cs typeface="Times New Roman"/>
              </a:rPr>
              <a:t>may </a:t>
            </a:r>
            <a:r>
              <a:rPr sz="2400" spc="-15" dirty="0">
                <a:latin typeface="Times New Roman"/>
                <a:cs typeface="Times New Roman"/>
              </a:rPr>
              <a:t>suffer </a:t>
            </a:r>
            <a:r>
              <a:rPr sz="2400" dirty="0">
                <a:latin typeface="Times New Roman"/>
                <a:cs typeface="Times New Roman"/>
              </a:rPr>
              <a:t>considerable turnaround delays and waiting </a:t>
            </a:r>
            <a:r>
              <a:rPr sz="2400" spc="-5" dirty="0">
                <a:latin typeface="Times New Roman"/>
                <a:cs typeface="Times New Roman"/>
              </a:rPr>
              <a:t>times when </a:t>
            </a:r>
            <a:r>
              <a:rPr sz="2400" dirty="0">
                <a:latin typeface="Times New Roman"/>
                <a:cs typeface="Times New Roman"/>
              </a:rPr>
              <a:t>the  </a:t>
            </a:r>
            <a:r>
              <a:rPr sz="2400" spc="-5" dirty="0">
                <a:latin typeface="Times New Roman"/>
                <a:cs typeface="Times New Roman"/>
              </a:rPr>
              <a:t>CPU </a:t>
            </a:r>
            <a:r>
              <a:rPr sz="2400" dirty="0">
                <a:latin typeface="Times New Roman"/>
                <a:cs typeface="Times New Roman"/>
              </a:rPr>
              <a:t>has been allocated to longer</a:t>
            </a:r>
            <a:r>
              <a:rPr sz="2400" spc="-70" dirty="0">
                <a:latin typeface="Times New Roman"/>
                <a:cs typeface="Times New Roman"/>
              </a:rPr>
              <a:t> </a:t>
            </a:r>
            <a:r>
              <a:rPr sz="2400" dirty="0">
                <a:latin typeface="Times New Roman"/>
                <a:cs typeface="Times New Roman"/>
              </a:rPr>
              <a:t>jobs.</a:t>
            </a:r>
          </a:p>
        </p:txBody>
      </p:sp>
      <p:sp>
        <p:nvSpPr>
          <p:cNvPr id="5" name="object 5"/>
          <p:cNvSpPr txBox="1"/>
          <p:nvPr/>
        </p:nvSpPr>
        <p:spPr>
          <a:xfrm>
            <a:off x="11094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21</a:t>
            </a:r>
            <a:endParaRPr sz="1200">
              <a:latin typeface="Carlito"/>
              <a:cs typeface="Carli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43902" y="1687171"/>
            <a:ext cx="3367404" cy="452120"/>
          </a:xfrm>
          <a:prstGeom prst="rect">
            <a:avLst/>
          </a:prstGeom>
        </p:spPr>
        <p:txBody>
          <a:bodyPr vert="horz" wrap="square" lIns="0" tIns="12065" rIns="0" bIns="0" rtlCol="0">
            <a:spAutoFit/>
          </a:bodyPr>
          <a:lstStyle/>
          <a:p>
            <a:pPr marL="241300" indent="-229235">
              <a:lnSpc>
                <a:spcPct val="100000"/>
              </a:lnSpc>
              <a:spcBef>
                <a:spcPts val="95"/>
              </a:spcBef>
              <a:buFont typeface="Arial"/>
              <a:buChar char="•"/>
              <a:tabLst>
                <a:tab pos="241935" algn="l"/>
              </a:tabLst>
            </a:pPr>
            <a:r>
              <a:rPr sz="2800" spc="-15" dirty="0">
                <a:latin typeface="Carlito"/>
                <a:cs typeface="Carlito"/>
              </a:rPr>
              <a:t>Gantt </a:t>
            </a:r>
            <a:r>
              <a:rPr sz="2800" spc="-5" dirty="0">
                <a:latin typeface="Carlito"/>
                <a:cs typeface="Carlito"/>
              </a:rPr>
              <a:t>chart</a:t>
            </a:r>
            <a:r>
              <a:rPr sz="2800" spc="-65" dirty="0">
                <a:latin typeface="Carlito"/>
                <a:cs typeface="Carlito"/>
              </a:rPr>
              <a:t> </a:t>
            </a:r>
            <a:r>
              <a:rPr sz="2800" spc="-10" dirty="0">
                <a:latin typeface="Carlito"/>
                <a:cs typeface="Carlito"/>
              </a:rPr>
              <a:t>becomes:</a:t>
            </a:r>
            <a:endParaRPr sz="2800" dirty="0">
              <a:latin typeface="Carlito"/>
              <a:cs typeface="Carlito"/>
            </a:endParaRPr>
          </a:p>
        </p:txBody>
      </p:sp>
      <p:sp>
        <p:nvSpPr>
          <p:cNvPr id="3" name="object 3"/>
          <p:cNvSpPr txBox="1"/>
          <p:nvPr/>
        </p:nvSpPr>
        <p:spPr>
          <a:xfrm>
            <a:off x="916939" y="3765930"/>
            <a:ext cx="3007995" cy="2037080"/>
          </a:xfrm>
          <a:prstGeom prst="rect">
            <a:avLst/>
          </a:prstGeom>
        </p:spPr>
        <p:txBody>
          <a:bodyPr vert="horz" wrap="square" lIns="0" tIns="12700" rIns="0" bIns="0" rtlCol="0">
            <a:spAutoFit/>
          </a:bodyPr>
          <a:lstStyle/>
          <a:p>
            <a:pPr marL="12700">
              <a:lnSpc>
                <a:spcPts val="1664"/>
              </a:lnSpc>
              <a:spcBef>
                <a:spcPts val="100"/>
              </a:spcBef>
            </a:pPr>
            <a:r>
              <a:rPr sz="1400" dirty="0">
                <a:latin typeface="Arial"/>
                <a:cs typeface="Arial"/>
              </a:rPr>
              <a:t>Waiting </a:t>
            </a:r>
            <a:r>
              <a:rPr sz="1400" spc="-5" dirty="0">
                <a:latin typeface="Arial"/>
                <a:cs typeface="Arial"/>
              </a:rPr>
              <a:t>time </a:t>
            </a:r>
            <a:r>
              <a:rPr sz="1400" dirty="0">
                <a:latin typeface="Arial"/>
                <a:cs typeface="Arial"/>
              </a:rPr>
              <a:t>= Start </a:t>
            </a:r>
            <a:r>
              <a:rPr sz="1400" spc="-5" dirty="0">
                <a:latin typeface="Arial"/>
                <a:cs typeface="Arial"/>
              </a:rPr>
              <a:t>time </a:t>
            </a:r>
            <a:r>
              <a:rPr sz="1400" dirty="0">
                <a:latin typeface="Arial"/>
                <a:cs typeface="Arial"/>
              </a:rPr>
              <a:t>- Arrival</a:t>
            </a:r>
            <a:r>
              <a:rPr sz="1400" spc="-160" dirty="0">
                <a:latin typeface="Arial"/>
                <a:cs typeface="Arial"/>
              </a:rPr>
              <a:t> </a:t>
            </a:r>
            <a:r>
              <a:rPr sz="1400" spc="-5" dirty="0">
                <a:latin typeface="Arial"/>
                <a:cs typeface="Arial"/>
              </a:rPr>
              <a:t>time</a:t>
            </a:r>
            <a:endParaRPr sz="1400">
              <a:latin typeface="Arial"/>
              <a:cs typeface="Arial"/>
            </a:endParaRPr>
          </a:p>
          <a:p>
            <a:pPr marL="12700">
              <a:lnSpc>
                <a:spcPts val="2145"/>
              </a:lnSpc>
            </a:pPr>
            <a:r>
              <a:rPr sz="1800" spc="-5" dirty="0">
                <a:latin typeface="Times New Roman"/>
                <a:cs typeface="Times New Roman"/>
              </a:rPr>
              <a:t>P4 </a:t>
            </a:r>
            <a:r>
              <a:rPr sz="1800" dirty="0">
                <a:latin typeface="Times New Roman"/>
                <a:cs typeface="Times New Roman"/>
              </a:rPr>
              <a:t>= </a:t>
            </a:r>
            <a:r>
              <a:rPr sz="1800" spc="-5" dirty="0">
                <a:latin typeface="Times New Roman"/>
                <a:cs typeface="Times New Roman"/>
              </a:rPr>
              <a:t>0-0 </a:t>
            </a:r>
            <a:r>
              <a:rPr sz="1800" dirty="0">
                <a:latin typeface="Times New Roman"/>
                <a:cs typeface="Times New Roman"/>
              </a:rPr>
              <a:t>=</a:t>
            </a:r>
            <a:r>
              <a:rPr sz="1800" spc="-85" dirty="0">
                <a:latin typeface="Times New Roman"/>
                <a:cs typeface="Times New Roman"/>
              </a:rPr>
              <a:t> </a:t>
            </a:r>
            <a:r>
              <a:rPr sz="1800" dirty="0">
                <a:latin typeface="Times New Roman"/>
                <a:cs typeface="Times New Roman"/>
              </a:rPr>
              <a:t>0</a:t>
            </a:r>
            <a:endParaRPr sz="1800">
              <a:latin typeface="Times New Roman"/>
              <a:cs typeface="Times New Roman"/>
            </a:endParaRPr>
          </a:p>
          <a:p>
            <a:pPr marL="12700">
              <a:lnSpc>
                <a:spcPct val="100000"/>
              </a:lnSpc>
              <a:spcBef>
                <a:spcPts val="5"/>
              </a:spcBef>
            </a:pPr>
            <a:r>
              <a:rPr sz="1800" spc="-5" dirty="0">
                <a:latin typeface="Times New Roman"/>
                <a:cs typeface="Times New Roman"/>
              </a:rPr>
              <a:t>P3 </a:t>
            </a:r>
            <a:r>
              <a:rPr sz="1800" dirty="0">
                <a:latin typeface="Times New Roman"/>
                <a:cs typeface="Times New Roman"/>
              </a:rPr>
              <a:t>= </a:t>
            </a:r>
            <a:r>
              <a:rPr sz="1800" spc="-5" dirty="0">
                <a:latin typeface="Times New Roman"/>
                <a:cs typeface="Times New Roman"/>
              </a:rPr>
              <a:t>3-1 </a:t>
            </a:r>
            <a:r>
              <a:rPr sz="1800" dirty="0">
                <a:latin typeface="Times New Roman"/>
                <a:cs typeface="Times New Roman"/>
              </a:rPr>
              <a:t>=</a:t>
            </a:r>
            <a:r>
              <a:rPr sz="1800" spc="-85" dirty="0">
                <a:latin typeface="Times New Roman"/>
                <a:cs typeface="Times New Roman"/>
              </a:rPr>
              <a:t> </a:t>
            </a:r>
            <a:r>
              <a:rPr sz="1800" dirty="0">
                <a:latin typeface="Times New Roman"/>
                <a:cs typeface="Times New Roman"/>
              </a:rPr>
              <a:t>2</a:t>
            </a:r>
            <a:endParaRPr sz="1800">
              <a:latin typeface="Times New Roman"/>
              <a:cs typeface="Times New Roman"/>
            </a:endParaRPr>
          </a:p>
          <a:p>
            <a:pPr marL="12700">
              <a:lnSpc>
                <a:spcPct val="100000"/>
              </a:lnSpc>
            </a:pPr>
            <a:r>
              <a:rPr sz="1800" spc="-5" dirty="0">
                <a:latin typeface="Times New Roman"/>
                <a:cs typeface="Times New Roman"/>
              </a:rPr>
              <a:t>PI </a:t>
            </a:r>
            <a:r>
              <a:rPr sz="1800" dirty="0">
                <a:latin typeface="Times New Roman"/>
                <a:cs typeface="Times New Roman"/>
              </a:rPr>
              <a:t>= </a:t>
            </a:r>
            <a:r>
              <a:rPr sz="1800" spc="-20" dirty="0">
                <a:latin typeface="Times New Roman"/>
                <a:cs typeface="Times New Roman"/>
              </a:rPr>
              <a:t>11-2 </a:t>
            </a:r>
            <a:r>
              <a:rPr sz="1800" dirty="0">
                <a:latin typeface="Times New Roman"/>
                <a:cs typeface="Times New Roman"/>
              </a:rPr>
              <a:t>= 9</a:t>
            </a:r>
            <a:endParaRPr sz="1800">
              <a:latin typeface="Times New Roman"/>
              <a:cs typeface="Times New Roman"/>
            </a:endParaRPr>
          </a:p>
          <a:p>
            <a:pPr marL="12700">
              <a:lnSpc>
                <a:spcPct val="100000"/>
              </a:lnSpc>
            </a:pPr>
            <a:r>
              <a:rPr sz="1800" spc="-5" dirty="0">
                <a:latin typeface="Times New Roman"/>
                <a:cs typeface="Times New Roman"/>
              </a:rPr>
              <a:t>P5= 17-4 =</a:t>
            </a:r>
            <a:r>
              <a:rPr sz="1800" dirty="0">
                <a:latin typeface="Times New Roman"/>
                <a:cs typeface="Times New Roman"/>
              </a:rPr>
              <a:t> </a:t>
            </a:r>
            <a:r>
              <a:rPr sz="1800" spc="-5" dirty="0">
                <a:latin typeface="Times New Roman"/>
                <a:cs typeface="Times New Roman"/>
              </a:rPr>
              <a:t>13</a:t>
            </a:r>
            <a:endParaRPr sz="1800">
              <a:latin typeface="Times New Roman"/>
              <a:cs typeface="Times New Roman"/>
            </a:endParaRPr>
          </a:p>
          <a:p>
            <a:pPr marL="12700">
              <a:lnSpc>
                <a:spcPct val="100000"/>
              </a:lnSpc>
            </a:pPr>
            <a:r>
              <a:rPr sz="1800" spc="-5" dirty="0">
                <a:latin typeface="Times New Roman"/>
                <a:cs typeface="Times New Roman"/>
              </a:rPr>
              <a:t>P2= 21-5=</a:t>
            </a:r>
            <a:r>
              <a:rPr sz="1800" dirty="0">
                <a:latin typeface="Times New Roman"/>
                <a:cs typeface="Times New Roman"/>
              </a:rPr>
              <a:t> </a:t>
            </a:r>
            <a:r>
              <a:rPr sz="1800" spc="-5" dirty="0">
                <a:latin typeface="Times New Roman"/>
                <a:cs typeface="Times New Roman"/>
              </a:rPr>
              <a:t>16</a:t>
            </a:r>
            <a:endParaRPr sz="1800">
              <a:latin typeface="Times New Roman"/>
              <a:cs typeface="Times New Roman"/>
            </a:endParaRPr>
          </a:p>
          <a:p>
            <a:pPr marL="12700">
              <a:lnSpc>
                <a:spcPct val="100000"/>
              </a:lnSpc>
              <a:spcBef>
                <a:spcPts val="20"/>
              </a:spcBef>
            </a:pPr>
            <a:r>
              <a:rPr sz="1800" spc="-20" dirty="0">
                <a:latin typeface="Times New Roman"/>
                <a:cs typeface="Times New Roman"/>
              </a:rPr>
              <a:t>Average Waiting</a:t>
            </a:r>
            <a:r>
              <a:rPr sz="1800" spc="-114" dirty="0">
                <a:latin typeface="Times New Roman"/>
                <a:cs typeface="Times New Roman"/>
              </a:rPr>
              <a:t> </a:t>
            </a:r>
            <a:r>
              <a:rPr sz="1800" spc="-5" dirty="0">
                <a:latin typeface="Times New Roman"/>
                <a:cs typeface="Times New Roman"/>
              </a:rPr>
              <a:t>Time=40/5=8</a:t>
            </a:r>
            <a:r>
              <a:rPr sz="2800" spc="-5" dirty="0">
                <a:latin typeface="Times New Roman"/>
                <a:cs typeface="Times New Roman"/>
              </a:rPr>
              <a:t>.</a:t>
            </a:r>
            <a:endParaRPr sz="2800">
              <a:latin typeface="Times New Roman"/>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3833711713"/>
              </p:ext>
            </p:extLst>
          </p:nvPr>
        </p:nvGraphicFramePr>
        <p:xfrm>
          <a:off x="8095868" y="2131085"/>
          <a:ext cx="3367405" cy="2364715"/>
        </p:xfrm>
        <a:graphic>
          <a:graphicData uri="http://schemas.openxmlformats.org/drawingml/2006/table">
            <a:tbl>
              <a:tblPr firstRow="1" bandRow="1">
                <a:tableStyleId>{2D5ABB26-0587-4C30-8999-92F81FD0307C}</a:tableStyleId>
              </a:tblPr>
              <a:tblGrid>
                <a:gridCol w="1106760">
                  <a:extLst>
                    <a:ext uri="{9D8B030D-6E8A-4147-A177-3AD203B41FA5}">
                      <a16:colId xmlns:a16="http://schemas.microsoft.com/office/drawing/2014/main" val="20000"/>
                    </a:ext>
                  </a:extLst>
                </a:gridCol>
                <a:gridCol w="1374218">
                  <a:extLst>
                    <a:ext uri="{9D8B030D-6E8A-4147-A177-3AD203B41FA5}">
                      <a16:colId xmlns:a16="http://schemas.microsoft.com/office/drawing/2014/main" val="20001"/>
                    </a:ext>
                  </a:extLst>
                </a:gridCol>
                <a:gridCol w="886427">
                  <a:extLst>
                    <a:ext uri="{9D8B030D-6E8A-4147-A177-3AD203B41FA5}">
                      <a16:colId xmlns:a16="http://schemas.microsoft.com/office/drawing/2014/main" val="20002"/>
                    </a:ext>
                  </a:extLst>
                </a:gridCol>
              </a:tblGrid>
              <a:tr h="630978">
                <a:tc>
                  <a:txBody>
                    <a:bodyPr/>
                    <a:lstStyle/>
                    <a:p>
                      <a:pPr marL="127000">
                        <a:lnSpc>
                          <a:spcPct val="100000"/>
                        </a:lnSpc>
                        <a:spcBef>
                          <a:spcPts val="630"/>
                        </a:spcBef>
                      </a:pPr>
                      <a:r>
                        <a:rPr sz="1800" b="1" spc="-5" dirty="0">
                          <a:latin typeface="Carlito"/>
                          <a:cs typeface="Carlito"/>
                        </a:rPr>
                        <a:t>Process</a:t>
                      </a:r>
                      <a:endParaRPr sz="1800">
                        <a:latin typeface="Carlito"/>
                        <a:cs typeface="Carlito"/>
                      </a:endParaRPr>
                    </a:p>
                  </a:txBody>
                  <a:tcPr marL="0" marR="0" marT="80010" marB="0"/>
                </a:tc>
                <a:tc>
                  <a:txBody>
                    <a:bodyPr/>
                    <a:lstStyle/>
                    <a:p>
                      <a:pPr marL="259079">
                        <a:lnSpc>
                          <a:spcPct val="100000"/>
                        </a:lnSpc>
                        <a:spcBef>
                          <a:spcPts val="630"/>
                        </a:spcBef>
                      </a:pPr>
                      <a:r>
                        <a:rPr sz="1800" b="1" spc="-10" dirty="0">
                          <a:latin typeface="Carlito"/>
                          <a:cs typeface="Carlito"/>
                        </a:rPr>
                        <a:t>Burst</a:t>
                      </a:r>
                      <a:r>
                        <a:rPr sz="1800" b="1" spc="-30" dirty="0">
                          <a:latin typeface="Carlito"/>
                          <a:cs typeface="Carlito"/>
                        </a:rPr>
                        <a:t> </a:t>
                      </a:r>
                      <a:r>
                        <a:rPr sz="1800" b="1" dirty="0">
                          <a:latin typeface="Carlito"/>
                          <a:cs typeface="Carlito"/>
                        </a:rPr>
                        <a:t>time</a:t>
                      </a:r>
                      <a:endParaRPr sz="1800">
                        <a:latin typeface="Carlito"/>
                        <a:cs typeface="Carlito"/>
                      </a:endParaRPr>
                    </a:p>
                  </a:txBody>
                  <a:tcPr marL="0" marR="0" marT="80010" marB="0"/>
                </a:tc>
                <a:tc>
                  <a:txBody>
                    <a:bodyPr/>
                    <a:lstStyle/>
                    <a:p>
                      <a:pPr marL="125095">
                        <a:lnSpc>
                          <a:spcPts val="1710"/>
                        </a:lnSpc>
                      </a:pPr>
                      <a:r>
                        <a:rPr sz="1800" b="1" spc="-5" dirty="0">
                          <a:latin typeface="Carlito"/>
                          <a:cs typeface="Carlito"/>
                        </a:rPr>
                        <a:t>Arrival</a:t>
                      </a:r>
                      <a:endParaRPr sz="1800" dirty="0">
                        <a:latin typeface="Carlito"/>
                        <a:cs typeface="Carlito"/>
                      </a:endParaRPr>
                    </a:p>
                    <a:p>
                      <a:pPr marL="125095">
                        <a:lnSpc>
                          <a:spcPct val="100000"/>
                        </a:lnSpc>
                      </a:pPr>
                      <a:r>
                        <a:rPr sz="1800" b="1" dirty="0">
                          <a:latin typeface="Carlito"/>
                          <a:cs typeface="Carlito"/>
                        </a:rPr>
                        <a:t>time</a:t>
                      </a:r>
                      <a:endParaRPr sz="1800" dirty="0">
                        <a:latin typeface="Carlito"/>
                        <a:cs typeface="Carlito"/>
                      </a:endParaRPr>
                    </a:p>
                  </a:txBody>
                  <a:tcPr marL="0" marR="0" marT="0" marB="0"/>
                </a:tc>
                <a:extLst>
                  <a:ext uri="{0D108BD9-81ED-4DB2-BD59-A6C34878D82A}">
                    <a16:rowId xmlns:a16="http://schemas.microsoft.com/office/drawing/2014/main" val="10000"/>
                  </a:ext>
                </a:extLst>
              </a:tr>
              <a:tr h="360178">
                <a:tc>
                  <a:txBody>
                    <a:bodyPr/>
                    <a:lstStyle/>
                    <a:p>
                      <a:pPr marL="127000">
                        <a:lnSpc>
                          <a:spcPct val="100000"/>
                        </a:lnSpc>
                        <a:spcBef>
                          <a:spcPts val="90"/>
                        </a:spcBef>
                      </a:pPr>
                      <a:r>
                        <a:rPr sz="1800" spc="-10" dirty="0">
                          <a:latin typeface="Carlito"/>
                          <a:cs typeface="Carlito"/>
                        </a:rPr>
                        <a:t>P1</a:t>
                      </a:r>
                      <a:endParaRPr sz="1800">
                        <a:latin typeface="Carlito"/>
                        <a:cs typeface="Carlito"/>
                      </a:endParaRPr>
                    </a:p>
                  </a:txBody>
                  <a:tcPr marL="0" marR="0" marT="11430" marB="0"/>
                </a:tc>
                <a:tc>
                  <a:txBody>
                    <a:bodyPr/>
                    <a:lstStyle/>
                    <a:p>
                      <a:pPr marL="259079">
                        <a:lnSpc>
                          <a:spcPct val="100000"/>
                        </a:lnSpc>
                        <a:spcBef>
                          <a:spcPts val="90"/>
                        </a:spcBef>
                      </a:pPr>
                      <a:r>
                        <a:rPr sz="1800" dirty="0">
                          <a:latin typeface="Carlito"/>
                          <a:cs typeface="Carlito"/>
                        </a:rPr>
                        <a:t>6</a:t>
                      </a:r>
                      <a:endParaRPr sz="1800">
                        <a:latin typeface="Carlito"/>
                        <a:cs typeface="Carlito"/>
                      </a:endParaRPr>
                    </a:p>
                  </a:txBody>
                  <a:tcPr marL="0" marR="0" marT="11430" marB="0"/>
                </a:tc>
                <a:tc>
                  <a:txBody>
                    <a:bodyPr/>
                    <a:lstStyle/>
                    <a:p>
                      <a:pPr marL="125095">
                        <a:lnSpc>
                          <a:spcPct val="100000"/>
                        </a:lnSpc>
                        <a:spcBef>
                          <a:spcPts val="90"/>
                        </a:spcBef>
                      </a:pPr>
                      <a:r>
                        <a:rPr sz="1800" dirty="0">
                          <a:latin typeface="Carlito"/>
                          <a:cs typeface="Carlito"/>
                        </a:rPr>
                        <a:t>2</a:t>
                      </a:r>
                      <a:endParaRPr sz="1800">
                        <a:latin typeface="Carlito"/>
                        <a:cs typeface="Carlito"/>
                      </a:endParaRPr>
                    </a:p>
                  </a:txBody>
                  <a:tcPr marL="0" marR="0" marT="11430" marB="0"/>
                </a:tc>
                <a:extLst>
                  <a:ext uri="{0D108BD9-81ED-4DB2-BD59-A6C34878D82A}">
                    <a16:rowId xmlns:a16="http://schemas.microsoft.com/office/drawing/2014/main" val="10001"/>
                  </a:ext>
                </a:extLst>
              </a:tr>
              <a:tr h="360067">
                <a:tc>
                  <a:txBody>
                    <a:bodyPr/>
                    <a:lstStyle/>
                    <a:p>
                      <a:pPr marL="127000">
                        <a:lnSpc>
                          <a:spcPct val="100000"/>
                        </a:lnSpc>
                        <a:spcBef>
                          <a:spcPts val="90"/>
                        </a:spcBef>
                      </a:pPr>
                      <a:r>
                        <a:rPr sz="1800" spc="-10" dirty="0">
                          <a:latin typeface="Carlito"/>
                          <a:cs typeface="Carlito"/>
                        </a:rPr>
                        <a:t>P2</a:t>
                      </a:r>
                      <a:endParaRPr sz="1800">
                        <a:latin typeface="Carlito"/>
                        <a:cs typeface="Carlito"/>
                      </a:endParaRPr>
                    </a:p>
                  </a:txBody>
                  <a:tcPr marL="0" marR="0" marT="11430" marB="0"/>
                </a:tc>
                <a:tc>
                  <a:txBody>
                    <a:bodyPr/>
                    <a:lstStyle/>
                    <a:p>
                      <a:pPr marL="259079">
                        <a:lnSpc>
                          <a:spcPct val="100000"/>
                        </a:lnSpc>
                        <a:spcBef>
                          <a:spcPts val="90"/>
                        </a:spcBef>
                      </a:pPr>
                      <a:r>
                        <a:rPr sz="1800" dirty="0">
                          <a:latin typeface="Carlito"/>
                          <a:cs typeface="Carlito"/>
                        </a:rPr>
                        <a:t>3</a:t>
                      </a:r>
                      <a:endParaRPr sz="1800">
                        <a:latin typeface="Carlito"/>
                        <a:cs typeface="Carlito"/>
                      </a:endParaRPr>
                    </a:p>
                  </a:txBody>
                  <a:tcPr marL="0" marR="0" marT="11430" marB="0"/>
                </a:tc>
                <a:tc>
                  <a:txBody>
                    <a:bodyPr/>
                    <a:lstStyle/>
                    <a:p>
                      <a:pPr marL="125095">
                        <a:lnSpc>
                          <a:spcPct val="100000"/>
                        </a:lnSpc>
                        <a:spcBef>
                          <a:spcPts val="90"/>
                        </a:spcBef>
                      </a:pPr>
                      <a:r>
                        <a:rPr sz="1800" dirty="0">
                          <a:latin typeface="Carlito"/>
                          <a:cs typeface="Carlito"/>
                        </a:rPr>
                        <a:t>5</a:t>
                      </a:r>
                      <a:endParaRPr sz="1800">
                        <a:latin typeface="Carlito"/>
                        <a:cs typeface="Carlito"/>
                      </a:endParaRPr>
                    </a:p>
                  </a:txBody>
                  <a:tcPr marL="0" marR="0" marT="11430" marB="0"/>
                </a:tc>
                <a:extLst>
                  <a:ext uri="{0D108BD9-81ED-4DB2-BD59-A6C34878D82A}">
                    <a16:rowId xmlns:a16="http://schemas.microsoft.com/office/drawing/2014/main" val="10002"/>
                  </a:ext>
                </a:extLst>
              </a:tr>
              <a:tr h="360516">
                <a:tc>
                  <a:txBody>
                    <a:bodyPr/>
                    <a:lstStyle/>
                    <a:p>
                      <a:pPr marL="127000">
                        <a:lnSpc>
                          <a:spcPct val="100000"/>
                        </a:lnSpc>
                        <a:spcBef>
                          <a:spcPts val="90"/>
                        </a:spcBef>
                      </a:pPr>
                      <a:r>
                        <a:rPr sz="1800" spc="-10" dirty="0">
                          <a:latin typeface="Carlito"/>
                          <a:cs typeface="Carlito"/>
                        </a:rPr>
                        <a:t>P3</a:t>
                      </a:r>
                      <a:endParaRPr sz="1800">
                        <a:latin typeface="Carlito"/>
                        <a:cs typeface="Carlito"/>
                      </a:endParaRPr>
                    </a:p>
                  </a:txBody>
                  <a:tcPr marL="0" marR="0" marT="11430" marB="0"/>
                </a:tc>
                <a:tc>
                  <a:txBody>
                    <a:bodyPr/>
                    <a:lstStyle/>
                    <a:p>
                      <a:pPr marL="259079">
                        <a:lnSpc>
                          <a:spcPct val="100000"/>
                        </a:lnSpc>
                        <a:spcBef>
                          <a:spcPts val="90"/>
                        </a:spcBef>
                      </a:pPr>
                      <a:r>
                        <a:rPr sz="1800" dirty="0">
                          <a:latin typeface="Carlito"/>
                          <a:cs typeface="Carlito"/>
                        </a:rPr>
                        <a:t>8</a:t>
                      </a:r>
                    </a:p>
                  </a:txBody>
                  <a:tcPr marL="0" marR="0" marT="11430" marB="0"/>
                </a:tc>
                <a:tc>
                  <a:txBody>
                    <a:bodyPr/>
                    <a:lstStyle/>
                    <a:p>
                      <a:pPr marL="125095">
                        <a:lnSpc>
                          <a:spcPct val="100000"/>
                        </a:lnSpc>
                        <a:spcBef>
                          <a:spcPts val="90"/>
                        </a:spcBef>
                      </a:pPr>
                      <a:r>
                        <a:rPr sz="1800" dirty="0">
                          <a:latin typeface="Carlito"/>
                          <a:cs typeface="Carlito"/>
                        </a:rPr>
                        <a:t>1</a:t>
                      </a:r>
                      <a:endParaRPr sz="1800">
                        <a:latin typeface="Carlito"/>
                        <a:cs typeface="Carlito"/>
                      </a:endParaRPr>
                    </a:p>
                  </a:txBody>
                  <a:tcPr marL="0" marR="0" marT="11430" marB="0"/>
                </a:tc>
                <a:extLst>
                  <a:ext uri="{0D108BD9-81ED-4DB2-BD59-A6C34878D82A}">
                    <a16:rowId xmlns:a16="http://schemas.microsoft.com/office/drawing/2014/main" val="10003"/>
                  </a:ext>
                </a:extLst>
              </a:tr>
              <a:tr h="360330">
                <a:tc>
                  <a:txBody>
                    <a:bodyPr/>
                    <a:lstStyle/>
                    <a:p>
                      <a:pPr marL="127000">
                        <a:lnSpc>
                          <a:spcPct val="100000"/>
                        </a:lnSpc>
                        <a:spcBef>
                          <a:spcPts val="90"/>
                        </a:spcBef>
                      </a:pPr>
                      <a:r>
                        <a:rPr sz="1800" spc="-10" dirty="0">
                          <a:latin typeface="Carlito"/>
                          <a:cs typeface="Carlito"/>
                        </a:rPr>
                        <a:t>P4</a:t>
                      </a:r>
                      <a:endParaRPr sz="1800">
                        <a:latin typeface="Carlito"/>
                        <a:cs typeface="Carlito"/>
                      </a:endParaRPr>
                    </a:p>
                  </a:txBody>
                  <a:tcPr marL="0" marR="0" marT="11430" marB="0"/>
                </a:tc>
                <a:tc>
                  <a:txBody>
                    <a:bodyPr/>
                    <a:lstStyle/>
                    <a:p>
                      <a:pPr marL="259079">
                        <a:lnSpc>
                          <a:spcPct val="100000"/>
                        </a:lnSpc>
                        <a:spcBef>
                          <a:spcPts val="90"/>
                        </a:spcBef>
                      </a:pPr>
                      <a:r>
                        <a:rPr sz="1800" dirty="0">
                          <a:latin typeface="Carlito"/>
                          <a:cs typeface="Carlito"/>
                        </a:rPr>
                        <a:t>3</a:t>
                      </a:r>
                      <a:endParaRPr sz="1800">
                        <a:latin typeface="Carlito"/>
                        <a:cs typeface="Carlito"/>
                      </a:endParaRPr>
                    </a:p>
                  </a:txBody>
                  <a:tcPr marL="0" marR="0" marT="11430" marB="0"/>
                </a:tc>
                <a:tc>
                  <a:txBody>
                    <a:bodyPr/>
                    <a:lstStyle/>
                    <a:p>
                      <a:pPr marL="125095">
                        <a:lnSpc>
                          <a:spcPct val="100000"/>
                        </a:lnSpc>
                        <a:spcBef>
                          <a:spcPts val="90"/>
                        </a:spcBef>
                      </a:pPr>
                      <a:r>
                        <a:rPr sz="1800" dirty="0">
                          <a:solidFill>
                            <a:srgbClr val="FF0000"/>
                          </a:solidFill>
                          <a:latin typeface="Carlito"/>
                          <a:cs typeface="Carlito"/>
                        </a:rPr>
                        <a:t>0</a:t>
                      </a:r>
                      <a:endParaRPr sz="1800">
                        <a:latin typeface="Carlito"/>
                        <a:cs typeface="Carlito"/>
                      </a:endParaRPr>
                    </a:p>
                  </a:txBody>
                  <a:tcPr marL="0" marR="0" marT="11430" marB="0"/>
                </a:tc>
                <a:extLst>
                  <a:ext uri="{0D108BD9-81ED-4DB2-BD59-A6C34878D82A}">
                    <a16:rowId xmlns:a16="http://schemas.microsoft.com/office/drawing/2014/main" val="10004"/>
                  </a:ext>
                </a:extLst>
              </a:tr>
              <a:tr h="292646">
                <a:tc>
                  <a:txBody>
                    <a:bodyPr/>
                    <a:lstStyle/>
                    <a:p>
                      <a:pPr marL="127000">
                        <a:lnSpc>
                          <a:spcPts val="2150"/>
                        </a:lnSpc>
                        <a:spcBef>
                          <a:spcPts val="90"/>
                        </a:spcBef>
                      </a:pPr>
                      <a:r>
                        <a:rPr sz="1800" spc="-10" dirty="0">
                          <a:latin typeface="Carlito"/>
                          <a:cs typeface="Carlito"/>
                        </a:rPr>
                        <a:t>P5</a:t>
                      </a:r>
                      <a:endParaRPr sz="1800">
                        <a:latin typeface="Carlito"/>
                        <a:cs typeface="Carlito"/>
                      </a:endParaRPr>
                    </a:p>
                  </a:txBody>
                  <a:tcPr marL="0" marR="0" marT="11430" marB="0"/>
                </a:tc>
                <a:tc>
                  <a:txBody>
                    <a:bodyPr/>
                    <a:lstStyle/>
                    <a:p>
                      <a:pPr marL="259079">
                        <a:lnSpc>
                          <a:spcPts val="2150"/>
                        </a:lnSpc>
                        <a:spcBef>
                          <a:spcPts val="90"/>
                        </a:spcBef>
                      </a:pPr>
                      <a:r>
                        <a:rPr sz="1800" dirty="0">
                          <a:latin typeface="Carlito"/>
                          <a:cs typeface="Carlito"/>
                        </a:rPr>
                        <a:t>4</a:t>
                      </a:r>
                      <a:endParaRPr sz="1800">
                        <a:latin typeface="Carlito"/>
                        <a:cs typeface="Carlito"/>
                      </a:endParaRPr>
                    </a:p>
                  </a:txBody>
                  <a:tcPr marL="0" marR="0" marT="11430" marB="0"/>
                </a:tc>
                <a:tc>
                  <a:txBody>
                    <a:bodyPr/>
                    <a:lstStyle/>
                    <a:p>
                      <a:pPr marL="125095">
                        <a:lnSpc>
                          <a:spcPts val="2150"/>
                        </a:lnSpc>
                        <a:spcBef>
                          <a:spcPts val="90"/>
                        </a:spcBef>
                      </a:pPr>
                      <a:r>
                        <a:rPr sz="1800" dirty="0">
                          <a:latin typeface="Carlito"/>
                          <a:cs typeface="Carlito"/>
                        </a:rPr>
                        <a:t>4</a:t>
                      </a:r>
                    </a:p>
                  </a:txBody>
                  <a:tcPr marL="0" marR="0" marT="11430" marB="0"/>
                </a:tc>
                <a:extLst>
                  <a:ext uri="{0D108BD9-81ED-4DB2-BD59-A6C34878D82A}">
                    <a16:rowId xmlns:a16="http://schemas.microsoft.com/office/drawing/2014/main" val="10005"/>
                  </a:ext>
                </a:extLst>
              </a:tr>
            </a:tbl>
          </a:graphicData>
        </a:graphic>
      </p:graphicFrame>
      <p:sp>
        <p:nvSpPr>
          <p:cNvPr id="5" name="object 5"/>
          <p:cNvSpPr/>
          <p:nvPr/>
        </p:nvSpPr>
        <p:spPr>
          <a:xfrm>
            <a:off x="838200" y="2502499"/>
            <a:ext cx="5867400" cy="857250"/>
          </a:xfrm>
          <a:prstGeom prst="rect">
            <a:avLst/>
          </a:prstGeom>
          <a:blipFill>
            <a:blip r:embed="rId2" cstate="print"/>
            <a:stretch>
              <a:fillRect/>
            </a:stretch>
          </a:blipFill>
        </p:spPr>
        <p:txBody>
          <a:bodyPr wrap="square" lIns="0" tIns="0" rIns="0" bIns="0" rtlCol="0"/>
          <a:lstStyle/>
          <a:p>
            <a:endParaRPr dirty="0">
              <a:highlight>
                <a:srgbClr val="FFFF00"/>
              </a:highlight>
            </a:endParaRPr>
          </a:p>
        </p:txBody>
      </p:sp>
      <p:sp>
        <p:nvSpPr>
          <p:cNvPr id="6" name="TextBox 5">
            <a:extLst>
              <a:ext uri="{FF2B5EF4-FFF2-40B4-BE49-F238E27FC236}">
                <a16:creationId xmlns:a16="http://schemas.microsoft.com/office/drawing/2014/main" id="{10847A01-7719-43AD-BA66-1374D26C2454}"/>
              </a:ext>
            </a:extLst>
          </p:cNvPr>
          <p:cNvSpPr txBox="1"/>
          <p:nvPr/>
        </p:nvSpPr>
        <p:spPr>
          <a:xfrm>
            <a:off x="6438900" y="3098142"/>
            <a:ext cx="533400" cy="400110"/>
          </a:xfrm>
          <a:prstGeom prst="rect">
            <a:avLst/>
          </a:prstGeom>
          <a:noFill/>
        </p:spPr>
        <p:txBody>
          <a:bodyPr wrap="square" rtlCol="0">
            <a:spAutoFit/>
          </a:bodyPr>
          <a:lstStyle/>
          <a:p>
            <a:r>
              <a:rPr lang="en-US" sz="2000" b="1" dirty="0"/>
              <a:t>24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797386"/>
            <a:ext cx="7922261" cy="443070"/>
          </a:xfrm>
          <a:prstGeom prst="rect">
            <a:avLst/>
          </a:prstGeom>
        </p:spPr>
        <p:txBody>
          <a:bodyPr vert="horz" wrap="square" lIns="0" tIns="12065" rIns="0" bIns="0" rtlCol="0">
            <a:spAutoFit/>
          </a:bodyPr>
          <a:lstStyle/>
          <a:p>
            <a:pPr marL="12700">
              <a:lnSpc>
                <a:spcPct val="100000"/>
              </a:lnSpc>
              <a:spcBef>
                <a:spcPts val="95"/>
              </a:spcBef>
            </a:pPr>
            <a:r>
              <a:rPr lang="en-US" sz="2800" b="1" spc="-5" dirty="0">
                <a:latin typeface="Arial"/>
                <a:cs typeface="Arial"/>
              </a:rPr>
              <a:t>S</a:t>
            </a:r>
            <a:r>
              <a:rPr sz="2800" b="1" spc="-5" dirty="0">
                <a:latin typeface="Arial"/>
                <a:cs typeface="Arial"/>
              </a:rPr>
              <a:t>hortest </a:t>
            </a:r>
            <a:r>
              <a:rPr lang="en-US" sz="2800" b="1" spc="-5" dirty="0">
                <a:latin typeface="Arial"/>
                <a:cs typeface="Arial"/>
              </a:rPr>
              <a:t>J</a:t>
            </a:r>
            <a:r>
              <a:rPr sz="2800" b="1" spc="-5" dirty="0">
                <a:latin typeface="Arial"/>
                <a:cs typeface="Arial"/>
              </a:rPr>
              <a:t>ob </a:t>
            </a:r>
            <a:r>
              <a:rPr sz="2800" b="1" dirty="0">
                <a:latin typeface="Arial"/>
                <a:cs typeface="Arial"/>
              </a:rPr>
              <a:t>first (SJF) </a:t>
            </a:r>
            <a:r>
              <a:rPr lang="en-US" sz="2800" b="1" spc="-5" dirty="0">
                <a:latin typeface="Arial"/>
                <a:cs typeface="Arial"/>
              </a:rPr>
              <a:t>S</a:t>
            </a:r>
            <a:r>
              <a:rPr sz="2800" b="1" spc="-5" dirty="0">
                <a:latin typeface="Arial"/>
                <a:cs typeface="Arial"/>
              </a:rPr>
              <a:t>cheduling</a:t>
            </a:r>
            <a:r>
              <a:rPr sz="2800" b="1" spc="80" dirty="0">
                <a:latin typeface="Arial"/>
                <a:cs typeface="Arial"/>
              </a:rPr>
              <a:t> </a:t>
            </a:r>
            <a:r>
              <a:rPr lang="en-US" sz="2800" b="1" spc="80" dirty="0">
                <a:latin typeface="Arial"/>
                <a:cs typeface="Arial"/>
              </a:rPr>
              <a:t>A</a:t>
            </a:r>
            <a:r>
              <a:rPr sz="2800" b="1" dirty="0">
                <a:latin typeface="Arial"/>
                <a:cs typeface="Arial"/>
              </a:rPr>
              <a:t>lgorithm:</a:t>
            </a:r>
            <a:endParaRPr sz="2800" dirty="0">
              <a:latin typeface="Arial"/>
              <a:cs typeface="Arial"/>
            </a:endParaRPr>
          </a:p>
        </p:txBody>
      </p:sp>
      <p:sp>
        <p:nvSpPr>
          <p:cNvPr id="3" name="object 3"/>
          <p:cNvSpPr txBox="1"/>
          <p:nvPr/>
        </p:nvSpPr>
        <p:spPr>
          <a:xfrm>
            <a:off x="916939" y="1775205"/>
            <a:ext cx="10320020" cy="4342214"/>
          </a:xfrm>
          <a:prstGeom prst="rect">
            <a:avLst/>
          </a:prstGeom>
        </p:spPr>
        <p:txBody>
          <a:bodyPr vert="horz" wrap="square" lIns="0" tIns="12700" rIns="0" bIns="0" rtlCol="0">
            <a:spAutoFit/>
          </a:bodyPr>
          <a:lstStyle/>
          <a:p>
            <a:pPr marL="241300" indent="-229235">
              <a:spcBef>
                <a:spcPts val="100"/>
              </a:spcBef>
              <a:buFont typeface="Arial"/>
              <a:buChar char="•"/>
              <a:tabLst>
                <a:tab pos="241300" algn="l"/>
                <a:tab pos="241935" algn="l"/>
              </a:tabLst>
            </a:pPr>
            <a:r>
              <a:rPr sz="2400" spc="-30" dirty="0">
                <a:cs typeface="Carlito"/>
              </a:rPr>
              <a:t>Two</a:t>
            </a:r>
            <a:r>
              <a:rPr sz="2400" spc="-10" dirty="0">
                <a:cs typeface="Carlito"/>
              </a:rPr>
              <a:t> </a:t>
            </a:r>
            <a:r>
              <a:rPr sz="2400" spc="-5" dirty="0">
                <a:cs typeface="Carlito"/>
              </a:rPr>
              <a:t>schemes:</a:t>
            </a:r>
            <a:endParaRPr sz="2400" dirty="0">
              <a:cs typeface="Carlito"/>
            </a:endParaRPr>
          </a:p>
          <a:p>
            <a:pPr marL="698500" lvl="1" indent="-229235">
              <a:buFont typeface="Arial"/>
              <a:buChar char="•"/>
              <a:tabLst>
                <a:tab pos="698500" algn="l"/>
                <a:tab pos="699135" algn="l"/>
              </a:tabLst>
            </a:pPr>
            <a:r>
              <a:rPr sz="2000" b="1" spc="-5" dirty="0">
                <a:cs typeface="Carlito"/>
              </a:rPr>
              <a:t>Non-</a:t>
            </a:r>
            <a:r>
              <a:rPr lang="en-US" sz="2000" b="1" spc="-5" dirty="0">
                <a:cs typeface="Carlito"/>
              </a:rPr>
              <a:t>P</a:t>
            </a:r>
            <a:r>
              <a:rPr sz="2000" b="1" spc="-5" dirty="0">
                <a:cs typeface="Carlito"/>
              </a:rPr>
              <a:t>reemptive </a:t>
            </a:r>
            <a:r>
              <a:rPr sz="2000" dirty="0">
                <a:cs typeface="Carlito"/>
              </a:rPr>
              <a:t>– </a:t>
            </a:r>
            <a:r>
              <a:rPr sz="2000" spc="-5" dirty="0">
                <a:cs typeface="Carlito"/>
              </a:rPr>
              <a:t>once </a:t>
            </a:r>
            <a:r>
              <a:rPr sz="2000" dirty="0">
                <a:cs typeface="Carlito"/>
              </a:rPr>
              <a:t>CPU</a:t>
            </a:r>
            <a:r>
              <a:rPr lang="en-US" sz="2000" dirty="0">
                <a:cs typeface="Carlito"/>
              </a:rPr>
              <a:t> was</a:t>
            </a:r>
            <a:r>
              <a:rPr sz="2000" dirty="0">
                <a:cs typeface="Carlito"/>
              </a:rPr>
              <a:t> </a:t>
            </a:r>
            <a:r>
              <a:rPr sz="2000" spc="-5" dirty="0">
                <a:cs typeface="Carlito"/>
              </a:rPr>
              <a:t>given </a:t>
            </a:r>
            <a:r>
              <a:rPr sz="2000" spc="-10" dirty="0">
                <a:cs typeface="Carlito"/>
              </a:rPr>
              <a:t>to </a:t>
            </a:r>
            <a:r>
              <a:rPr sz="2000" dirty="0">
                <a:cs typeface="Carlito"/>
              </a:rPr>
              <a:t>the </a:t>
            </a:r>
            <a:r>
              <a:rPr sz="2000" spc="-10" dirty="0">
                <a:cs typeface="Carlito"/>
              </a:rPr>
              <a:t>process </a:t>
            </a:r>
            <a:r>
              <a:rPr sz="2000" dirty="0">
                <a:cs typeface="Carlito"/>
              </a:rPr>
              <a:t>it </a:t>
            </a:r>
            <a:r>
              <a:rPr sz="2000" spc="-5" dirty="0">
                <a:cs typeface="Carlito"/>
              </a:rPr>
              <a:t>cannot </a:t>
            </a:r>
            <a:r>
              <a:rPr sz="2000" dirty="0">
                <a:cs typeface="Carlito"/>
              </a:rPr>
              <a:t>be </a:t>
            </a:r>
            <a:r>
              <a:rPr sz="2000" spc="-10" dirty="0">
                <a:cs typeface="Carlito"/>
              </a:rPr>
              <a:t>preempted </a:t>
            </a:r>
            <a:r>
              <a:rPr sz="2000" spc="-5" dirty="0">
                <a:cs typeface="Carlito"/>
              </a:rPr>
              <a:t>until </a:t>
            </a:r>
            <a:r>
              <a:rPr sz="2000" spc="-10" dirty="0">
                <a:cs typeface="Carlito"/>
              </a:rPr>
              <a:t>process completes </a:t>
            </a:r>
            <a:r>
              <a:rPr sz="2000" dirty="0">
                <a:cs typeface="Carlito"/>
              </a:rPr>
              <a:t>its CPU</a:t>
            </a:r>
            <a:r>
              <a:rPr sz="2000" spc="25" dirty="0">
                <a:cs typeface="Carlito"/>
              </a:rPr>
              <a:t> </a:t>
            </a:r>
            <a:r>
              <a:rPr sz="2000" spc="-10" dirty="0">
                <a:cs typeface="Carlito"/>
              </a:rPr>
              <a:t>burst.</a:t>
            </a:r>
            <a:endParaRPr sz="2000" dirty="0">
              <a:cs typeface="Carlito"/>
            </a:endParaRPr>
          </a:p>
          <a:p>
            <a:pPr marL="698500" lvl="1" indent="-229235">
              <a:buFont typeface="Arial"/>
              <a:buChar char="•"/>
              <a:tabLst>
                <a:tab pos="698500" algn="l"/>
                <a:tab pos="699135" algn="l"/>
              </a:tabLst>
            </a:pPr>
            <a:r>
              <a:rPr lang="en-US" sz="2000" b="1" spc="-5" dirty="0">
                <a:cs typeface="Carlito"/>
              </a:rPr>
              <a:t>P</a:t>
            </a:r>
            <a:r>
              <a:rPr sz="2000" b="1" spc="-5" dirty="0">
                <a:cs typeface="Carlito"/>
              </a:rPr>
              <a:t>reemptive </a:t>
            </a:r>
            <a:r>
              <a:rPr sz="2000" dirty="0">
                <a:cs typeface="Carlito"/>
              </a:rPr>
              <a:t>– </a:t>
            </a:r>
            <a:r>
              <a:rPr lang="en-US" sz="2000" dirty="0">
                <a:cs typeface="Carlito"/>
              </a:rPr>
              <a:t>I</a:t>
            </a:r>
            <a:r>
              <a:rPr sz="2000" dirty="0">
                <a:cs typeface="Carlito"/>
              </a:rPr>
              <a:t>f a </a:t>
            </a:r>
            <a:r>
              <a:rPr sz="2000" spc="-5" dirty="0">
                <a:cs typeface="Carlito"/>
              </a:rPr>
              <a:t>new </a:t>
            </a:r>
            <a:r>
              <a:rPr sz="2000" spc="-10" dirty="0">
                <a:cs typeface="Carlito"/>
              </a:rPr>
              <a:t>process </a:t>
            </a:r>
            <a:r>
              <a:rPr sz="2000" spc="-5" dirty="0">
                <a:cs typeface="Carlito"/>
              </a:rPr>
              <a:t>arrives with CPU </a:t>
            </a:r>
            <a:r>
              <a:rPr sz="2000" spc="-10" dirty="0">
                <a:cs typeface="Carlito"/>
              </a:rPr>
              <a:t>burst </a:t>
            </a:r>
            <a:r>
              <a:rPr sz="2000" spc="-5" dirty="0">
                <a:cs typeface="Carlito"/>
              </a:rPr>
              <a:t>length </a:t>
            </a:r>
            <a:r>
              <a:rPr sz="2000" dirty="0">
                <a:cs typeface="Carlito"/>
              </a:rPr>
              <a:t>less than</a:t>
            </a:r>
            <a:r>
              <a:rPr lang="en-US" sz="2000" dirty="0">
                <a:cs typeface="Carlito"/>
              </a:rPr>
              <a:t> the</a:t>
            </a:r>
            <a:r>
              <a:rPr sz="2000" dirty="0">
                <a:cs typeface="Carlito"/>
              </a:rPr>
              <a:t> </a:t>
            </a:r>
            <a:r>
              <a:rPr sz="2000" spc="-5" dirty="0">
                <a:cs typeface="Carlito"/>
              </a:rPr>
              <a:t>remaining </a:t>
            </a:r>
            <a:r>
              <a:rPr sz="2000" dirty="0">
                <a:cs typeface="Carlito"/>
              </a:rPr>
              <a:t>time </a:t>
            </a:r>
            <a:r>
              <a:rPr sz="2000" spc="-5" dirty="0">
                <a:cs typeface="Carlito"/>
              </a:rPr>
              <a:t>of </a:t>
            </a:r>
            <a:r>
              <a:rPr lang="en-US" sz="2000" spc="-5" dirty="0">
                <a:cs typeface="Carlito"/>
              </a:rPr>
              <a:t>the </a:t>
            </a:r>
            <a:r>
              <a:rPr sz="2000" spc="-5" dirty="0">
                <a:cs typeface="Carlito"/>
              </a:rPr>
              <a:t>current </a:t>
            </a:r>
            <a:r>
              <a:rPr sz="2000" spc="-10" dirty="0">
                <a:cs typeface="Carlito"/>
              </a:rPr>
              <a:t>executing </a:t>
            </a:r>
            <a:r>
              <a:rPr sz="2000" spc="-5" dirty="0">
                <a:cs typeface="Carlito"/>
              </a:rPr>
              <a:t>process </a:t>
            </a:r>
            <a:r>
              <a:rPr lang="en-US" sz="2000" spc="-5" dirty="0">
                <a:cs typeface="Carlito"/>
              </a:rPr>
              <a:t>then current process</a:t>
            </a:r>
            <a:r>
              <a:rPr sz="2000" spc="25" dirty="0">
                <a:cs typeface="Carlito"/>
              </a:rPr>
              <a:t> </a:t>
            </a:r>
            <a:r>
              <a:rPr sz="2000" spc="-10" dirty="0">
                <a:cs typeface="Carlito"/>
              </a:rPr>
              <a:t>get</a:t>
            </a:r>
            <a:r>
              <a:rPr lang="en-US" sz="2000" spc="-10" dirty="0">
                <a:cs typeface="Carlito"/>
              </a:rPr>
              <a:t>s</a:t>
            </a:r>
            <a:r>
              <a:rPr lang="en-US" sz="2000" dirty="0">
                <a:cs typeface="Carlito"/>
              </a:rPr>
              <a:t> </a:t>
            </a:r>
            <a:r>
              <a:rPr sz="2000" spc="-10" dirty="0">
                <a:cs typeface="Carlito"/>
              </a:rPr>
              <a:t>preempt</a:t>
            </a:r>
            <a:r>
              <a:rPr lang="en-US" sz="2000" spc="-10" dirty="0">
                <a:cs typeface="Carlito"/>
              </a:rPr>
              <a:t>ed</a:t>
            </a:r>
            <a:r>
              <a:rPr sz="2000" spc="-10" dirty="0">
                <a:cs typeface="Carlito"/>
              </a:rPr>
              <a:t> </a:t>
            </a:r>
            <a:r>
              <a:rPr sz="2000" dirty="0">
                <a:cs typeface="Carlito"/>
              </a:rPr>
              <a:t>known as </a:t>
            </a:r>
            <a:r>
              <a:rPr sz="2000" b="1" spc="-10" dirty="0">
                <a:cs typeface="Carlito"/>
              </a:rPr>
              <a:t>Shortest-Remaining-Time-First (SRTF)</a:t>
            </a:r>
            <a:endParaRPr sz="2000" dirty="0">
              <a:cs typeface="Carlito"/>
            </a:endParaRPr>
          </a:p>
          <a:p>
            <a:pPr marL="241300" marR="89535" indent="-229235">
              <a:spcBef>
                <a:spcPts val="1000"/>
              </a:spcBef>
              <a:buFont typeface="Arial"/>
              <a:buChar char="•"/>
              <a:tabLst>
                <a:tab pos="241300" algn="l"/>
                <a:tab pos="241935" algn="l"/>
              </a:tabLst>
            </a:pPr>
            <a:r>
              <a:rPr sz="2400" spc="-5" dirty="0">
                <a:cs typeface="Carlito"/>
              </a:rPr>
              <a:t>Optimal </a:t>
            </a:r>
            <a:r>
              <a:rPr sz="2400" spc="-15" dirty="0">
                <a:cs typeface="Carlito"/>
              </a:rPr>
              <a:t>for </a:t>
            </a:r>
            <a:r>
              <a:rPr sz="2400" spc="-5" dirty="0">
                <a:cs typeface="Carlito"/>
              </a:rPr>
              <a:t>minimizing </a:t>
            </a:r>
            <a:r>
              <a:rPr sz="2400" dirty="0">
                <a:cs typeface="Carlito"/>
              </a:rPr>
              <a:t>queueing </a:t>
            </a:r>
            <a:r>
              <a:rPr sz="2400" spc="-5" dirty="0">
                <a:cs typeface="Carlito"/>
              </a:rPr>
              <a:t>time, </a:t>
            </a:r>
            <a:r>
              <a:rPr sz="2400" dirty="0">
                <a:cs typeface="Carlito"/>
              </a:rPr>
              <a:t>but </a:t>
            </a:r>
            <a:r>
              <a:rPr sz="2400" spc="-5" dirty="0">
                <a:cs typeface="Carlito"/>
              </a:rPr>
              <a:t>impossible </a:t>
            </a:r>
            <a:r>
              <a:rPr sz="2400" spc="-15" dirty="0">
                <a:cs typeface="Carlito"/>
              </a:rPr>
              <a:t>to </a:t>
            </a:r>
            <a:r>
              <a:rPr sz="2400" spc="-5" dirty="0">
                <a:cs typeface="Carlito"/>
              </a:rPr>
              <a:t>implement. </a:t>
            </a:r>
            <a:r>
              <a:rPr sz="2400" spc="-30" dirty="0">
                <a:cs typeface="Carlito"/>
              </a:rPr>
              <a:t>Tries </a:t>
            </a:r>
            <a:r>
              <a:rPr sz="2400" spc="-15" dirty="0">
                <a:cs typeface="Carlito"/>
              </a:rPr>
              <a:t>to </a:t>
            </a:r>
            <a:r>
              <a:rPr sz="2400" spc="-5" dirty="0">
                <a:cs typeface="Carlito"/>
              </a:rPr>
              <a:t>predict </a:t>
            </a:r>
            <a:r>
              <a:rPr sz="2400" dirty="0">
                <a:cs typeface="Carlito"/>
              </a:rPr>
              <a:t>the </a:t>
            </a:r>
            <a:r>
              <a:rPr sz="2400" spc="-10" dirty="0">
                <a:cs typeface="Carlito"/>
              </a:rPr>
              <a:t>process  </a:t>
            </a:r>
            <a:r>
              <a:rPr sz="2400" spc="-15" dirty="0">
                <a:cs typeface="Carlito"/>
              </a:rPr>
              <a:t>to </a:t>
            </a:r>
            <a:r>
              <a:rPr sz="2400" dirty="0">
                <a:cs typeface="Carlito"/>
              </a:rPr>
              <a:t>schedule </a:t>
            </a:r>
            <a:r>
              <a:rPr sz="2400" spc="-5" dirty="0">
                <a:cs typeface="Carlito"/>
              </a:rPr>
              <a:t>based on </a:t>
            </a:r>
            <a:r>
              <a:rPr sz="2400" spc="-10" dirty="0">
                <a:cs typeface="Carlito"/>
              </a:rPr>
              <a:t>previous</a:t>
            </a:r>
            <a:r>
              <a:rPr sz="2400" spc="-20" dirty="0">
                <a:cs typeface="Carlito"/>
              </a:rPr>
              <a:t> </a:t>
            </a:r>
            <a:r>
              <a:rPr sz="2400" spc="-25" dirty="0">
                <a:cs typeface="Carlito"/>
              </a:rPr>
              <a:t>history.</a:t>
            </a:r>
            <a:endParaRPr sz="2400" dirty="0">
              <a:cs typeface="Carlito"/>
            </a:endParaRPr>
          </a:p>
          <a:p>
            <a:pPr marL="241300" indent="-229235">
              <a:spcBef>
                <a:spcPts val="275"/>
              </a:spcBef>
              <a:buFont typeface="Arial"/>
              <a:buChar char="•"/>
              <a:tabLst>
                <a:tab pos="241300" algn="l"/>
                <a:tab pos="241935" algn="l"/>
              </a:tabLst>
            </a:pPr>
            <a:r>
              <a:rPr sz="2400" spc="-5" dirty="0">
                <a:cs typeface="Carlito"/>
              </a:rPr>
              <a:t>Predicting </a:t>
            </a:r>
            <a:r>
              <a:rPr sz="2400" dirty="0">
                <a:cs typeface="Carlito"/>
              </a:rPr>
              <a:t>the </a:t>
            </a:r>
            <a:r>
              <a:rPr sz="2400" spc="-5" dirty="0">
                <a:cs typeface="Carlito"/>
              </a:rPr>
              <a:t>time </a:t>
            </a:r>
            <a:r>
              <a:rPr sz="2400" dirty="0">
                <a:cs typeface="Carlito"/>
              </a:rPr>
              <a:t>the </a:t>
            </a:r>
            <a:r>
              <a:rPr sz="2400" spc="-10" dirty="0">
                <a:cs typeface="Carlito"/>
              </a:rPr>
              <a:t>process </a:t>
            </a:r>
            <a:r>
              <a:rPr sz="2400" spc="-5" dirty="0">
                <a:cs typeface="Carlito"/>
              </a:rPr>
              <a:t>will use on </a:t>
            </a:r>
            <a:r>
              <a:rPr sz="2400" dirty="0">
                <a:cs typeface="Carlito"/>
              </a:rPr>
              <a:t>its </a:t>
            </a:r>
            <a:r>
              <a:rPr sz="2400" spc="-10" dirty="0">
                <a:cs typeface="Carlito"/>
              </a:rPr>
              <a:t>next</a:t>
            </a:r>
            <a:r>
              <a:rPr sz="2400" spc="55" dirty="0">
                <a:cs typeface="Carlito"/>
              </a:rPr>
              <a:t> </a:t>
            </a:r>
            <a:r>
              <a:rPr sz="2400" spc="-5" dirty="0">
                <a:cs typeface="Carlito"/>
              </a:rPr>
              <a:t>schedule</a:t>
            </a:r>
            <a:r>
              <a:rPr lang="en-US" sz="2400" spc="-5" dirty="0">
                <a:cs typeface="Carlito"/>
              </a:rPr>
              <a:t>d</a:t>
            </a:r>
            <a:endParaRPr sz="2400" dirty="0">
              <a:cs typeface="Carlito"/>
            </a:endParaRPr>
          </a:p>
          <a:p>
            <a:pPr marL="241300" indent="-229235">
              <a:spcBef>
                <a:spcPts val="280"/>
              </a:spcBef>
              <a:buFont typeface="Arial"/>
              <a:buChar char="•"/>
              <a:tabLst>
                <a:tab pos="241300" algn="l"/>
                <a:tab pos="241935" algn="l"/>
              </a:tabLst>
            </a:pPr>
            <a:r>
              <a:rPr sz="2400" spc="-5" dirty="0">
                <a:cs typeface="Carlito"/>
              </a:rPr>
              <a:t>scheduling of </a:t>
            </a:r>
            <a:r>
              <a:rPr sz="2400" dirty="0">
                <a:cs typeface="Carlito"/>
              </a:rPr>
              <a:t>a </a:t>
            </a:r>
            <a:r>
              <a:rPr sz="2400" spc="-5" dirty="0">
                <a:cs typeface="Carlito"/>
              </a:rPr>
              <a:t>job </a:t>
            </a:r>
            <a:r>
              <a:rPr sz="2400" spc="-15" dirty="0">
                <a:cs typeface="Carlito"/>
              </a:rPr>
              <a:t>for </a:t>
            </a:r>
            <a:r>
              <a:rPr sz="2400" dirty="0">
                <a:cs typeface="Carlito"/>
              </a:rPr>
              <a:t>a </a:t>
            </a:r>
            <a:r>
              <a:rPr sz="2400" spc="-10" dirty="0">
                <a:cs typeface="Carlito"/>
              </a:rPr>
              <a:t>process </a:t>
            </a:r>
            <a:r>
              <a:rPr sz="2400" dirty="0">
                <a:cs typeface="Carlito"/>
              </a:rPr>
              <a:t>is </a:t>
            </a:r>
            <a:r>
              <a:rPr sz="2400" spc="-5" dirty="0">
                <a:cs typeface="Carlito"/>
              </a:rPr>
              <a:t>done on </a:t>
            </a:r>
            <a:r>
              <a:rPr sz="2400" dirty="0">
                <a:cs typeface="Carlito"/>
              </a:rPr>
              <a:t>the basis </a:t>
            </a:r>
            <a:r>
              <a:rPr sz="2400" spc="-5" dirty="0">
                <a:cs typeface="Carlito"/>
              </a:rPr>
              <a:t>of </a:t>
            </a:r>
            <a:r>
              <a:rPr sz="2400" dirty="0">
                <a:cs typeface="Carlito"/>
              </a:rPr>
              <a:t>its </a:t>
            </a:r>
            <a:r>
              <a:rPr sz="2400" spc="-10" dirty="0">
                <a:cs typeface="Carlito"/>
              </a:rPr>
              <a:t>having shortest execution </a:t>
            </a:r>
            <a:r>
              <a:rPr sz="2400" spc="-5" dirty="0">
                <a:cs typeface="Carlito"/>
              </a:rPr>
              <a:t>time. </a:t>
            </a:r>
            <a:r>
              <a:rPr sz="2400" dirty="0">
                <a:cs typeface="Carlito"/>
              </a:rPr>
              <a:t>if</a:t>
            </a:r>
            <a:r>
              <a:rPr sz="2400" spc="75" dirty="0">
                <a:cs typeface="Carlito"/>
              </a:rPr>
              <a:t> </a:t>
            </a:r>
            <a:r>
              <a:rPr sz="2400" dirty="0">
                <a:cs typeface="Carlito"/>
              </a:rPr>
              <a:t>the</a:t>
            </a:r>
            <a:r>
              <a:rPr lang="en-US" sz="2400" dirty="0">
                <a:cs typeface="Carlito"/>
              </a:rPr>
              <a:t> </a:t>
            </a:r>
            <a:r>
              <a:rPr sz="2400" spc="-10" dirty="0">
                <a:cs typeface="Carlito"/>
              </a:rPr>
              <a:t>two processes </a:t>
            </a:r>
            <a:r>
              <a:rPr sz="2400" spc="-15" dirty="0">
                <a:cs typeface="Carlito"/>
              </a:rPr>
              <a:t>have </a:t>
            </a:r>
            <a:r>
              <a:rPr sz="2400" dirty="0">
                <a:cs typeface="Carlito"/>
              </a:rPr>
              <a:t>the </a:t>
            </a:r>
            <a:r>
              <a:rPr sz="2400" spc="-5" dirty="0">
                <a:cs typeface="Carlito"/>
              </a:rPr>
              <a:t>same CPU time ,then </a:t>
            </a:r>
            <a:r>
              <a:rPr sz="2400" spc="-10" dirty="0">
                <a:cs typeface="Carlito"/>
              </a:rPr>
              <a:t>FCFS </a:t>
            </a:r>
            <a:r>
              <a:rPr sz="2400" spc="-5" dirty="0">
                <a:cs typeface="Carlito"/>
              </a:rPr>
              <a:t>scheduling is used </a:t>
            </a:r>
            <a:r>
              <a:rPr sz="2400" dirty="0">
                <a:cs typeface="Carlito"/>
              </a:rPr>
              <a:t>among</a:t>
            </a:r>
            <a:r>
              <a:rPr sz="2400" spc="50" dirty="0">
                <a:cs typeface="Carlito"/>
              </a:rPr>
              <a:t> </a:t>
            </a:r>
            <a:r>
              <a:rPr sz="2400" dirty="0">
                <a:cs typeface="Carlito"/>
              </a:rPr>
              <a:t>them.</a:t>
            </a:r>
          </a:p>
        </p:txBody>
      </p:sp>
      <p:sp>
        <p:nvSpPr>
          <p:cNvPr id="5" name="object 5"/>
          <p:cNvSpPr txBox="1"/>
          <p:nvPr/>
        </p:nvSpPr>
        <p:spPr>
          <a:xfrm>
            <a:off x="11094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23</a:t>
            </a:r>
            <a:endParaRPr sz="1200">
              <a:latin typeface="Carlito"/>
              <a:cs typeface="Carl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1146535" y="6465214"/>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t>5</a:t>
            </a:fld>
            <a:endParaRPr sz="1200">
              <a:latin typeface="Carlito"/>
              <a:cs typeface="Carlito"/>
            </a:endParaRPr>
          </a:p>
        </p:txBody>
      </p:sp>
      <p:sp>
        <p:nvSpPr>
          <p:cNvPr id="2" name="object 2"/>
          <p:cNvSpPr txBox="1">
            <a:spLocks noGrp="1"/>
          </p:cNvSpPr>
          <p:nvPr>
            <p:ph type="title"/>
          </p:nvPr>
        </p:nvSpPr>
        <p:spPr>
          <a:xfrm>
            <a:off x="991920" y="397001"/>
            <a:ext cx="3474085" cy="696595"/>
          </a:xfrm>
          <a:prstGeom prst="rect">
            <a:avLst/>
          </a:prstGeom>
        </p:spPr>
        <p:txBody>
          <a:bodyPr vert="horz" wrap="square" lIns="0" tIns="13335" rIns="0" bIns="0" rtlCol="0">
            <a:spAutoFit/>
          </a:bodyPr>
          <a:lstStyle/>
          <a:p>
            <a:pPr marL="12700">
              <a:lnSpc>
                <a:spcPct val="100000"/>
              </a:lnSpc>
              <a:spcBef>
                <a:spcPts val="105"/>
              </a:spcBef>
            </a:pPr>
            <a:r>
              <a:rPr sz="4400" dirty="0">
                <a:latin typeface="Times New Roman"/>
                <a:cs typeface="Times New Roman"/>
              </a:rPr>
              <a:t>Function of</a:t>
            </a:r>
            <a:r>
              <a:rPr sz="4400" spc="-90" dirty="0">
                <a:latin typeface="Times New Roman"/>
                <a:cs typeface="Times New Roman"/>
              </a:rPr>
              <a:t> </a:t>
            </a:r>
            <a:r>
              <a:rPr sz="4400" dirty="0">
                <a:latin typeface="Times New Roman"/>
                <a:cs typeface="Times New Roman"/>
              </a:rPr>
              <a:t>OS</a:t>
            </a:r>
            <a:endParaRPr sz="4400">
              <a:latin typeface="Times New Roman"/>
              <a:cs typeface="Times New Roman"/>
            </a:endParaRPr>
          </a:p>
        </p:txBody>
      </p:sp>
      <p:sp>
        <p:nvSpPr>
          <p:cNvPr id="3" name="object 3"/>
          <p:cNvSpPr txBox="1"/>
          <p:nvPr/>
        </p:nvSpPr>
        <p:spPr>
          <a:xfrm>
            <a:off x="991919" y="1218057"/>
            <a:ext cx="10509199" cy="4129336"/>
          </a:xfrm>
          <a:prstGeom prst="rect">
            <a:avLst/>
          </a:prstGeom>
        </p:spPr>
        <p:txBody>
          <a:bodyPr vert="horz" wrap="square" lIns="0" tIns="12700" rIns="0" bIns="0" rtlCol="0">
            <a:spAutoFit/>
          </a:bodyPr>
          <a:lstStyle/>
          <a:p>
            <a:pPr marL="469900" indent="-457834">
              <a:spcBef>
                <a:spcPts val="100"/>
              </a:spcBef>
              <a:buAutoNum type="arabicPeriod"/>
              <a:tabLst>
                <a:tab pos="469900" algn="l"/>
                <a:tab pos="470534" algn="l"/>
              </a:tabLst>
            </a:pPr>
            <a:r>
              <a:rPr lang="en-US" sz="2000" b="1" spc="-5" dirty="0">
                <a:latin typeface="Times New Roman"/>
                <a:cs typeface="Times New Roman"/>
              </a:rPr>
              <a:t>U</a:t>
            </a:r>
            <a:r>
              <a:rPr sz="2000" b="1" spc="-5" dirty="0">
                <a:latin typeface="Times New Roman"/>
                <a:cs typeface="Times New Roman"/>
              </a:rPr>
              <a:t>ser</a:t>
            </a:r>
            <a:r>
              <a:rPr sz="2000" b="1" spc="-50" dirty="0">
                <a:latin typeface="Times New Roman"/>
                <a:cs typeface="Times New Roman"/>
              </a:rPr>
              <a:t> </a:t>
            </a:r>
            <a:r>
              <a:rPr sz="2000" b="1" dirty="0">
                <a:latin typeface="Times New Roman"/>
                <a:cs typeface="Times New Roman"/>
              </a:rPr>
              <a:t>interface</a:t>
            </a:r>
            <a:r>
              <a:rPr sz="2000" dirty="0">
                <a:latin typeface="Times New Roman"/>
                <a:cs typeface="Times New Roman"/>
              </a:rPr>
              <a:t>:</a:t>
            </a:r>
            <a:endParaRPr lang="en-US" sz="2000" dirty="0">
              <a:latin typeface="Times New Roman"/>
              <a:cs typeface="Times New Roman"/>
            </a:endParaRPr>
          </a:p>
          <a:p>
            <a:pPr marL="469900"/>
            <a:r>
              <a:rPr sz="2000" dirty="0">
                <a:latin typeface="Times New Roman"/>
                <a:cs typeface="Times New Roman"/>
              </a:rPr>
              <a:t>The operating </a:t>
            </a:r>
            <a:r>
              <a:rPr sz="2000" spc="-5" dirty="0">
                <a:latin typeface="Times New Roman"/>
                <a:cs typeface="Times New Roman"/>
              </a:rPr>
              <a:t>system acts </a:t>
            </a:r>
            <a:r>
              <a:rPr sz="2000" dirty="0">
                <a:latin typeface="Times New Roman"/>
                <a:cs typeface="Times New Roman"/>
              </a:rPr>
              <a:t>as an interface between user and the </a:t>
            </a:r>
            <a:r>
              <a:rPr sz="2000" spc="-5" dirty="0">
                <a:latin typeface="Times New Roman"/>
                <a:cs typeface="Times New Roman"/>
              </a:rPr>
              <a:t>computer </a:t>
            </a:r>
            <a:r>
              <a:rPr sz="2000" dirty="0">
                <a:latin typeface="Times New Roman"/>
                <a:cs typeface="Times New Roman"/>
              </a:rPr>
              <a:t>hardware.An OS</a:t>
            </a:r>
            <a:r>
              <a:rPr sz="2000" spc="-130" dirty="0">
                <a:latin typeface="Times New Roman"/>
                <a:cs typeface="Times New Roman"/>
              </a:rPr>
              <a:t> </a:t>
            </a:r>
            <a:r>
              <a:rPr sz="2000" dirty="0">
                <a:latin typeface="Times New Roman"/>
                <a:cs typeface="Times New Roman"/>
              </a:rPr>
              <a:t>provides</a:t>
            </a:r>
            <a:r>
              <a:rPr lang="en-US" sz="2000" dirty="0">
                <a:latin typeface="Times New Roman"/>
                <a:cs typeface="Times New Roman"/>
              </a:rPr>
              <a:t> </a:t>
            </a:r>
            <a:r>
              <a:rPr sz="2000" dirty="0">
                <a:latin typeface="Times New Roman"/>
                <a:cs typeface="Times New Roman"/>
              </a:rPr>
              <a:t>a platform on the top which application </a:t>
            </a:r>
            <a:r>
              <a:rPr sz="2000" spc="-5" dirty="0">
                <a:latin typeface="Times New Roman"/>
                <a:cs typeface="Times New Roman"/>
              </a:rPr>
              <a:t>programs </a:t>
            </a:r>
            <a:r>
              <a:rPr sz="2000" dirty="0">
                <a:latin typeface="Times New Roman"/>
                <a:cs typeface="Times New Roman"/>
              </a:rPr>
              <a:t>can run. The user interacts with the</a:t>
            </a:r>
            <a:r>
              <a:rPr sz="2000" spc="-250" dirty="0">
                <a:latin typeface="Times New Roman"/>
                <a:cs typeface="Times New Roman"/>
              </a:rPr>
              <a:t> </a:t>
            </a:r>
            <a:r>
              <a:rPr sz="2000" dirty="0">
                <a:latin typeface="Times New Roman"/>
                <a:cs typeface="Times New Roman"/>
              </a:rPr>
              <a:t>hardware  system through operating</a:t>
            </a:r>
            <a:r>
              <a:rPr sz="2000" spc="-110" dirty="0">
                <a:latin typeface="Times New Roman"/>
                <a:cs typeface="Times New Roman"/>
              </a:rPr>
              <a:t> </a:t>
            </a:r>
            <a:r>
              <a:rPr sz="2000" spc="-5" dirty="0">
                <a:latin typeface="Times New Roman"/>
                <a:cs typeface="Times New Roman"/>
              </a:rPr>
              <a:t>system.</a:t>
            </a:r>
            <a:endParaRPr sz="2000" dirty="0">
              <a:latin typeface="Times New Roman"/>
              <a:cs typeface="Times New Roman"/>
            </a:endParaRPr>
          </a:p>
          <a:p>
            <a:pPr marL="393700" indent="-381635">
              <a:spcBef>
                <a:spcPts val="130"/>
              </a:spcBef>
              <a:buFont typeface="Times New Roman"/>
              <a:buAutoNum type="arabicPeriod" startAt="2"/>
              <a:tabLst>
                <a:tab pos="393700" algn="l"/>
                <a:tab pos="394335" algn="l"/>
              </a:tabLst>
            </a:pPr>
            <a:r>
              <a:rPr sz="2000" b="1" spc="-10" dirty="0">
                <a:latin typeface="Times New Roman"/>
                <a:cs typeface="Times New Roman"/>
              </a:rPr>
              <a:t>program</a:t>
            </a:r>
            <a:r>
              <a:rPr sz="2000" b="1" spc="-5" dirty="0">
                <a:latin typeface="Times New Roman"/>
                <a:cs typeface="Times New Roman"/>
              </a:rPr>
              <a:t> </a:t>
            </a:r>
            <a:r>
              <a:rPr sz="2000" b="1" dirty="0">
                <a:latin typeface="Times New Roman"/>
                <a:cs typeface="Times New Roman"/>
              </a:rPr>
              <a:t>execution</a:t>
            </a:r>
            <a:r>
              <a:rPr sz="2000" dirty="0">
                <a:latin typeface="Times New Roman"/>
                <a:cs typeface="Times New Roman"/>
              </a:rPr>
              <a:t>:</a:t>
            </a:r>
          </a:p>
          <a:p>
            <a:pPr marL="469900"/>
            <a:r>
              <a:rPr sz="2000" dirty="0">
                <a:latin typeface="Times New Roman"/>
                <a:cs typeface="Times New Roman"/>
              </a:rPr>
              <a:t>The operating system loads a program into </a:t>
            </a:r>
            <a:r>
              <a:rPr sz="2000" spc="-10" dirty="0">
                <a:latin typeface="Times New Roman"/>
                <a:cs typeface="Times New Roman"/>
              </a:rPr>
              <a:t>memory </a:t>
            </a:r>
            <a:r>
              <a:rPr sz="2000" dirty="0">
                <a:latin typeface="Times New Roman"/>
                <a:cs typeface="Times New Roman"/>
              </a:rPr>
              <a:t>and runs that program .The running</a:t>
            </a:r>
            <a:r>
              <a:rPr sz="2000" spc="-235" dirty="0">
                <a:latin typeface="Times New Roman"/>
                <a:cs typeface="Times New Roman"/>
              </a:rPr>
              <a:t> </a:t>
            </a:r>
            <a:r>
              <a:rPr sz="2000" dirty="0">
                <a:latin typeface="Times New Roman"/>
                <a:cs typeface="Times New Roman"/>
              </a:rPr>
              <a:t>program</a:t>
            </a:r>
            <a:r>
              <a:rPr lang="en-US" sz="2000" dirty="0">
                <a:latin typeface="Times New Roman"/>
                <a:cs typeface="Times New Roman"/>
              </a:rPr>
              <a:t> </a:t>
            </a:r>
            <a:r>
              <a:rPr sz="2000" spc="-5" dirty="0">
                <a:latin typeface="Times New Roman"/>
                <a:cs typeface="Times New Roman"/>
              </a:rPr>
              <a:t>must </a:t>
            </a:r>
            <a:r>
              <a:rPr sz="2000" dirty="0">
                <a:latin typeface="Times New Roman"/>
                <a:cs typeface="Times New Roman"/>
              </a:rPr>
              <a:t>also be able to end </a:t>
            </a:r>
            <a:r>
              <a:rPr sz="2000" spc="-5" dirty="0">
                <a:latin typeface="Times New Roman"/>
                <a:cs typeface="Times New Roman"/>
              </a:rPr>
              <a:t>its </a:t>
            </a:r>
            <a:r>
              <a:rPr sz="2000" dirty="0">
                <a:latin typeface="Times New Roman"/>
                <a:cs typeface="Times New Roman"/>
              </a:rPr>
              <a:t>execution either </a:t>
            </a:r>
            <a:r>
              <a:rPr sz="2000" spc="-5" dirty="0">
                <a:latin typeface="Times New Roman"/>
                <a:cs typeface="Times New Roman"/>
              </a:rPr>
              <a:t>normally </a:t>
            </a:r>
            <a:r>
              <a:rPr sz="2000" dirty="0">
                <a:latin typeface="Times New Roman"/>
                <a:cs typeface="Times New Roman"/>
              </a:rPr>
              <a:t>or</a:t>
            </a:r>
            <a:r>
              <a:rPr sz="2000" spc="-175" dirty="0">
                <a:latin typeface="Times New Roman"/>
                <a:cs typeface="Times New Roman"/>
              </a:rPr>
              <a:t> </a:t>
            </a:r>
            <a:r>
              <a:rPr sz="2000" spc="-15" dirty="0">
                <a:latin typeface="Times New Roman"/>
                <a:cs typeface="Times New Roman"/>
              </a:rPr>
              <a:t>abnormally.</a:t>
            </a:r>
            <a:endParaRPr sz="2000" dirty="0">
              <a:latin typeface="Times New Roman"/>
              <a:cs typeface="Times New Roman"/>
            </a:endParaRPr>
          </a:p>
          <a:p>
            <a:pPr marL="393700" indent="-381635">
              <a:spcBef>
                <a:spcPts val="130"/>
              </a:spcBef>
              <a:buAutoNum type="arabicPeriod" startAt="3"/>
              <a:tabLst>
                <a:tab pos="393700" algn="l"/>
                <a:tab pos="394335" algn="l"/>
              </a:tabLst>
            </a:pPr>
            <a:r>
              <a:rPr sz="2000" b="1" dirty="0">
                <a:latin typeface="Times New Roman"/>
                <a:cs typeface="Times New Roman"/>
              </a:rPr>
              <a:t>input/output </a:t>
            </a:r>
            <a:r>
              <a:rPr sz="2000" b="1" spc="-5" dirty="0">
                <a:latin typeface="Times New Roman"/>
                <a:cs typeface="Times New Roman"/>
              </a:rPr>
              <a:t>operation</a:t>
            </a:r>
            <a:r>
              <a:rPr sz="2000" spc="-5" dirty="0">
                <a:latin typeface="Times New Roman"/>
                <a:cs typeface="Times New Roman"/>
              </a:rPr>
              <a:t>:</a:t>
            </a:r>
            <a:endParaRPr sz="2000" dirty="0">
              <a:latin typeface="Times New Roman"/>
              <a:cs typeface="Times New Roman"/>
            </a:endParaRPr>
          </a:p>
          <a:p>
            <a:pPr marL="469900" marR="535940">
              <a:spcBef>
                <a:spcPts val="610"/>
              </a:spcBef>
            </a:pPr>
            <a:r>
              <a:rPr sz="2000" dirty="0">
                <a:latin typeface="Times New Roman"/>
                <a:cs typeface="Times New Roman"/>
              </a:rPr>
              <a:t>A</a:t>
            </a:r>
            <a:r>
              <a:rPr sz="2000" spc="-110" dirty="0">
                <a:latin typeface="Times New Roman"/>
                <a:cs typeface="Times New Roman"/>
              </a:rPr>
              <a:t> </a:t>
            </a:r>
            <a:r>
              <a:rPr sz="2000" dirty="0">
                <a:latin typeface="Times New Roman"/>
                <a:cs typeface="Times New Roman"/>
              </a:rPr>
              <a:t>running</a:t>
            </a:r>
            <a:r>
              <a:rPr sz="2000" spc="-35" dirty="0">
                <a:latin typeface="Times New Roman"/>
                <a:cs typeface="Times New Roman"/>
              </a:rPr>
              <a:t> </a:t>
            </a:r>
            <a:r>
              <a:rPr sz="2000" dirty="0">
                <a:latin typeface="Times New Roman"/>
                <a:cs typeface="Times New Roman"/>
              </a:rPr>
              <a:t>program</a:t>
            </a:r>
            <a:r>
              <a:rPr sz="2000" spc="-40" dirty="0">
                <a:latin typeface="Times New Roman"/>
                <a:cs typeface="Times New Roman"/>
              </a:rPr>
              <a:t> </a:t>
            </a:r>
            <a:r>
              <a:rPr sz="2000" spc="-10" dirty="0">
                <a:latin typeface="Times New Roman"/>
                <a:cs typeface="Times New Roman"/>
              </a:rPr>
              <a:t>may</a:t>
            </a:r>
            <a:r>
              <a:rPr sz="2000" spc="10" dirty="0">
                <a:latin typeface="Times New Roman"/>
                <a:cs typeface="Times New Roman"/>
              </a:rPr>
              <a:t> </a:t>
            </a:r>
            <a:r>
              <a:rPr sz="2000" dirty="0">
                <a:latin typeface="Times New Roman"/>
                <a:cs typeface="Times New Roman"/>
              </a:rPr>
              <a:t>require</a:t>
            </a:r>
            <a:r>
              <a:rPr sz="2000" spc="-25" dirty="0">
                <a:latin typeface="Times New Roman"/>
                <a:cs typeface="Times New Roman"/>
              </a:rPr>
              <a:t> </a:t>
            </a:r>
            <a:r>
              <a:rPr sz="2000" dirty="0">
                <a:latin typeface="Times New Roman"/>
                <a:cs typeface="Times New Roman"/>
              </a:rPr>
              <a:t>input</a:t>
            </a:r>
            <a:r>
              <a:rPr sz="2000" spc="-30" dirty="0">
                <a:latin typeface="Times New Roman"/>
                <a:cs typeface="Times New Roman"/>
              </a:rPr>
              <a:t> </a:t>
            </a:r>
            <a:r>
              <a:rPr sz="2000" dirty="0">
                <a:latin typeface="Times New Roman"/>
                <a:cs typeface="Times New Roman"/>
              </a:rPr>
              <a:t>or</a:t>
            </a:r>
            <a:r>
              <a:rPr sz="2000" spc="-15" dirty="0">
                <a:latin typeface="Times New Roman"/>
                <a:cs typeface="Times New Roman"/>
              </a:rPr>
              <a:t> </a:t>
            </a:r>
            <a:r>
              <a:rPr sz="2000" dirty="0">
                <a:latin typeface="Times New Roman"/>
                <a:cs typeface="Times New Roman"/>
              </a:rPr>
              <a:t>output</a:t>
            </a:r>
            <a:r>
              <a:rPr sz="2000" spc="-35" dirty="0">
                <a:latin typeface="Times New Roman"/>
                <a:cs typeface="Times New Roman"/>
              </a:rPr>
              <a:t> </a:t>
            </a:r>
            <a:r>
              <a:rPr sz="2000" dirty="0">
                <a:latin typeface="Times New Roman"/>
                <a:cs typeface="Times New Roman"/>
              </a:rPr>
              <a:t>from</a:t>
            </a:r>
            <a:r>
              <a:rPr sz="2000" spc="-3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file</a:t>
            </a:r>
            <a:r>
              <a:rPr sz="2000" spc="-25" dirty="0">
                <a:latin typeface="Times New Roman"/>
                <a:cs typeface="Times New Roman"/>
              </a:rPr>
              <a:t> </a:t>
            </a:r>
            <a:r>
              <a:rPr sz="2000" dirty="0">
                <a:latin typeface="Times New Roman"/>
                <a:cs typeface="Times New Roman"/>
              </a:rPr>
              <a:t>or</a:t>
            </a:r>
            <a:r>
              <a:rPr sz="2000" spc="5" dirty="0">
                <a:latin typeface="Times New Roman"/>
                <a:cs typeface="Times New Roman"/>
              </a:rPr>
              <a:t> </a:t>
            </a:r>
            <a:r>
              <a:rPr sz="2000" dirty="0">
                <a:latin typeface="Times New Roman"/>
                <a:cs typeface="Times New Roman"/>
              </a:rPr>
              <a:t>an</a:t>
            </a:r>
            <a:r>
              <a:rPr sz="2000" spc="5" dirty="0">
                <a:latin typeface="Times New Roman"/>
                <a:cs typeface="Times New Roman"/>
              </a:rPr>
              <a:t> </a:t>
            </a:r>
            <a:r>
              <a:rPr sz="2000" spc="-5" dirty="0">
                <a:latin typeface="Times New Roman"/>
                <a:cs typeface="Times New Roman"/>
              </a:rPr>
              <a:t>i/o</a:t>
            </a:r>
            <a:r>
              <a:rPr sz="2000" spc="-15" dirty="0">
                <a:latin typeface="Times New Roman"/>
                <a:cs typeface="Times New Roman"/>
              </a:rPr>
              <a:t> </a:t>
            </a:r>
            <a:r>
              <a:rPr sz="2000" dirty="0">
                <a:latin typeface="Times New Roman"/>
                <a:cs typeface="Times New Roman"/>
              </a:rPr>
              <a:t>devices.</a:t>
            </a:r>
            <a:r>
              <a:rPr sz="2000" spc="-20" dirty="0">
                <a:latin typeface="Times New Roman"/>
                <a:cs typeface="Times New Roman"/>
              </a:rPr>
              <a:t> </a:t>
            </a:r>
            <a:r>
              <a:rPr sz="2000" dirty="0">
                <a:latin typeface="Times New Roman"/>
                <a:cs typeface="Times New Roman"/>
              </a:rPr>
              <a:t>user</a:t>
            </a:r>
            <a:r>
              <a:rPr sz="2000" spc="-25" dirty="0">
                <a:latin typeface="Times New Roman"/>
                <a:cs typeface="Times New Roman"/>
              </a:rPr>
              <a:t> </a:t>
            </a:r>
            <a:r>
              <a:rPr sz="2000" dirty="0">
                <a:latin typeface="Times New Roman"/>
                <a:cs typeface="Times New Roman"/>
              </a:rPr>
              <a:t>usually</a:t>
            </a:r>
            <a:r>
              <a:rPr sz="2000" spc="-30" dirty="0">
                <a:latin typeface="Times New Roman"/>
                <a:cs typeface="Times New Roman"/>
              </a:rPr>
              <a:t> </a:t>
            </a:r>
            <a:r>
              <a:rPr sz="2000" spc="-5" dirty="0">
                <a:latin typeface="Times New Roman"/>
                <a:cs typeface="Times New Roman"/>
              </a:rPr>
              <a:t>can’t  </a:t>
            </a:r>
            <a:r>
              <a:rPr sz="2000" dirty="0">
                <a:latin typeface="Times New Roman"/>
                <a:cs typeface="Times New Roman"/>
              </a:rPr>
              <a:t>handle </a:t>
            </a:r>
            <a:r>
              <a:rPr sz="2000" spc="-5" dirty="0">
                <a:latin typeface="Times New Roman"/>
                <a:cs typeface="Times New Roman"/>
              </a:rPr>
              <a:t>i/o </a:t>
            </a:r>
            <a:r>
              <a:rPr sz="2000" dirty="0">
                <a:latin typeface="Times New Roman"/>
                <a:cs typeface="Times New Roman"/>
              </a:rPr>
              <a:t>device directly and therefore, os provides a </a:t>
            </a:r>
            <a:r>
              <a:rPr sz="2000" spc="-5" dirty="0">
                <a:latin typeface="Times New Roman"/>
                <a:cs typeface="Times New Roman"/>
              </a:rPr>
              <a:t>means </a:t>
            </a:r>
            <a:r>
              <a:rPr sz="2000" dirty="0">
                <a:latin typeface="Times New Roman"/>
                <a:cs typeface="Times New Roman"/>
              </a:rPr>
              <a:t>for</a:t>
            </a:r>
            <a:r>
              <a:rPr sz="2000" spc="-204" dirty="0">
                <a:latin typeface="Times New Roman"/>
                <a:cs typeface="Times New Roman"/>
              </a:rPr>
              <a:t> </a:t>
            </a:r>
            <a:r>
              <a:rPr sz="2000" dirty="0">
                <a:latin typeface="Times New Roman"/>
                <a:cs typeface="Times New Roman"/>
              </a:rPr>
              <a:t>this.</a:t>
            </a:r>
          </a:p>
          <a:p>
            <a:pPr marL="317500" indent="-305435">
              <a:spcBef>
                <a:spcPts val="130"/>
              </a:spcBef>
              <a:buAutoNum type="arabicPeriod" startAt="4"/>
              <a:tabLst>
                <a:tab pos="318135" algn="l"/>
              </a:tabLst>
            </a:pPr>
            <a:r>
              <a:rPr sz="2000" b="1" dirty="0">
                <a:latin typeface="Times New Roman"/>
                <a:cs typeface="Times New Roman"/>
              </a:rPr>
              <a:t>file system</a:t>
            </a:r>
            <a:r>
              <a:rPr sz="2000" b="1" spc="-25" dirty="0">
                <a:latin typeface="Times New Roman"/>
                <a:cs typeface="Times New Roman"/>
              </a:rPr>
              <a:t> </a:t>
            </a:r>
            <a:r>
              <a:rPr sz="2000" b="1" spc="-5" dirty="0">
                <a:latin typeface="Times New Roman"/>
                <a:cs typeface="Times New Roman"/>
              </a:rPr>
              <a:t>implementation</a:t>
            </a:r>
            <a:r>
              <a:rPr sz="2000" spc="-5" dirty="0">
                <a:latin typeface="Times New Roman"/>
                <a:cs typeface="Times New Roman"/>
              </a:rPr>
              <a:t>.</a:t>
            </a:r>
            <a:endParaRPr sz="2000" dirty="0">
              <a:latin typeface="Times New Roman"/>
              <a:cs typeface="Times New Roman"/>
            </a:endParaRPr>
          </a:p>
          <a:p>
            <a:pPr marL="469900"/>
            <a:r>
              <a:rPr sz="2000" dirty="0">
                <a:latin typeface="Times New Roman"/>
                <a:cs typeface="Times New Roman"/>
              </a:rPr>
              <a:t>Program need </a:t>
            </a:r>
            <a:r>
              <a:rPr sz="2000" spc="-5" dirty="0">
                <a:latin typeface="Times New Roman"/>
                <a:cs typeface="Times New Roman"/>
              </a:rPr>
              <a:t>to </a:t>
            </a:r>
            <a:r>
              <a:rPr sz="2000" dirty="0">
                <a:latin typeface="Times New Roman"/>
                <a:cs typeface="Times New Roman"/>
              </a:rPr>
              <a:t>read and </a:t>
            </a:r>
            <a:r>
              <a:rPr sz="2000" spc="-5" dirty="0">
                <a:latin typeface="Times New Roman"/>
                <a:cs typeface="Times New Roman"/>
              </a:rPr>
              <a:t>write files. Programs also </a:t>
            </a:r>
            <a:r>
              <a:rPr sz="2000" dirty="0">
                <a:latin typeface="Times New Roman"/>
                <a:cs typeface="Times New Roman"/>
              </a:rPr>
              <a:t>need </a:t>
            </a:r>
            <a:r>
              <a:rPr sz="2000" spc="-5" dirty="0">
                <a:latin typeface="Times New Roman"/>
                <a:cs typeface="Times New Roman"/>
              </a:rPr>
              <a:t>to create </a:t>
            </a:r>
            <a:r>
              <a:rPr sz="2000" dirty="0">
                <a:latin typeface="Times New Roman"/>
                <a:cs typeface="Times New Roman"/>
              </a:rPr>
              <a:t>and </a:t>
            </a:r>
            <a:r>
              <a:rPr sz="2000" spc="-5" dirty="0">
                <a:latin typeface="Times New Roman"/>
                <a:cs typeface="Times New Roman"/>
              </a:rPr>
              <a:t>delete file </a:t>
            </a:r>
            <a:r>
              <a:rPr sz="2000" dirty="0">
                <a:latin typeface="Times New Roman"/>
                <a:cs typeface="Times New Roman"/>
              </a:rPr>
              <a:t>by </a:t>
            </a:r>
            <a:r>
              <a:rPr sz="2000" spc="-5" dirty="0">
                <a:latin typeface="Times New Roman"/>
                <a:cs typeface="Times New Roman"/>
              </a:rPr>
              <a:t>their </a:t>
            </a:r>
            <a:r>
              <a:rPr sz="2000" dirty="0">
                <a:latin typeface="Times New Roman"/>
                <a:cs typeface="Times New Roman"/>
              </a:rPr>
              <a:t>name. </a:t>
            </a:r>
            <a:r>
              <a:rPr sz="2000" spc="-5" dirty="0">
                <a:latin typeface="Times New Roman"/>
                <a:cs typeface="Times New Roman"/>
              </a:rPr>
              <a:t>All </a:t>
            </a:r>
            <a:r>
              <a:rPr sz="2000" dirty="0">
                <a:latin typeface="Times New Roman"/>
                <a:cs typeface="Times New Roman"/>
              </a:rPr>
              <a:t>these</a:t>
            </a:r>
            <a:r>
              <a:rPr sz="2000" spc="-135" dirty="0">
                <a:latin typeface="Times New Roman"/>
                <a:cs typeface="Times New Roman"/>
              </a:rPr>
              <a:t> </a:t>
            </a:r>
            <a:r>
              <a:rPr sz="2000" dirty="0">
                <a:latin typeface="Times New Roman"/>
                <a:cs typeface="Times New Roman"/>
              </a:rPr>
              <a:t>are</a:t>
            </a:r>
            <a:r>
              <a:rPr lang="en-US" sz="2000" dirty="0">
                <a:latin typeface="Times New Roman"/>
                <a:cs typeface="Times New Roman"/>
              </a:rPr>
              <a:t> </a:t>
            </a:r>
            <a:r>
              <a:rPr sz="2000" spc="-5" dirty="0">
                <a:latin typeface="Times New Roman"/>
                <a:cs typeface="Times New Roman"/>
              </a:rPr>
              <a:t>implemented </a:t>
            </a:r>
            <a:r>
              <a:rPr sz="2000" dirty="0">
                <a:latin typeface="Times New Roman"/>
                <a:cs typeface="Times New Roman"/>
              </a:rPr>
              <a:t>by </a:t>
            </a:r>
            <a:r>
              <a:rPr sz="2000" spc="-5" dirty="0">
                <a:latin typeface="Times New Roman"/>
                <a:cs typeface="Times New Roman"/>
              </a:rPr>
              <a:t>operating</a:t>
            </a:r>
            <a:r>
              <a:rPr sz="2000" spc="-15" dirty="0">
                <a:latin typeface="Times New Roman"/>
                <a:cs typeface="Times New Roman"/>
              </a:rPr>
              <a:t> </a:t>
            </a:r>
            <a:r>
              <a:rPr sz="2000" spc="-5" dirty="0">
                <a:latin typeface="Times New Roman"/>
                <a:cs typeface="Times New Roman"/>
              </a:rPr>
              <a:t>system.</a:t>
            </a:r>
            <a:endParaRPr sz="2000" dirty="0">
              <a:latin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151A-427D-4F71-B024-2F34AF195E50}"/>
              </a:ext>
            </a:extLst>
          </p:cNvPr>
          <p:cNvSpPr>
            <a:spLocks noGrp="1"/>
          </p:cNvSpPr>
          <p:nvPr>
            <p:ph type="title"/>
          </p:nvPr>
        </p:nvSpPr>
        <p:spPr>
          <a:xfrm>
            <a:off x="838200" y="838200"/>
            <a:ext cx="8991600" cy="852488"/>
          </a:xfrm>
        </p:spPr>
        <p:txBody>
          <a:bodyPr>
            <a:normAutofit fontScale="90000"/>
          </a:bodyPr>
          <a:lstStyle/>
          <a:p>
            <a:r>
              <a:rPr lang="en-US" sz="3200" b="1" spc="-5" dirty="0">
                <a:latin typeface="Arial"/>
                <a:cs typeface="Arial"/>
              </a:rPr>
              <a:t>Shortest Job F</a:t>
            </a:r>
            <a:r>
              <a:rPr lang="en-US" sz="3200" b="1" dirty="0">
                <a:latin typeface="Arial"/>
                <a:cs typeface="Arial"/>
              </a:rPr>
              <a:t>irst (SJF) </a:t>
            </a:r>
            <a:r>
              <a:rPr lang="en-US" sz="3200" b="1" spc="-5" dirty="0">
                <a:latin typeface="Arial"/>
                <a:cs typeface="Arial"/>
              </a:rPr>
              <a:t>Scheduling</a:t>
            </a:r>
            <a:r>
              <a:rPr lang="en-US" sz="3200" b="1" spc="80" dirty="0">
                <a:latin typeface="Arial"/>
                <a:cs typeface="Arial"/>
              </a:rPr>
              <a:t> A</a:t>
            </a:r>
            <a:r>
              <a:rPr lang="en-US" sz="3200" b="1" dirty="0">
                <a:latin typeface="Arial"/>
                <a:cs typeface="Arial"/>
              </a:rPr>
              <a:t>lgorithm</a:t>
            </a:r>
            <a:endParaRPr lang="en-US" sz="3200" dirty="0"/>
          </a:p>
        </p:txBody>
      </p:sp>
      <p:sp>
        <p:nvSpPr>
          <p:cNvPr id="3" name="Content Placeholder 2">
            <a:extLst>
              <a:ext uri="{FF2B5EF4-FFF2-40B4-BE49-F238E27FC236}">
                <a16:creationId xmlns:a16="http://schemas.microsoft.com/office/drawing/2014/main" id="{CD47DA32-6655-4023-BB8E-BEA2AFA9A44B}"/>
              </a:ext>
            </a:extLst>
          </p:cNvPr>
          <p:cNvSpPr>
            <a:spLocks noGrp="1"/>
          </p:cNvSpPr>
          <p:nvPr>
            <p:ph idx="1"/>
          </p:nvPr>
        </p:nvSpPr>
        <p:spPr/>
        <p:txBody>
          <a:bodyPr/>
          <a:lstStyle/>
          <a:p>
            <a:pPr marL="241300" marR="681990" indent="-229235">
              <a:spcBef>
                <a:spcPts val="1010"/>
              </a:spcBef>
              <a:buFont typeface="Arial"/>
              <a:buChar char="•"/>
              <a:tabLst>
                <a:tab pos="241300" algn="l"/>
                <a:tab pos="241935" algn="l"/>
              </a:tabLst>
            </a:pPr>
            <a:r>
              <a:rPr lang="en-US" sz="2800" spc="-10" dirty="0">
                <a:latin typeface="Carlito"/>
                <a:cs typeface="Carlito"/>
              </a:rPr>
              <a:t>Shortest </a:t>
            </a:r>
            <a:r>
              <a:rPr lang="en-US" sz="2800" spc="-5" dirty="0">
                <a:latin typeface="Carlito"/>
                <a:cs typeface="Carlito"/>
              </a:rPr>
              <a:t>job </a:t>
            </a:r>
            <a:r>
              <a:rPr lang="en-US" sz="2800" spc="-20" dirty="0">
                <a:latin typeface="Carlito"/>
                <a:cs typeface="Carlito"/>
              </a:rPr>
              <a:t>first </a:t>
            </a:r>
            <a:r>
              <a:rPr lang="en-US" sz="2800" spc="-5" dirty="0">
                <a:latin typeface="Carlito"/>
                <a:cs typeface="Carlito"/>
              </a:rPr>
              <a:t>scheduling </a:t>
            </a:r>
            <a:r>
              <a:rPr lang="en-US" sz="2800" dirty="0">
                <a:latin typeface="Carlito"/>
                <a:cs typeface="Carlito"/>
              </a:rPr>
              <a:t>is an </a:t>
            </a:r>
            <a:r>
              <a:rPr lang="en-US" sz="2800" spc="-5" dirty="0">
                <a:latin typeface="Carlito"/>
                <a:cs typeface="Carlito"/>
              </a:rPr>
              <a:t>optimum scheduling algorithm </a:t>
            </a:r>
            <a:r>
              <a:rPr lang="en-US" sz="2800" dirty="0">
                <a:latin typeface="Carlito"/>
                <a:cs typeface="Carlito"/>
              </a:rPr>
              <a:t>in </a:t>
            </a:r>
            <a:r>
              <a:rPr lang="en-US" sz="2800" spc="-10" dirty="0">
                <a:latin typeface="Carlito"/>
                <a:cs typeface="Carlito"/>
              </a:rPr>
              <a:t>terms </a:t>
            </a:r>
            <a:r>
              <a:rPr lang="en-US" sz="2800" spc="-5" dirty="0">
                <a:latin typeface="Carlito"/>
                <a:cs typeface="Carlito"/>
              </a:rPr>
              <a:t>of minimizing </a:t>
            </a:r>
            <a:r>
              <a:rPr lang="en-US" sz="2800" dirty="0">
                <a:latin typeface="Carlito"/>
                <a:cs typeface="Carlito"/>
              </a:rPr>
              <a:t>the  </a:t>
            </a:r>
            <a:r>
              <a:rPr lang="en-US" sz="2800" spc="-20" dirty="0">
                <a:latin typeface="Carlito"/>
                <a:cs typeface="Carlito"/>
              </a:rPr>
              <a:t>average </a:t>
            </a:r>
            <a:r>
              <a:rPr lang="en-US" sz="2800" spc="-5" dirty="0">
                <a:latin typeface="Carlito"/>
                <a:cs typeface="Carlito"/>
              </a:rPr>
              <a:t>waiting time of </a:t>
            </a:r>
            <a:r>
              <a:rPr lang="en-US" sz="2800" dirty="0">
                <a:latin typeface="Carlito"/>
                <a:cs typeface="Carlito"/>
              </a:rPr>
              <a:t>the </a:t>
            </a:r>
            <a:r>
              <a:rPr lang="en-US" sz="2800" spc="-5" dirty="0">
                <a:latin typeface="Carlito"/>
                <a:cs typeface="Carlito"/>
              </a:rPr>
              <a:t>given </a:t>
            </a:r>
            <a:r>
              <a:rPr lang="en-US" sz="2800" spc="-10" dirty="0">
                <a:latin typeface="Carlito"/>
                <a:cs typeface="Carlito"/>
              </a:rPr>
              <a:t>set </a:t>
            </a:r>
            <a:r>
              <a:rPr lang="en-US" sz="2800" spc="-5" dirty="0">
                <a:latin typeface="Carlito"/>
                <a:cs typeface="Carlito"/>
              </a:rPr>
              <a:t>of</a:t>
            </a:r>
            <a:r>
              <a:rPr lang="en-US" sz="2800" spc="40" dirty="0">
                <a:latin typeface="Carlito"/>
                <a:cs typeface="Carlito"/>
              </a:rPr>
              <a:t> </a:t>
            </a:r>
            <a:r>
              <a:rPr lang="en-US" sz="2800" spc="-10" dirty="0">
                <a:latin typeface="Carlito"/>
                <a:cs typeface="Carlito"/>
              </a:rPr>
              <a:t>processes.</a:t>
            </a:r>
            <a:endParaRPr lang="en-US" sz="2800" dirty="0">
              <a:latin typeface="Carlito"/>
              <a:cs typeface="Carlito"/>
            </a:endParaRPr>
          </a:p>
          <a:p>
            <a:pPr marL="241300" marR="5080" indent="-229235">
              <a:spcBef>
                <a:spcPts val="994"/>
              </a:spcBef>
              <a:buFont typeface="Arial"/>
              <a:buChar char="•"/>
              <a:tabLst>
                <a:tab pos="241300" algn="l"/>
                <a:tab pos="241935" algn="l"/>
              </a:tabLst>
            </a:pPr>
            <a:r>
              <a:rPr lang="en-US" sz="2800" spc="-5" dirty="0">
                <a:latin typeface="Carlito"/>
                <a:cs typeface="Carlito"/>
              </a:rPr>
              <a:t>The </a:t>
            </a:r>
            <a:r>
              <a:rPr lang="en-US" sz="2800" spc="-10" dirty="0">
                <a:latin typeface="Carlito"/>
                <a:cs typeface="Carlito"/>
              </a:rPr>
              <a:t>shortest </a:t>
            </a:r>
            <a:r>
              <a:rPr lang="en-US" sz="2800" spc="-5" dirty="0">
                <a:latin typeface="Carlito"/>
                <a:cs typeface="Carlito"/>
              </a:rPr>
              <a:t>job </a:t>
            </a:r>
            <a:r>
              <a:rPr lang="en-US" sz="2800" spc="-20" dirty="0">
                <a:latin typeface="Carlito"/>
                <a:cs typeface="Carlito"/>
              </a:rPr>
              <a:t>first </a:t>
            </a:r>
            <a:r>
              <a:rPr lang="en-US" sz="2800" spc="-5" dirty="0">
                <a:latin typeface="Carlito"/>
                <a:cs typeface="Carlito"/>
              </a:rPr>
              <a:t>algorithm </a:t>
            </a:r>
            <a:r>
              <a:rPr lang="en-US" sz="2800" spc="-15" dirty="0">
                <a:latin typeface="Carlito"/>
                <a:cs typeface="Carlito"/>
              </a:rPr>
              <a:t>works </a:t>
            </a:r>
            <a:r>
              <a:rPr lang="en-US" sz="2800" spc="-5" dirty="0">
                <a:latin typeface="Carlito"/>
                <a:cs typeface="Carlito"/>
              </a:rPr>
              <a:t>optimally only </a:t>
            </a:r>
            <a:r>
              <a:rPr lang="en-US" sz="2800" dirty="0">
                <a:latin typeface="Carlito"/>
                <a:cs typeface="Carlito"/>
              </a:rPr>
              <a:t>when the </a:t>
            </a:r>
            <a:r>
              <a:rPr lang="en-US" sz="2800" spc="-20" dirty="0">
                <a:latin typeface="Carlito"/>
                <a:cs typeface="Carlito"/>
              </a:rPr>
              <a:t>exact </a:t>
            </a:r>
            <a:r>
              <a:rPr lang="en-US" sz="2800" spc="-5" dirty="0">
                <a:latin typeface="Carlito"/>
                <a:cs typeface="Carlito"/>
              </a:rPr>
              <a:t>future </a:t>
            </a:r>
            <a:r>
              <a:rPr lang="en-US" sz="2800" spc="-10" dirty="0">
                <a:latin typeface="Carlito"/>
                <a:cs typeface="Carlito"/>
              </a:rPr>
              <a:t>execution </a:t>
            </a:r>
            <a:r>
              <a:rPr lang="en-US" sz="2800" spc="-5" dirty="0">
                <a:latin typeface="Carlito"/>
                <a:cs typeface="Carlito"/>
              </a:rPr>
              <a:t>time of jobs is</a:t>
            </a:r>
            <a:r>
              <a:rPr lang="en-US" sz="2800" spc="-10" dirty="0">
                <a:latin typeface="Carlito"/>
                <a:cs typeface="Carlito"/>
              </a:rPr>
              <a:t> </a:t>
            </a:r>
            <a:r>
              <a:rPr lang="en-US" sz="2800" dirty="0">
                <a:latin typeface="Carlito"/>
                <a:cs typeface="Carlito"/>
              </a:rPr>
              <a:t>known </a:t>
            </a:r>
            <a:r>
              <a:rPr lang="en-US" sz="2800" spc="-15" dirty="0">
                <a:latin typeface="Carlito"/>
                <a:cs typeface="Carlito"/>
              </a:rPr>
              <a:t>at </a:t>
            </a:r>
            <a:r>
              <a:rPr lang="en-US" sz="2800" dirty="0">
                <a:latin typeface="Carlito"/>
                <a:cs typeface="Carlito"/>
              </a:rPr>
              <a:t>the </a:t>
            </a:r>
            <a:r>
              <a:rPr lang="en-US" sz="2800" spc="-5" dirty="0">
                <a:latin typeface="Carlito"/>
                <a:cs typeface="Carlito"/>
              </a:rPr>
              <a:t>time of</a:t>
            </a:r>
            <a:r>
              <a:rPr lang="en-US" sz="2800" dirty="0">
                <a:latin typeface="Carlito"/>
                <a:cs typeface="Carlito"/>
              </a:rPr>
              <a:t> </a:t>
            </a:r>
            <a:r>
              <a:rPr lang="en-US" sz="2800" spc="-5" dirty="0">
                <a:latin typeface="Carlito"/>
                <a:cs typeface="Carlito"/>
              </a:rPr>
              <a:t>scheduling.</a:t>
            </a:r>
            <a:endParaRPr lang="en-US" sz="2800" dirty="0">
              <a:latin typeface="Carlito"/>
              <a:cs typeface="Carlito"/>
            </a:endParaRPr>
          </a:p>
          <a:p>
            <a:endParaRPr lang="en-US" dirty="0"/>
          </a:p>
        </p:txBody>
      </p:sp>
    </p:spTree>
    <p:extLst>
      <p:ext uri="{BB962C8B-B14F-4D97-AF65-F5344CB8AC3E}">
        <p14:creationId xmlns:p14="http://schemas.microsoft.com/office/powerpoint/2010/main" val="3538376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3275" y="285113"/>
            <a:ext cx="3442335" cy="25400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Lst>
            </a:pPr>
            <a:r>
              <a:rPr sz="1500" dirty="0">
                <a:latin typeface="Carlito"/>
                <a:cs typeface="Carlito"/>
              </a:rPr>
              <a:t>Non </a:t>
            </a:r>
            <a:r>
              <a:rPr sz="1500" spc="-10" dirty="0">
                <a:latin typeface="Carlito"/>
                <a:cs typeface="Carlito"/>
              </a:rPr>
              <a:t>preemptive </a:t>
            </a:r>
            <a:r>
              <a:rPr sz="1500" dirty="0">
                <a:latin typeface="Carlito"/>
                <a:cs typeface="Carlito"/>
              </a:rPr>
              <a:t>sjf </a:t>
            </a:r>
            <a:r>
              <a:rPr sz="1500" spc="-10" dirty="0">
                <a:latin typeface="Carlito"/>
                <a:cs typeface="Carlito"/>
              </a:rPr>
              <a:t>Gantt </a:t>
            </a:r>
            <a:r>
              <a:rPr sz="1500" dirty="0">
                <a:latin typeface="Carlito"/>
                <a:cs typeface="Carlito"/>
              </a:rPr>
              <a:t>chart</a:t>
            </a:r>
            <a:r>
              <a:rPr sz="1500" spc="-60" dirty="0">
                <a:latin typeface="Carlito"/>
                <a:cs typeface="Carlito"/>
              </a:rPr>
              <a:t> </a:t>
            </a:r>
            <a:r>
              <a:rPr sz="1500" spc="-5" dirty="0">
                <a:latin typeface="Carlito"/>
                <a:cs typeface="Carlito"/>
              </a:rPr>
              <a:t>becomes,</a:t>
            </a:r>
            <a:endParaRPr sz="1500" dirty="0">
              <a:latin typeface="Carlito"/>
              <a:cs typeface="Carlito"/>
            </a:endParaRPr>
          </a:p>
        </p:txBody>
      </p:sp>
      <p:sp>
        <p:nvSpPr>
          <p:cNvPr id="3" name="object 3"/>
          <p:cNvSpPr txBox="1"/>
          <p:nvPr/>
        </p:nvSpPr>
        <p:spPr>
          <a:xfrm>
            <a:off x="499058" y="2427478"/>
            <a:ext cx="3234742" cy="289823"/>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Lst>
            </a:pPr>
            <a:r>
              <a:rPr spc="-10" dirty="0">
                <a:latin typeface="Carlito"/>
                <a:cs typeface="Carlito"/>
              </a:rPr>
              <a:t>Preemptive SJF </a:t>
            </a:r>
            <a:r>
              <a:rPr dirty="0">
                <a:latin typeface="Carlito"/>
                <a:cs typeface="Carlito"/>
              </a:rPr>
              <a:t>, </a:t>
            </a:r>
            <a:r>
              <a:rPr spc="-10" dirty="0">
                <a:latin typeface="Carlito"/>
                <a:cs typeface="Carlito"/>
              </a:rPr>
              <a:t>Gantt</a:t>
            </a:r>
            <a:r>
              <a:rPr spc="-25" dirty="0">
                <a:latin typeface="Carlito"/>
                <a:cs typeface="Carlito"/>
              </a:rPr>
              <a:t> </a:t>
            </a:r>
            <a:r>
              <a:rPr dirty="0">
                <a:latin typeface="Carlito"/>
                <a:cs typeface="Carlito"/>
              </a:rPr>
              <a:t>chart:</a:t>
            </a:r>
          </a:p>
        </p:txBody>
      </p:sp>
      <p:graphicFrame>
        <p:nvGraphicFramePr>
          <p:cNvPr id="8" name="object 8"/>
          <p:cNvGraphicFramePr>
            <a:graphicFrameLocks noGrp="1"/>
          </p:cNvGraphicFramePr>
          <p:nvPr>
            <p:extLst>
              <p:ext uri="{D42A27DB-BD31-4B8C-83A1-F6EECF244321}">
                <p14:modId xmlns:p14="http://schemas.microsoft.com/office/powerpoint/2010/main" val="1694619974"/>
              </p:ext>
            </p:extLst>
          </p:nvPr>
        </p:nvGraphicFramePr>
        <p:xfrm>
          <a:off x="6096000" y="692179"/>
          <a:ext cx="5795773" cy="2889219"/>
        </p:xfrm>
        <a:graphic>
          <a:graphicData uri="http://schemas.openxmlformats.org/drawingml/2006/table">
            <a:tbl>
              <a:tblPr firstRow="1" bandRow="1">
                <a:tableStyleId>{2D5ABB26-0587-4C30-8999-92F81FD0307C}</a:tableStyleId>
              </a:tblPr>
              <a:tblGrid>
                <a:gridCol w="2280021">
                  <a:extLst>
                    <a:ext uri="{9D8B030D-6E8A-4147-A177-3AD203B41FA5}">
                      <a16:colId xmlns:a16="http://schemas.microsoft.com/office/drawing/2014/main" val="20000"/>
                    </a:ext>
                  </a:extLst>
                </a:gridCol>
                <a:gridCol w="1171918">
                  <a:extLst>
                    <a:ext uri="{9D8B030D-6E8A-4147-A177-3AD203B41FA5}">
                      <a16:colId xmlns:a16="http://schemas.microsoft.com/office/drawing/2014/main" val="20001"/>
                    </a:ext>
                  </a:extLst>
                </a:gridCol>
                <a:gridCol w="1171916">
                  <a:extLst>
                    <a:ext uri="{9D8B030D-6E8A-4147-A177-3AD203B41FA5}">
                      <a16:colId xmlns:a16="http://schemas.microsoft.com/office/drawing/2014/main" val="20002"/>
                    </a:ext>
                  </a:extLst>
                </a:gridCol>
                <a:gridCol w="1171918">
                  <a:extLst>
                    <a:ext uri="{9D8B030D-6E8A-4147-A177-3AD203B41FA5}">
                      <a16:colId xmlns:a16="http://schemas.microsoft.com/office/drawing/2014/main" val="20003"/>
                    </a:ext>
                  </a:extLst>
                </a:gridCol>
              </a:tblGrid>
              <a:tr h="278111">
                <a:tc>
                  <a:txBody>
                    <a:bodyPr/>
                    <a:lstStyle/>
                    <a:p>
                      <a:pPr>
                        <a:lnSpc>
                          <a:spcPct val="100000"/>
                        </a:lnSpc>
                      </a:pPr>
                      <a:endParaRPr sz="1700">
                        <a:latin typeface="Times New Roman"/>
                        <a:cs typeface="Times New Roman"/>
                      </a:endParaRPr>
                    </a:p>
                  </a:txBody>
                  <a:tcPr marL="0" marR="0" marT="0" marB="0">
                    <a:lnR w="12700">
                      <a:solidFill>
                        <a:srgbClr val="380D9B"/>
                      </a:solidFill>
                      <a:prstDash val="solid"/>
                    </a:lnR>
                  </a:tcPr>
                </a:tc>
                <a:tc rowSpan="2">
                  <a:txBody>
                    <a:bodyPr/>
                    <a:lstStyle/>
                    <a:p>
                      <a:pPr marL="76835">
                        <a:lnSpc>
                          <a:spcPct val="100000"/>
                        </a:lnSpc>
                        <a:spcBef>
                          <a:spcPts val="515"/>
                        </a:spcBef>
                      </a:pPr>
                      <a:r>
                        <a:rPr sz="1800" spc="-10" dirty="0">
                          <a:latin typeface="Carlito"/>
                          <a:cs typeface="Carlito"/>
                        </a:rPr>
                        <a:t>Process</a:t>
                      </a:r>
                      <a:endParaRPr sz="1800">
                        <a:latin typeface="Carlito"/>
                        <a:cs typeface="Carlito"/>
                      </a:endParaRPr>
                    </a:p>
                    <a:p>
                      <a:pPr marL="76835">
                        <a:lnSpc>
                          <a:spcPct val="100000"/>
                        </a:lnSpc>
                      </a:pPr>
                      <a:r>
                        <a:rPr sz="1800" dirty="0">
                          <a:latin typeface="Carlito"/>
                          <a:cs typeface="Carlito"/>
                        </a:rPr>
                        <a:t>Queue</a:t>
                      </a:r>
                      <a:endParaRPr sz="1800">
                        <a:latin typeface="Carlito"/>
                        <a:cs typeface="Carlito"/>
                      </a:endParaRPr>
                    </a:p>
                  </a:txBody>
                  <a:tcPr marL="0" marR="0" marT="65405" marB="0">
                    <a:lnL w="12700">
                      <a:solidFill>
                        <a:srgbClr val="380D9B"/>
                      </a:solidFill>
                      <a:prstDash val="solid"/>
                    </a:lnL>
                    <a:lnR w="12700">
                      <a:solidFill>
                        <a:srgbClr val="280D9B"/>
                      </a:solidFill>
                      <a:prstDash val="solid"/>
                    </a:lnR>
                    <a:lnT w="9525">
                      <a:solidFill>
                        <a:srgbClr val="DDDDDD"/>
                      </a:solidFill>
                      <a:prstDash val="solid"/>
                    </a:lnT>
                    <a:lnB w="9525">
                      <a:solidFill>
                        <a:srgbClr val="DDDDDD"/>
                      </a:solidFill>
                      <a:prstDash val="solid"/>
                    </a:lnB>
                    <a:solidFill>
                      <a:srgbClr val="F8F8F8"/>
                    </a:solidFill>
                  </a:tcPr>
                </a:tc>
                <a:tc rowSpan="2">
                  <a:txBody>
                    <a:bodyPr/>
                    <a:lstStyle/>
                    <a:p>
                      <a:pPr marL="76835">
                        <a:lnSpc>
                          <a:spcPct val="100000"/>
                        </a:lnSpc>
                        <a:spcBef>
                          <a:spcPts val="515"/>
                        </a:spcBef>
                      </a:pPr>
                      <a:r>
                        <a:rPr sz="1800" spc="-15" dirty="0">
                          <a:latin typeface="Carlito"/>
                          <a:cs typeface="Carlito"/>
                        </a:rPr>
                        <a:t>Burst</a:t>
                      </a:r>
                      <a:r>
                        <a:rPr sz="1800" spc="-10" dirty="0">
                          <a:latin typeface="Carlito"/>
                          <a:cs typeface="Carlito"/>
                        </a:rPr>
                        <a:t> </a:t>
                      </a:r>
                      <a:r>
                        <a:rPr sz="1800" spc="-5" dirty="0">
                          <a:latin typeface="Carlito"/>
                          <a:cs typeface="Carlito"/>
                        </a:rPr>
                        <a:t>time</a:t>
                      </a:r>
                      <a:endParaRPr sz="1800">
                        <a:latin typeface="Carlito"/>
                        <a:cs typeface="Carlito"/>
                      </a:endParaRPr>
                    </a:p>
                  </a:txBody>
                  <a:tcPr marL="0" marR="0" marT="65405" marB="0">
                    <a:lnL w="12700">
                      <a:solidFill>
                        <a:srgbClr val="280D9B"/>
                      </a:solidFill>
                      <a:prstDash val="solid"/>
                    </a:lnL>
                    <a:lnR w="12700">
                      <a:solidFill>
                        <a:srgbClr val="380D9B"/>
                      </a:solidFill>
                      <a:prstDash val="solid"/>
                    </a:lnR>
                    <a:lnT w="9525">
                      <a:solidFill>
                        <a:srgbClr val="DDDDDD"/>
                      </a:solidFill>
                      <a:prstDash val="solid"/>
                    </a:lnT>
                    <a:lnB w="9525">
                      <a:solidFill>
                        <a:srgbClr val="DDDDDD"/>
                      </a:solidFill>
                      <a:prstDash val="solid"/>
                    </a:lnB>
                    <a:solidFill>
                      <a:srgbClr val="F8F8F8"/>
                    </a:solidFill>
                  </a:tcPr>
                </a:tc>
                <a:tc rowSpan="2">
                  <a:txBody>
                    <a:bodyPr/>
                    <a:lstStyle/>
                    <a:p>
                      <a:pPr marL="77470">
                        <a:lnSpc>
                          <a:spcPct val="100000"/>
                        </a:lnSpc>
                        <a:spcBef>
                          <a:spcPts val="515"/>
                        </a:spcBef>
                      </a:pPr>
                      <a:r>
                        <a:rPr sz="1800" spc="-10" dirty="0">
                          <a:latin typeface="Carlito"/>
                          <a:cs typeface="Carlito"/>
                        </a:rPr>
                        <a:t>Arrival</a:t>
                      </a:r>
                      <a:r>
                        <a:rPr sz="1800" spc="-15" dirty="0">
                          <a:latin typeface="Carlito"/>
                          <a:cs typeface="Carlito"/>
                        </a:rPr>
                        <a:t> </a:t>
                      </a:r>
                      <a:r>
                        <a:rPr sz="1800" spc="-5" dirty="0">
                          <a:latin typeface="Carlito"/>
                          <a:cs typeface="Carlito"/>
                        </a:rPr>
                        <a:t>time</a:t>
                      </a:r>
                      <a:endParaRPr sz="1800">
                        <a:latin typeface="Carlito"/>
                        <a:cs typeface="Carlito"/>
                      </a:endParaRPr>
                    </a:p>
                  </a:txBody>
                  <a:tcPr marL="0" marR="0" marT="65405" marB="0">
                    <a:lnL w="12700">
                      <a:solidFill>
                        <a:srgbClr val="380D9B"/>
                      </a:solidFill>
                      <a:prstDash val="solid"/>
                    </a:lnL>
                    <a:lnR w="12700">
                      <a:solidFill>
                        <a:srgbClr val="5F099B"/>
                      </a:solidFill>
                      <a:prstDash val="solid"/>
                    </a:lnR>
                    <a:lnT w="9525">
                      <a:solidFill>
                        <a:srgbClr val="DDDDDD"/>
                      </a:solidFill>
                      <a:prstDash val="solid"/>
                    </a:lnT>
                    <a:lnB w="9525">
                      <a:solidFill>
                        <a:srgbClr val="DDDDDD"/>
                      </a:solidFill>
                      <a:prstDash val="solid"/>
                    </a:lnB>
                    <a:solidFill>
                      <a:srgbClr val="F8F8F8"/>
                    </a:solidFill>
                  </a:tcPr>
                </a:tc>
                <a:extLst>
                  <a:ext uri="{0D108BD9-81ED-4DB2-BD59-A6C34878D82A}">
                    <a16:rowId xmlns:a16="http://schemas.microsoft.com/office/drawing/2014/main" val="10000"/>
                  </a:ext>
                </a:extLst>
              </a:tr>
              <a:tr h="426421">
                <a:tc rowSpan="5">
                  <a:txBody>
                    <a:bodyPr/>
                    <a:lstStyle/>
                    <a:p>
                      <a:pPr marL="92075">
                        <a:lnSpc>
                          <a:spcPct val="100000"/>
                        </a:lnSpc>
                        <a:spcBef>
                          <a:spcPts val="384"/>
                        </a:spcBef>
                      </a:pPr>
                      <a:r>
                        <a:rPr sz="1800" spc="-20" dirty="0">
                          <a:solidFill>
                            <a:srgbClr val="212121"/>
                          </a:solidFill>
                          <a:latin typeface="Arial"/>
                          <a:cs typeface="Arial"/>
                        </a:rPr>
                        <a:t>Wait</a:t>
                      </a:r>
                      <a:r>
                        <a:rPr sz="1800" dirty="0">
                          <a:solidFill>
                            <a:srgbClr val="212121"/>
                          </a:solidFill>
                          <a:latin typeface="Arial"/>
                          <a:cs typeface="Arial"/>
                        </a:rPr>
                        <a:t> time</a:t>
                      </a:r>
                      <a:endParaRPr sz="1800" dirty="0">
                        <a:latin typeface="Arial"/>
                        <a:cs typeface="Arial"/>
                      </a:endParaRPr>
                    </a:p>
                    <a:p>
                      <a:pPr marL="92075">
                        <a:lnSpc>
                          <a:spcPct val="100000"/>
                        </a:lnSpc>
                      </a:pPr>
                      <a:r>
                        <a:rPr sz="1800" spc="-5" dirty="0">
                          <a:solidFill>
                            <a:srgbClr val="212121"/>
                          </a:solidFill>
                          <a:latin typeface="Arial"/>
                          <a:cs typeface="Arial"/>
                        </a:rPr>
                        <a:t>P4=</a:t>
                      </a:r>
                      <a:r>
                        <a:rPr sz="1800" spc="-95" dirty="0">
                          <a:solidFill>
                            <a:srgbClr val="212121"/>
                          </a:solidFill>
                          <a:latin typeface="Arial"/>
                          <a:cs typeface="Arial"/>
                        </a:rPr>
                        <a:t> </a:t>
                      </a:r>
                      <a:r>
                        <a:rPr sz="1800" spc="-5" dirty="0">
                          <a:solidFill>
                            <a:srgbClr val="212121"/>
                          </a:solidFill>
                          <a:latin typeface="Arial"/>
                          <a:cs typeface="Arial"/>
                        </a:rPr>
                        <a:t>0-0=0</a:t>
                      </a:r>
                      <a:endParaRPr sz="1800" dirty="0">
                        <a:latin typeface="Arial"/>
                        <a:cs typeface="Arial"/>
                      </a:endParaRPr>
                    </a:p>
                    <a:p>
                      <a:pPr marL="92075">
                        <a:lnSpc>
                          <a:spcPct val="100000"/>
                        </a:lnSpc>
                      </a:pPr>
                      <a:r>
                        <a:rPr sz="1800" spc="-5" dirty="0">
                          <a:solidFill>
                            <a:srgbClr val="212121"/>
                          </a:solidFill>
                          <a:latin typeface="Arial"/>
                          <a:cs typeface="Arial"/>
                        </a:rPr>
                        <a:t>P1=</a:t>
                      </a:r>
                      <a:r>
                        <a:rPr sz="1800" spc="-85" dirty="0">
                          <a:solidFill>
                            <a:srgbClr val="212121"/>
                          </a:solidFill>
                          <a:latin typeface="Arial"/>
                          <a:cs typeface="Arial"/>
                        </a:rPr>
                        <a:t> </a:t>
                      </a:r>
                      <a:r>
                        <a:rPr sz="1800" spc="-5" dirty="0">
                          <a:solidFill>
                            <a:srgbClr val="212121"/>
                          </a:solidFill>
                          <a:latin typeface="Arial"/>
                          <a:cs typeface="Arial"/>
                        </a:rPr>
                        <a:t>3-2=1</a:t>
                      </a:r>
                      <a:endParaRPr sz="1800" dirty="0">
                        <a:latin typeface="Arial"/>
                        <a:cs typeface="Arial"/>
                      </a:endParaRPr>
                    </a:p>
                    <a:p>
                      <a:pPr marL="92075">
                        <a:lnSpc>
                          <a:spcPct val="100000"/>
                        </a:lnSpc>
                      </a:pPr>
                      <a:r>
                        <a:rPr sz="1800" spc="-5" dirty="0">
                          <a:solidFill>
                            <a:srgbClr val="212121"/>
                          </a:solidFill>
                          <a:latin typeface="Arial"/>
                          <a:cs typeface="Arial"/>
                        </a:rPr>
                        <a:t>P2=</a:t>
                      </a:r>
                      <a:r>
                        <a:rPr sz="1800" spc="-85" dirty="0">
                          <a:solidFill>
                            <a:srgbClr val="212121"/>
                          </a:solidFill>
                          <a:latin typeface="Arial"/>
                          <a:cs typeface="Arial"/>
                        </a:rPr>
                        <a:t> </a:t>
                      </a:r>
                      <a:r>
                        <a:rPr sz="1800" spc="-5" dirty="0">
                          <a:solidFill>
                            <a:srgbClr val="212121"/>
                          </a:solidFill>
                          <a:latin typeface="Arial"/>
                          <a:cs typeface="Arial"/>
                        </a:rPr>
                        <a:t>9-5=4</a:t>
                      </a:r>
                      <a:endParaRPr sz="1800" dirty="0">
                        <a:latin typeface="Arial"/>
                        <a:cs typeface="Arial"/>
                      </a:endParaRPr>
                    </a:p>
                    <a:p>
                      <a:pPr marL="92075">
                        <a:lnSpc>
                          <a:spcPts val="2135"/>
                        </a:lnSpc>
                      </a:pPr>
                      <a:r>
                        <a:rPr sz="1800" spc="-5" dirty="0">
                          <a:solidFill>
                            <a:srgbClr val="212121"/>
                          </a:solidFill>
                          <a:latin typeface="Arial"/>
                          <a:cs typeface="Arial"/>
                        </a:rPr>
                        <a:t>P5= </a:t>
                      </a:r>
                      <a:r>
                        <a:rPr sz="1800" spc="-30" dirty="0">
                          <a:solidFill>
                            <a:srgbClr val="212121"/>
                          </a:solidFill>
                          <a:latin typeface="Arial"/>
                          <a:cs typeface="Arial"/>
                        </a:rPr>
                        <a:t>11-4=7</a:t>
                      </a:r>
                      <a:endParaRPr sz="1800" dirty="0">
                        <a:latin typeface="Arial"/>
                        <a:cs typeface="Arial"/>
                      </a:endParaRPr>
                    </a:p>
                    <a:p>
                      <a:pPr marL="92075">
                        <a:lnSpc>
                          <a:spcPts val="2135"/>
                        </a:lnSpc>
                      </a:pPr>
                      <a:r>
                        <a:rPr sz="1800" spc="-5" dirty="0">
                          <a:solidFill>
                            <a:srgbClr val="212121"/>
                          </a:solidFill>
                          <a:latin typeface="Arial"/>
                          <a:cs typeface="Arial"/>
                        </a:rPr>
                        <a:t>P3= 15-1=14</a:t>
                      </a:r>
                      <a:endParaRPr sz="1800" dirty="0">
                        <a:latin typeface="Arial"/>
                        <a:cs typeface="Arial"/>
                      </a:endParaRPr>
                    </a:p>
                  </a:txBody>
                  <a:tcPr marL="0" marR="0" marT="48894" marB="0">
                    <a:lnR w="12700">
                      <a:solidFill>
                        <a:srgbClr val="380D9B"/>
                      </a:solidFill>
                      <a:prstDash val="solid"/>
                    </a:lnR>
                    <a:solidFill>
                      <a:srgbClr val="F7F7F7"/>
                    </a:solidFill>
                  </a:tcPr>
                </a:tc>
                <a:tc vMerge="1">
                  <a:txBody>
                    <a:bodyPr/>
                    <a:lstStyle/>
                    <a:p>
                      <a:endParaRPr/>
                    </a:p>
                  </a:txBody>
                  <a:tcPr marL="0" marR="0" marT="65405" marB="0">
                    <a:lnL w="12700">
                      <a:solidFill>
                        <a:srgbClr val="380D9B"/>
                      </a:solidFill>
                      <a:prstDash val="solid"/>
                    </a:lnL>
                    <a:lnR w="12700">
                      <a:solidFill>
                        <a:srgbClr val="280D9B"/>
                      </a:solidFill>
                      <a:prstDash val="solid"/>
                    </a:lnR>
                    <a:lnT w="9525">
                      <a:solidFill>
                        <a:srgbClr val="DDDDDD"/>
                      </a:solidFill>
                      <a:prstDash val="solid"/>
                    </a:lnT>
                    <a:lnB w="9525">
                      <a:solidFill>
                        <a:srgbClr val="DDDDDD"/>
                      </a:solidFill>
                      <a:prstDash val="solid"/>
                    </a:lnB>
                    <a:solidFill>
                      <a:srgbClr val="F8F8F8"/>
                    </a:solidFill>
                  </a:tcPr>
                </a:tc>
                <a:tc vMerge="1">
                  <a:txBody>
                    <a:bodyPr/>
                    <a:lstStyle/>
                    <a:p>
                      <a:endParaRPr/>
                    </a:p>
                  </a:txBody>
                  <a:tcPr marL="0" marR="0" marT="65405" marB="0">
                    <a:lnL w="12700">
                      <a:solidFill>
                        <a:srgbClr val="280D9B"/>
                      </a:solidFill>
                      <a:prstDash val="solid"/>
                    </a:lnL>
                    <a:lnR w="12700">
                      <a:solidFill>
                        <a:srgbClr val="380D9B"/>
                      </a:solidFill>
                      <a:prstDash val="solid"/>
                    </a:lnR>
                    <a:lnT w="9525">
                      <a:solidFill>
                        <a:srgbClr val="DDDDDD"/>
                      </a:solidFill>
                      <a:prstDash val="solid"/>
                    </a:lnT>
                    <a:lnB w="9525">
                      <a:solidFill>
                        <a:srgbClr val="DDDDDD"/>
                      </a:solidFill>
                      <a:prstDash val="solid"/>
                    </a:lnB>
                    <a:solidFill>
                      <a:srgbClr val="F8F8F8"/>
                    </a:solidFill>
                  </a:tcPr>
                </a:tc>
                <a:tc vMerge="1">
                  <a:txBody>
                    <a:bodyPr/>
                    <a:lstStyle/>
                    <a:p>
                      <a:endParaRPr/>
                    </a:p>
                  </a:txBody>
                  <a:tcPr marL="0" marR="0" marT="65405" marB="0">
                    <a:lnL w="12700">
                      <a:solidFill>
                        <a:srgbClr val="380D9B"/>
                      </a:solidFill>
                      <a:prstDash val="solid"/>
                    </a:lnL>
                    <a:lnR w="12700">
                      <a:solidFill>
                        <a:srgbClr val="5F099B"/>
                      </a:solidFill>
                      <a:prstDash val="solid"/>
                    </a:lnR>
                    <a:lnT w="9525">
                      <a:solidFill>
                        <a:srgbClr val="DDDDDD"/>
                      </a:solidFill>
                      <a:prstDash val="solid"/>
                    </a:lnT>
                    <a:lnB w="9525">
                      <a:solidFill>
                        <a:srgbClr val="DDDDDD"/>
                      </a:solidFill>
                      <a:prstDash val="solid"/>
                    </a:lnB>
                    <a:solidFill>
                      <a:srgbClr val="F8F8F8"/>
                    </a:solidFill>
                  </a:tcPr>
                </a:tc>
                <a:extLst>
                  <a:ext uri="{0D108BD9-81ED-4DB2-BD59-A6C34878D82A}">
                    <a16:rowId xmlns:a16="http://schemas.microsoft.com/office/drawing/2014/main" val="10001"/>
                  </a:ext>
                </a:extLst>
              </a:tr>
              <a:tr h="428845">
                <a:tc vMerge="1">
                  <a:txBody>
                    <a:bodyPr/>
                    <a:lstStyle/>
                    <a:p>
                      <a:endParaRPr/>
                    </a:p>
                  </a:txBody>
                  <a:tcPr marL="0" marR="0" marT="48894" marB="0">
                    <a:lnR w="12700">
                      <a:solidFill>
                        <a:srgbClr val="380D9B"/>
                      </a:solidFill>
                      <a:prstDash val="solid"/>
                    </a:lnR>
                    <a:solidFill>
                      <a:srgbClr val="F7F7F7"/>
                    </a:solidFill>
                  </a:tcPr>
                </a:tc>
                <a:tc>
                  <a:txBody>
                    <a:bodyPr/>
                    <a:lstStyle/>
                    <a:p>
                      <a:pPr marL="76835">
                        <a:lnSpc>
                          <a:spcPct val="100000"/>
                        </a:lnSpc>
                        <a:spcBef>
                          <a:spcPts val="515"/>
                        </a:spcBef>
                      </a:pPr>
                      <a:r>
                        <a:rPr sz="1800" spc="-10" dirty="0">
                          <a:latin typeface="Carlito"/>
                          <a:cs typeface="Carlito"/>
                        </a:rPr>
                        <a:t>P1</a:t>
                      </a:r>
                      <a:endParaRPr sz="1800">
                        <a:latin typeface="Carlito"/>
                        <a:cs typeface="Carlito"/>
                      </a:endParaRPr>
                    </a:p>
                  </a:txBody>
                  <a:tcPr marL="0" marR="0" marT="65405" marB="0">
                    <a:lnL w="6350">
                      <a:solidFill>
                        <a:srgbClr val="470C9B"/>
                      </a:solidFill>
                      <a:prstDash val="solid"/>
                    </a:lnL>
                    <a:lnR w="12700">
                      <a:solidFill>
                        <a:srgbClr val="6F0D9B"/>
                      </a:solidFill>
                      <a:prstDash val="solid"/>
                    </a:lnR>
                    <a:lnT w="9525">
                      <a:solidFill>
                        <a:srgbClr val="DDDDDD"/>
                      </a:solidFill>
                      <a:prstDash val="solid"/>
                    </a:lnT>
                    <a:lnB w="9525">
                      <a:solidFill>
                        <a:srgbClr val="DDDDDD"/>
                      </a:solidFill>
                      <a:prstDash val="solid"/>
                    </a:lnB>
                  </a:tcPr>
                </a:tc>
                <a:tc>
                  <a:txBody>
                    <a:bodyPr/>
                    <a:lstStyle/>
                    <a:p>
                      <a:pPr marL="76835">
                        <a:lnSpc>
                          <a:spcPct val="100000"/>
                        </a:lnSpc>
                        <a:spcBef>
                          <a:spcPts val="515"/>
                        </a:spcBef>
                      </a:pPr>
                      <a:r>
                        <a:rPr sz="1800" dirty="0">
                          <a:latin typeface="Carlito"/>
                          <a:cs typeface="Carlito"/>
                        </a:rPr>
                        <a:t>6</a:t>
                      </a:r>
                      <a:endParaRPr sz="1800">
                        <a:latin typeface="Carlito"/>
                        <a:cs typeface="Carlito"/>
                      </a:endParaRPr>
                    </a:p>
                  </a:txBody>
                  <a:tcPr marL="0" marR="0" marT="65405" marB="0">
                    <a:lnL w="12700">
                      <a:solidFill>
                        <a:srgbClr val="6F0D9B"/>
                      </a:solidFill>
                      <a:prstDash val="solid"/>
                    </a:lnL>
                    <a:lnR w="12700">
                      <a:solidFill>
                        <a:srgbClr val="9F0A9B"/>
                      </a:solidFill>
                      <a:prstDash val="solid"/>
                    </a:lnR>
                    <a:lnT w="9525">
                      <a:solidFill>
                        <a:srgbClr val="DDDDDD"/>
                      </a:solidFill>
                      <a:prstDash val="solid"/>
                    </a:lnT>
                    <a:lnB w="9525">
                      <a:solidFill>
                        <a:srgbClr val="DDDDDD"/>
                      </a:solidFill>
                      <a:prstDash val="solid"/>
                    </a:lnB>
                  </a:tcPr>
                </a:tc>
                <a:tc>
                  <a:txBody>
                    <a:bodyPr/>
                    <a:lstStyle/>
                    <a:p>
                      <a:pPr marL="77470">
                        <a:lnSpc>
                          <a:spcPct val="100000"/>
                        </a:lnSpc>
                        <a:spcBef>
                          <a:spcPts val="515"/>
                        </a:spcBef>
                      </a:pPr>
                      <a:r>
                        <a:rPr sz="1800" dirty="0">
                          <a:latin typeface="Carlito"/>
                          <a:cs typeface="Carlito"/>
                        </a:rPr>
                        <a:t>2</a:t>
                      </a:r>
                      <a:endParaRPr sz="1800">
                        <a:latin typeface="Carlito"/>
                        <a:cs typeface="Carlito"/>
                      </a:endParaRPr>
                    </a:p>
                  </a:txBody>
                  <a:tcPr marL="0" marR="0" marT="65405" marB="0">
                    <a:lnL w="12700">
                      <a:solidFill>
                        <a:srgbClr val="9F0A9B"/>
                      </a:solidFill>
                      <a:prstDash val="solid"/>
                    </a:lnL>
                    <a:lnR w="12700">
                      <a:solidFill>
                        <a:srgbClr val="A8099B"/>
                      </a:solidFill>
                      <a:prstDash val="solid"/>
                    </a:lnR>
                    <a:lnT w="9525">
                      <a:solidFill>
                        <a:srgbClr val="DDDDDD"/>
                      </a:solidFill>
                      <a:prstDash val="solid"/>
                    </a:lnT>
                    <a:lnB w="9525">
                      <a:solidFill>
                        <a:srgbClr val="DDDDDD"/>
                      </a:solidFill>
                      <a:prstDash val="solid"/>
                    </a:lnB>
                  </a:tcPr>
                </a:tc>
                <a:extLst>
                  <a:ext uri="{0D108BD9-81ED-4DB2-BD59-A6C34878D82A}">
                    <a16:rowId xmlns:a16="http://schemas.microsoft.com/office/drawing/2014/main" val="10002"/>
                  </a:ext>
                </a:extLst>
              </a:tr>
              <a:tr h="428846">
                <a:tc vMerge="1">
                  <a:txBody>
                    <a:bodyPr/>
                    <a:lstStyle/>
                    <a:p>
                      <a:endParaRPr/>
                    </a:p>
                  </a:txBody>
                  <a:tcPr marL="0" marR="0" marT="48894" marB="0">
                    <a:lnR w="12700">
                      <a:solidFill>
                        <a:srgbClr val="380D9B"/>
                      </a:solidFill>
                      <a:prstDash val="solid"/>
                    </a:lnR>
                    <a:solidFill>
                      <a:srgbClr val="F7F7F7"/>
                    </a:solidFill>
                  </a:tcPr>
                </a:tc>
                <a:tc>
                  <a:txBody>
                    <a:bodyPr/>
                    <a:lstStyle/>
                    <a:p>
                      <a:pPr marL="76835">
                        <a:lnSpc>
                          <a:spcPct val="100000"/>
                        </a:lnSpc>
                        <a:spcBef>
                          <a:spcPts val="515"/>
                        </a:spcBef>
                      </a:pPr>
                      <a:r>
                        <a:rPr sz="1800" spc="-10" dirty="0">
                          <a:latin typeface="Carlito"/>
                          <a:cs typeface="Carlito"/>
                        </a:rPr>
                        <a:t>P2</a:t>
                      </a:r>
                      <a:endParaRPr sz="1800" dirty="0">
                        <a:latin typeface="Carlito"/>
                        <a:cs typeface="Carlito"/>
                      </a:endParaRPr>
                    </a:p>
                  </a:txBody>
                  <a:tcPr marL="0" marR="0" marT="65405" marB="0">
                    <a:lnL w="6350">
                      <a:solidFill>
                        <a:srgbClr val="380D9B"/>
                      </a:solidFill>
                      <a:prstDash val="solid"/>
                    </a:lnL>
                    <a:lnR w="12700">
                      <a:solidFill>
                        <a:srgbClr val="800D9B"/>
                      </a:solidFill>
                      <a:prstDash val="solid"/>
                    </a:lnR>
                    <a:lnT w="9525">
                      <a:solidFill>
                        <a:srgbClr val="DDDDDD"/>
                      </a:solidFill>
                      <a:prstDash val="solid"/>
                    </a:lnT>
                    <a:lnB w="9525">
                      <a:solidFill>
                        <a:srgbClr val="DDDDDD"/>
                      </a:solidFill>
                      <a:prstDash val="solid"/>
                    </a:lnB>
                    <a:solidFill>
                      <a:srgbClr val="F8F8F8"/>
                    </a:solidFill>
                  </a:tcPr>
                </a:tc>
                <a:tc>
                  <a:txBody>
                    <a:bodyPr/>
                    <a:lstStyle/>
                    <a:p>
                      <a:pPr marL="76835">
                        <a:lnSpc>
                          <a:spcPct val="100000"/>
                        </a:lnSpc>
                        <a:spcBef>
                          <a:spcPts val="515"/>
                        </a:spcBef>
                      </a:pPr>
                      <a:r>
                        <a:rPr sz="1800" dirty="0">
                          <a:latin typeface="Carlito"/>
                          <a:cs typeface="Carlito"/>
                        </a:rPr>
                        <a:t>2</a:t>
                      </a:r>
                      <a:endParaRPr sz="1800">
                        <a:latin typeface="Carlito"/>
                        <a:cs typeface="Carlito"/>
                      </a:endParaRPr>
                    </a:p>
                  </a:txBody>
                  <a:tcPr marL="0" marR="0" marT="65405" marB="0">
                    <a:lnL w="12700">
                      <a:solidFill>
                        <a:srgbClr val="800D9B"/>
                      </a:solidFill>
                      <a:prstDash val="solid"/>
                    </a:lnL>
                    <a:lnR w="12700">
                      <a:solidFill>
                        <a:srgbClr val="280D9B"/>
                      </a:solidFill>
                      <a:prstDash val="solid"/>
                    </a:lnR>
                    <a:lnT w="9525">
                      <a:solidFill>
                        <a:srgbClr val="DDDDDD"/>
                      </a:solidFill>
                      <a:prstDash val="solid"/>
                    </a:lnT>
                    <a:lnB w="9525">
                      <a:solidFill>
                        <a:srgbClr val="DDDDDD"/>
                      </a:solidFill>
                      <a:prstDash val="solid"/>
                    </a:lnB>
                    <a:solidFill>
                      <a:srgbClr val="F8F8F8"/>
                    </a:solidFill>
                  </a:tcPr>
                </a:tc>
                <a:tc>
                  <a:txBody>
                    <a:bodyPr/>
                    <a:lstStyle/>
                    <a:p>
                      <a:pPr marL="77470">
                        <a:lnSpc>
                          <a:spcPct val="100000"/>
                        </a:lnSpc>
                        <a:spcBef>
                          <a:spcPts val="515"/>
                        </a:spcBef>
                      </a:pPr>
                      <a:r>
                        <a:rPr sz="1800" dirty="0">
                          <a:latin typeface="Carlito"/>
                          <a:cs typeface="Carlito"/>
                        </a:rPr>
                        <a:t>5</a:t>
                      </a:r>
                    </a:p>
                  </a:txBody>
                  <a:tcPr marL="0" marR="0" marT="65405" marB="0">
                    <a:lnL w="12700">
                      <a:solidFill>
                        <a:srgbClr val="280D9B"/>
                      </a:solidFill>
                      <a:prstDash val="solid"/>
                    </a:lnL>
                    <a:lnR w="12700">
                      <a:solidFill>
                        <a:srgbClr val="C0099B"/>
                      </a:solidFill>
                      <a:prstDash val="solid"/>
                    </a:lnR>
                    <a:lnT w="9525">
                      <a:solidFill>
                        <a:srgbClr val="DDDDDD"/>
                      </a:solidFill>
                      <a:prstDash val="solid"/>
                    </a:lnT>
                    <a:lnB w="9525">
                      <a:solidFill>
                        <a:srgbClr val="DDDDDD"/>
                      </a:solidFill>
                      <a:prstDash val="solid"/>
                    </a:lnB>
                    <a:solidFill>
                      <a:srgbClr val="F8F8F8"/>
                    </a:solidFill>
                  </a:tcPr>
                </a:tc>
                <a:extLst>
                  <a:ext uri="{0D108BD9-81ED-4DB2-BD59-A6C34878D82A}">
                    <a16:rowId xmlns:a16="http://schemas.microsoft.com/office/drawing/2014/main" val="10003"/>
                  </a:ext>
                </a:extLst>
              </a:tr>
              <a:tr h="428845">
                <a:tc vMerge="1">
                  <a:txBody>
                    <a:bodyPr/>
                    <a:lstStyle/>
                    <a:p>
                      <a:endParaRPr/>
                    </a:p>
                  </a:txBody>
                  <a:tcPr marL="0" marR="0" marT="48894" marB="0">
                    <a:lnR w="12700">
                      <a:solidFill>
                        <a:srgbClr val="380D9B"/>
                      </a:solidFill>
                      <a:prstDash val="solid"/>
                    </a:lnR>
                    <a:solidFill>
                      <a:srgbClr val="F7F7F7"/>
                    </a:solidFill>
                  </a:tcPr>
                </a:tc>
                <a:tc>
                  <a:txBody>
                    <a:bodyPr/>
                    <a:lstStyle/>
                    <a:p>
                      <a:pPr marL="76835">
                        <a:lnSpc>
                          <a:spcPct val="100000"/>
                        </a:lnSpc>
                        <a:spcBef>
                          <a:spcPts val="515"/>
                        </a:spcBef>
                      </a:pPr>
                      <a:r>
                        <a:rPr sz="1800" spc="-10" dirty="0">
                          <a:latin typeface="Carlito"/>
                          <a:cs typeface="Carlito"/>
                        </a:rPr>
                        <a:t>P3</a:t>
                      </a:r>
                      <a:endParaRPr sz="1800">
                        <a:latin typeface="Carlito"/>
                        <a:cs typeface="Carlito"/>
                      </a:endParaRPr>
                    </a:p>
                  </a:txBody>
                  <a:tcPr marL="0" marR="0" marT="65405" marB="0">
                    <a:lnL w="6350">
                      <a:solidFill>
                        <a:srgbClr val="D70C9B"/>
                      </a:solidFill>
                      <a:prstDash val="solid"/>
                    </a:lnL>
                    <a:lnR w="12700">
                      <a:solidFill>
                        <a:srgbClr val="2F0C9B"/>
                      </a:solidFill>
                      <a:prstDash val="solid"/>
                    </a:lnR>
                    <a:lnT w="9525">
                      <a:solidFill>
                        <a:srgbClr val="DDDDDD"/>
                      </a:solidFill>
                      <a:prstDash val="solid"/>
                    </a:lnT>
                    <a:lnB w="9525">
                      <a:solidFill>
                        <a:srgbClr val="DDDDDD"/>
                      </a:solidFill>
                      <a:prstDash val="solid"/>
                    </a:lnB>
                  </a:tcPr>
                </a:tc>
                <a:tc>
                  <a:txBody>
                    <a:bodyPr/>
                    <a:lstStyle/>
                    <a:p>
                      <a:pPr marL="76835">
                        <a:lnSpc>
                          <a:spcPct val="100000"/>
                        </a:lnSpc>
                        <a:spcBef>
                          <a:spcPts val="515"/>
                        </a:spcBef>
                      </a:pPr>
                      <a:r>
                        <a:rPr sz="1800" dirty="0">
                          <a:latin typeface="Carlito"/>
                          <a:cs typeface="Carlito"/>
                        </a:rPr>
                        <a:t>8</a:t>
                      </a:r>
                      <a:endParaRPr sz="1800">
                        <a:latin typeface="Carlito"/>
                        <a:cs typeface="Carlito"/>
                      </a:endParaRPr>
                    </a:p>
                  </a:txBody>
                  <a:tcPr marL="0" marR="0" marT="65405" marB="0">
                    <a:lnL w="12700">
                      <a:solidFill>
                        <a:srgbClr val="2F0C9B"/>
                      </a:solidFill>
                      <a:prstDash val="solid"/>
                    </a:lnL>
                    <a:lnR w="12700">
                      <a:solidFill>
                        <a:srgbClr val="F80D9B"/>
                      </a:solidFill>
                      <a:prstDash val="solid"/>
                    </a:lnR>
                    <a:lnT w="9525">
                      <a:solidFill>
                        <a:srgbClr val="DDDDDD"/>
                      </a:solidFill>
                      <a:prstDash val="solid"/>
                    </a:lnT>
                    <a:lnB w="9525">
                      <a:solidFill>
                        <a:srgbClr val="DDDDDD"/>
                      </a:solidFill>
                      <a:prstDash val="solid"/>
                    </a:lnB>
                  </a:tcPr>
                </a:tc>
                <a:tc>
                  <a:txBody>
                    <a:bodyPr/>
                    <a:lstStyle/>
                    <a:p>
                      <a:pPr marL="77470">
                        <a:lnSpc>
                          <a:spcPct val="100000"/>
                        </a:lnSpc>
                        <a:spcBef>
                          <a:spcPts val="515"/>
                        </a:spcBef>
                      </a:pPr>
                      <a:r>
                        <a:rPr sz="1800" dirty="0">
                          <a:latin typeface="Carlito"/>
                          <a:cs typeface="Carlito"/>
                        </a:rPr>
                        <a:t>1</a:t>
                      </a:r>
                    </a:p>
                  </a:txBody>
                  <a:tcPr marL="0" marR="0" marT="65405" marB="0">
                    <a:lnL w="12700">
                      <a:solidFill>
                        <a:srgbClr val="F80D9B"/>
                      </a:solidFill>
                      <a:prstDash val="solid"/>
                    </a:lnL>
                    <a:lnR w="12700">
                      <a:solidFill>
                        <a:srgbClr val="AF099B"/>
                      </a:solidFill>
                      <a:prstDash val="solid"/>
                    </a:lnR>
                    <a:lnT w="9525">
                      <a:solidFill>
                        <a:srgbClr val="DDDDDD"/>
                      </a:solidFill>
                      <a:prstDash val="solid"/>
                    </a:lnT>
                    <a:lnB w="9525">
                      <a:solidFill>
                        <a:srgbClr val="DDDDDD"/>
                      </a:solidFill>
                      <a:prstDash val="solid"/>
                    </a:lnB>
                  </a:tcPr>
                </a:tc>
                <a:extLst>
                  <a:ext uri="{0D108BD9-81ED-4DB2-BD59-A6C34878D82A}">
                    <a16:rowId xmlns:a16="http://schemas.microsoft.com/office/drawing/2014/main" val="10004"/>
                  </a:ext>
                </a:extLst>
              </a:tr>
              <a:tr h="91896">
                <a:tc vMerge="1">
                  <a:txBody>
                    <a:bodyPr/>
                    <a:lstStyle/>
                    <a:p>
                      <a:endParaRPr/>
                    </a:p>
                  </a:txBody>
                  <a:tcPr marL="0" marR="0" marT="48894" marB="0">
                    <a:lnR w="12700">
                      <a:solidFill>
                        <a:srgbClr val="380D9B"/>
                      </a:solidFill>
                      <a:prstDash val="solid"/>
                    </a:lnR>
                    <a:solidFill>
                      <a:srgbClr val="F7F7F7"/>
                    </a:solidFill>
                  </a:tcPr>
                </a:tc>
                <a:tc rowSpan="2">
                  <a:txBody>
                    <a:bodyPr/>
                    <a:lstStyle/>
                    <a:p>
                      <a:pPr marL="76835">
                        <a:lnSpc>
                          <a:spcPct val="100000"/>
                        </a:lnSpc>
                        <a:spcBef>
                          <a:spcPts val="520"/>
                        </a:spcBef>
                      </a:pPr>
                      <a:r>
                        <a:rPr sz="1800" spc="-10" dirty="0">
                          <a:latin typeface="Carlito"/>
                          <a:cs typeface="Carlito"/>
                        </a:rPr>
                        <a:t>P4</a:t>
                      </a:r>
                      <a:endParaRPr sz="1800">
                        <a:latin typeface="Carlito"/>
                        <a:cs typeface="Carlito"/>
                      </a:endParaRPr>
                    </a:p>
                  </a:txBody>
                  <a:tcPr marL="0" marR="0" marT="66040" marB="0">
                    <a:lnL w="12700">
                      <a:solidFill>
                        <a:srgbClr val="500D9B"/>
                      </a:solidFill>
                      <a:prstDash val="solid"/>
                    </a:lnL>
                    <a:lnR w="12700">
                      <a:solidFill>
                        <a:srgbClr val="500D9B"/>
                      </a:solidFill>
                      <a:prstDash val="solid"/>
                    </a:lnR>
                    <a:lnT w="9525">
                      <a:solidFill>
                        <a:srgbClr val="DDDDDD"/>
                      </a:solidFill>
                      <a:prstDash val="solid"/>
                    </a:lnT>
                    <a:lnB w="9525">
                      <a:solidFill>
                        <a:srgbClr val="DDDDDD"/>
                      </a:solidFill>
                      <a:prstDash val="solid"/>
                    </a:lnB>
                    <a:solidFill>
                      <a:srgbClr val="F8F8F8"/>
                    </a:solidFill>
                  </a:tcPr>
                </a:tc>
                <a:tc rowSpan="2">
                  <a:txBody>
                    <a:bodyPr/>
                    <a:lstStyle/>
                    <a:p>
                      <a:pPr marL="76835">
                        <a:lnSpc>
                          <a:spcPct val="100000"/>
                        </a:lnSpc>
                        <a:spcBef>
                          <a:spcPts val="520"/>
                        </a:spcBef>
                      </a:pPr>
                      <a:r>
                        <a:rPr sz="1800" dirty="0">
                          <a:latin typeface="Carlito"/>
                          <a:cs typeface="Carlito"/>
                        </a:rPr>
                        <a:t>3</a:t>
                      </a:r>
                      <a:endParaRPr sz="1800">
                        <a:latin typeface="Carlito"/>
                        <a:cs typeface="Carlito"/>
                      </a:endParaRPr>
                    </a:p>
                  </a:txBody>
                  <a:tcPr marL="0" marR="0" marT="66040" marB="0">
                    <a:lnL w="12700">
                      <a:solidFill>
                        <a:srgbClr val="500D9B"/>
                      </a:solidFill>
                      <a:prstDash val="solid"/>
                    </a:lnL>
                    <a:lnR w="12700">
                      <a:solidFill>
                        <a:srgbClr val="800D9B"/>
                      </a:solidFill>
                      <a:prstDash val="solid"/>
                    </a:lnR>
                    <a:lnT w="9525">
                      <a:solidFill>
                        <a:srgbClr val="DDDDDD"/>
                      </a:solidFill>
                      <a:prstDash val="solid"/>
                    </a:lnT>
                    <a:lnB w="9525">
                      <a:solidFill>
                        <a:srgbClr val="DDDDDD"/>
                      </a:solidFill>
                      <a:prstDash val="solid"/>
                    </a:lnB>
                    <a:solidFill>
                      <a:srgbClr val="F8F8F8"/>
                    </a:solidFill>
                  </a:tcPr>
                </a:tc>
                <a:tc rowSpan="2">
                  <a:txBody>
                    <a:bodyPr/>
                    <a:lstStyle/>
                    <a:p>
                      <a:pPr marL="77470">
                        <a:lnSpc>
                          <a:spcPct val="100000"/>
                        </a:lnSpc>
                        <a:spcBef>
                          <a:spcPts val="520"/>
                        </a:spcBef>
                      </a:pPr>
                      <a:r>
                        <a:rPr sz="1800" dirty="0">
                          <a:latin typeface="Carlito"/>
                          <a:cs typeface="Carlito"/>
                        </a:rPr>
                        <a:t>0</a:t>
                      </a:r>
                      <a:endParaRPr sz="1800">
                        <a:latin typeface="Carlito"/>
                        <a:cs typeface="Carlito"/>
                      </a:endParaRPr>
                    </a:p>
                  </a:txBody>
                  <a:tcPr marL="0" marR="0" marT="66040" marB="0">
                    <a:lnL w="12700">
                      <a:solidFill>
                        <a:srgbClr val="800D9B"/>
                      </a:solidFill>
                      <a:prstDash val="solid"/>
                    </a:lnL>
                    <a:lnR w="12700">
                      <a:solidFill>
                        <a:srgbClr val="17099B"/>
                      </a:solidFill>
                      <a:prstDash val="solid"/>
                    </a:lnR>
                    <a:lnT w="9525">
                      <a:solidFill>
                        <a:srgbClr val="DDDDDD"/>
                      </a:solidFill>
                      <a:prstDash val="solid"/>
                    </a:lnT>
                    <a:lnB w="9525">
                      <a:solidFill>
                        <a:srgbClr val="DDDDDD"/>
                      </a:solidFill>
                      <a:prstDash val="solid"/>
                    </a:lnB>
                    <a:solidFill>
                      <a:srgbClr val="F8F8F8"/>
                    </a:solidFill>
                  </a:tcPr>
                </a:tc>
                <a:extLst>
                  <a:ext uri="{0D108BD9-81ED-4DB2-BD59-A6C34878D82A}">
                    <a16:rowId xmlns:a16="http://schemas.microsoft.com/office/drawing/2014/main" val="10005"/>
                  </a:ext>
                </a:extLst>
              </a:tr>
              <a:tr h="377409">
                <a:tc>
                  <a:txBody>
                    <a:bodyPr/>
                    <a:lstStyle/>
                    <a:p>
                      <a:pPr>
                        <a:lnSpc>
                          <a:spcPct val="100000"/>
                        </a:lnSpc>
                      </a:pPr>
                      <a:endParaRPr sz="1700">
                        <a:latin typeface="Times New Roman"/>
                        <a:cs typeface="Times New Roman"/>
                      </a:endParaRPr>
                    </a:p>
                  </a:txBody>
                  <a:tcPr marL="0" marR="0" marT="0" marB="0">
                    <a:lnR w="12700">
                      <a:solidFill>
                        <a:srgbClr val="500D9B"/>
                      </a:solidFill>
                      <a:prstDash val="solid"/>
                    </a:lnR>
                  </a:tcPr>
                </a:tc>
                <a:tc vMerge="1">
                  <a:txBody>
                    <a:bodyPr/>
                    <a:lstStyle/>
                    <a:p>
                      <a:endParaRPr/>
                    </a:p>
                  </a:txBody>
                  <a:tcPr marL="0" marR="0" marT="66040" marB="0">
                    <a:lnL w="12700">
                      <a:solidFill>
                        <a:srgbClr val="500D9B"/>
                      </a:solidFill>
                      <a:prstDash val="solid"/>
                    </a:lnL>
                    <a:lnR w="12700">
                      <a:solidFill>
                        <a:srgbClr val="500D9B"/>
                      </a:solidFill>
                      <a:prstDash val="solid"/>
                    </a:lnR>
                    <a:lnT w="9525">
                      <a:solidFill>
                        <a:srgbClr val="DDDDDD"/>
                      </a:solidFill>
                      <a:prstDash val="solid"/>
                    </a:lnT>
                    <a:lnB w="9525">
                      <a:solidFill>
                        <a:srgbClr val="DDDDDD"/>
                      </a:solidFill>
                      <a:prstDash val="solid"/>
                    </a:lnB>
                    <a:solidFill>
                      <a:srgbClr val="F8F8F8"/>
                    </a:solidFill>
                  </a:tcPr>
                </a:tc>
                <a:tc vMerge="1">
                  <a:txBody>
                    <a:bodyPr/>
                    <a:lstStyle/>
                    <a:p>
                      <a:endParaRPr/>
                    </a:p>
                  </a:txBody>
                  <a:tcPr marL="0" marR="0" marT="66040" marB="0">
                    <a:lnL w="12700">
                      <a:solidFill>
                        <a:srgbClr val="500D9B"/>
                      </a:solidFill>
                      <a:prstDash val="solid"/>
                    </a:lnL>
                    <a:lnR w="12700">
                      <a:solidFill>
                        <a:srgbClr val="800D9B"/>
                      </a:solidFill>
                      <a:prstDash val="solid"/>
                    </a:lnR>
                    <a:lnT w="9525">
                      <a:solidFill>
                        <a:srgbClr val="DDDDDD"/>
                      </a:solidFill>
                      <a:prstDash val="solid"/>
                    </a:lnT>
                    <a:lnB w="9525">
                      <a:solidFill>
                        <a:srgbClr val="DDDDDD"/>
                      </a:solidFill>
                      <a:prstDash val="solid"/>
                    </a:lnB>
                    <a:solidFill>
                      <a:srgbClr val="F8F8F8"/>
                    </a:solidFill>
                  </a:tcPr>
                </a:tc>
                <a:tc vMerge="1">
                  <a:txBody>
                    <a:bodyPr/>
                    <a:lstStyle/>
                    <a:p>
                      <a:endParaRPr/>
                    </a:p>
                  </a:txBody>
                  <a:tcPr marL="0" marR="0" marT="66040" marB="0">
                    <a:lnL w="12700">
                      <a:solidFill>
                        <a:srgbClr val="800D9B"/>
                      </a:solidFill>
                      <a:prstDash val="solid"/>
                    </a:lnL>
                    <a:lnR w="12700">
                      <a:solidFill>
                        <a:srgbClr val="17099B"/>
                      </a:solidFill>
                      <a:prstDash val="solid"/>
                    </a:lnR>
                    <a:lnT w="9525">
                      <a:solidFill>
                        <a:srgbClr val="DDDDDD"/>
                      </a:solidFill>
                      <a:prstDash val="solid"/>
                    </a:lnT>
                    <a:lnB w="9525">
                      <a:solidFill>
                        <a:srgbClr val="DDDDDD"/>
                      </a:solidFill>
                      <a:prstDash val="solid"/>
                    </a:lnB>
                    <a:solidFill>
                      <a:srgbClr val="F8F8F8"/>
                    </a:solidFill>
                  </a:tcPr>
                </a:tc>
                <a:extLst>
                  <a:ext uri="{0D108BD9-81ED-4DB2-BD59-A6C34878D82A}">
                    <a16:rowId xmlns:a16="http://schemas.microsoft.com/office/drawing/2014/main" val="10006"/>
                  </a:ext>
                </a:extLst>
              </a:tr>
              <a:tr h="428846">
                <a:tc>
                  <a:txBody>
                    <a:bodyPr/>
                    <a:lstStyle/>
                    <a:p>
                      <a:pPr>
                        <a:lnSpc>
                          <a:spcPct val="100000"/>
                        </a:lnSpc>
                      </a:pPr>
                      <a:endParaRPr sz="1700">
                        <a:latin typeface="Times New Roman"/>
                        <a:cs typeface="Times New Roman"/>
                      </a:endParaRPr>
                    </a:p>
                  </a:txBody>
                  <a:tcPr marL="0" marR="0" marT="0" marB="0">
                    <a:lnR w="12700">
                      <a:solidFill>
                        <a:srgbClr val="F80D9B"/>
                      </a:solidFill>
                      <a:prstDash val="solid"/>
                    </a:lnR>
                  </a:tcPr>
                </a:tc>
                <a:tc>
                  <a:txBody>
                    <a:bodyPr/>
                    <a:lstStyle/>
                    <a:p>
                      <a:pPr marL="76835">
                        <a:lnSpc>
                          <a:spcPct val="100000"/>
                        </a:lnSpc>
                        <a:spcBef>
                          <a:spcPts val="520"/>
                        </a:spcBef>
                      </a:pPr>
                      <a:r>
                        <a:rPr sz="1800" spc="-10" dirty="0">
                          <a:latin typeface="Carlito"/>
                          <a:cs typeface="Carlito"/>
                        </a:rPr>
                        <a:t>P5</a:t>
                      </a:r>
                      <a:endParaRPr sz="1800">
                        <a:latin typeface="Carlito"/>
                        <a:cs typeface="Carlito"/>
                      </a:endParaRPr>
                    </a:p>
                  </a:txBody>
                  <a:tcPr marL="0" marR="0" marT="66040" marB="0">
                    <a:lnL w="12700">
                      <a:solidFill>
                        <a:srgbClr val="F80D9B"/>
                      </a:solidFill>
                      <a:prstDash val="solid"/>
                    </a:lnL>
                    <a:lnR w="12700">
                      <a:solidFill>
                        <a:srgbClr val="F80D9B"/>
                      </a:solidFill>
                      <a:prstDash val="solid"/>
                    </a:lnR>
                    <a:lnT w="9525">
                      <a:solidFill>
                        <a:srgbClr val="DDDDDD"/>
                      </a:solidFill>
                      <a:prstDash val="solid"/>
                    </a:lnT>
                    <a:lnB w="12700">
                      <a:solidFill>
                        <a:srgbClr val="5F099B"/>
                      </a:solidFill>
                      <a:prstDash val="solid"/>
                    </a:lnB>
                  </a:tcPr>
                </a:tc>
                <a:tc>
                  <a:txBody>
                    <a:bodyPr/>
                    <a:lstStyle/>
                    <a:p>
                      <a:pPr marL="76835">
                        <a:lnSpc>
                          <a:spcPct val="100000"/>
                        </a:lnSpc>
                        <a:spcBef>
                          <a:spcPts val="520"/>
                        </a:spcBef>
                      </a:pPr>
                      <a:r>
                        <a:rPr sz="1800" dirty="0">
                          <a:latin typeface="Carlito"/>
                          <a:cs typeface="Carlito"/>
                        </a:rPr>
                        <a:t>4</a:t>
                      </a:r>
                      <a:endParaRPr sz="1800">
                        <a:latin typeface="Carlito"/>
                        <a:cs typeface="Carlito"/>
                      </a:endParaRPr>
                    </a:p>
                  </a:txBody>
                  <a:tcPr marL="0" marR="0" marT="66040" marB="0">
                    <a:lnL w="12700">
                      <a:solidFill>
                        <a:srgbClr val="F80D9B"/>
                      </a:solidFill>
                      <a:prstDash val="solid"/>
                    </a:lnL>
                    <a:lnR w="12700">
                      <a:solidFill>
                        <a:srgbClr val="D00A9B"/>
                      </a:solidFill>
                      <a:prstDash val="solid"/>
                    </a:lnR>
                    <a:lnT w="9525">
                      <a:solidFill>
                        <a:srgbClr val="DDDDDD"/>
                      </a:solidFill>
                      <a:prstDash val="solid"/>
                    </a:lnT>
                    <a:lnB w="12700">
                      <a:solidFill>
                        <a:srgbClr val="78099B"/>
                      </a:solidFill>
                      <a:prstDash val="solid"/>
                    </a:lnB>
                  </a:tcPr>
                </a:tc>
                <a:tc>
                  <a:txBody>
                    <a:bodyPr/>
                    <a:lstStyle/>
                    <a:p>
                      <a:pPr marL="77470">
                        <a:lnSpc>
                          <a:spcPct val="100000"/>
                        </a:lnSpc>
                        <a:spcBef>
                          <a:spcPts val="520"/>
                        </a:spcBef>
                      </a:pPr>
                      <a:r>
                        <a:rPr sz="1800" dirty="0">
                          <a:latin typeface="Carlito"/>
                          <a:cs typeface="Carlito"/>
                        </a:rPr>
                        <a:t>4</a:t>
                      </a:r>
                    </a:p>
                  </a:txBody>
                  <a:tcPr marL="0" marR="0" marT="66040" marB="0">
                    <a:lnL w="12700">
                      <a:solidFill>
                        <a:srgbClr val="D00A9B"/>
                      </a:solidFill>
                      <a:prstDash val="solid"/>
                    </a:lnL>
                    <a:lnR w="12700">
                      <a:solidFill>
                        <a:srgbClr val="68099B"/>
                      </a:solidFill>
                      <a:prstDash val="solid"/>
                    </a:lnR>
                    <a:lnT w="9525">
                      <a:solidFill>
                        <a:srgbClr val="DDDDDD"/>
                      </a:solidFill>
                      <a:prstDash val="solid"/>
                    </a:lnT>
                    <a:lnB w="12700">
                      <a:solidFill>
                        <a:srgbClr val="5F099B"/>
                      </a:solidFill>
                      <a:prstDash val="solid"/>
                    </a:lnB>
                  </a:tcPr>
                </a:tc>
                <a:extLst>
                  <a:ext uri="{0D108BD9-81ED-4DB2-BD59-A6C34878D82A}">
                    <a16:rowId xmlns:a16="http://schemas.microsoft.com/office/drawing/2014/main" val="10007"/>
                  </a:ext>
                </a:extLst>
              </a:tr>
            </a:tbl>
          </a:graphicData>
        </a:graphic>
      </p:graphicFrame>
      <p:sp>
        <p:nvSpPr>
          <p:cNvPr id="9" name="object 9"/>
          <p:cNvSpPr/>
          <p:nvPr/>
        </p:nvSpPr>
        <p:spPr>
          <a:xfrm>
            <a:off x="553275" y="771596"/>
            <a:ext cx="4234540" cy="127011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53275" y="3103071"/>
            <a:ext cx="5085525" cy="1037629"/>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497691" y="4373183"/>
            <a:ext cx="3814573" cy="2308860"/>
          </a:xfrm>
          <a:prstGeom prst="rect">
            <a:avLst/>
          </a:prstGeom>
          <a:solidFill>
            <a:srgbClr val="F7F7F7"/>
          </a:solidFill>
        </p:spPr>
        <p:txBody>
          <a:bodyPr vert="horz" wrap="square" lIns="0" tIns="51435" rIns="0" bIns="0" rtlCol="0">
            <a:spAutoFit/>
          </a:bodyPr>
          <a:lstStyle/>
          <a:p>
            <a:pPr marL="90805">
              <a:lnSpc>
                <a:spcPct val="100000"/>
              </a:lnSpc>
              <a:spcBef>
                <a:spcPts val="405"/>
              </a:spcBef>
            </a:pPr>
            <a:r>
              <a:rPr sz="1800" spc="-20" dirty="0">
                <a:solidFill>
                  <a:srgbClr val="212121"/>
                </a:solidFill>
                <a:latin typeface="Arial"/>
                <a:cs typeface="Arial"/>
              </a:rPr>
              <a:t>Wait</a:t>
            </a:r>
            <a:r>
              <a:rPr sz="1800" spc="-5" dirty="0">
                <a:solidFill>
                  <a:srgbClr val="212121"/>
                </a:solidFill>
                <a:latin typeface="Arial"/>
                <a:cs typeface="Arial"/>
              </a:rPr>
              <a:t> </a:t>
            </a:r>
            <a:r>
              <a:rPr sz="1800" dirty="0">
                <a:solidFill>
                  <a:srgbClr val="212121"/>
                </a:solidFill>
                <a:latin typeface="Arial"/>
                <a:cs typeface="Arial"/>
              </a:rPr>
              <a:t>time</a:t>
            </a:r>
            <a:endParaRPr sz="1800" dirty="0">
              <a:latin typeface="Arial"/>
              <a:cs typeface="Arial"/>
            </a:endParaRPr>
          </a:p>
          <a:p>
            <a:pPr marL="90805">
              <a:lnSpc>
                <a:spcPct val="100000"/>
              </a:lnSpc>
            </a:pPr>
            <a:r>
              <a:rPr sz="1800" spc="-5" dirty="0">
                <a:solidFill>
                  <a:srgbClr val="212121"/>
                </a:solidFill>
                <a:latin typeface="Arial"/>
                <a:cs typeface="Arial"/>
              </a:rPr>
              <a:t>P4= 0-0=0</a:t>
            </a:r>
            <a:endParaRPr sz="1800" dirty="0">
              <a:latin typeface="Arial"/>
              <a:cs typeface="Arial"/>
            </a:endParaRPr>
          </a:p>
          <a:p>
            <a:pPr marL="90805">
              <a:lnSpc>
                <a:spcPct val="100000"/>
              </a:lnSpc>
            </a:pPr>
            <a:r>
              <a:rPr sz="1800" spc="-5" dirty="0">
                <a:solidFill>
                  <a:srgbClr val="212121"/>
                </a:solidFill>
                <a:latin typeface="Arial"/>
                <a:cs typeface="Arial"/>
              </a:rPr>
              <a:t>P1= (3-2) </a:t>
            </a:r>
            <a:r>
              <a:rPr sz="1800" dirty="0">
                <a:solidFill>
                  <a:srgbClr val="212121"/>
                </a:solidFill>
                <a:latin typeface="Arial"/>
                <a:cs typeface="Arial"/>
              </a:rPr>
              <a:t>+ </a:t>
            </a:r>
            <a:r>
              <a:rPr sz="1800" spc="-5" dirty="0">
                <a:solidFill>
                  <a:srgbClr val="212121"/>
                </a:solidFill>
                <a:latin typeface="Arial"/>
                <a:cs typeface="Arial"/>
              </a:rPr>
              <a:t>6 </a:t>
            </a:r>
            <a:r>
              <a:rPr sz="1800" dirty="0">
                <a:solidFill>
                  <a:srgbClr val="212121"/>
                </a:solidFill>
                <a:latin typeface="Arial"/>
                <a:cs typeface="Arial"/>
              </a:rPr>
              <a:t>=7</a:t>
            </a:r>
            <a:endParaRPr sz="1800" dirty="0">
              <a:latin typeface="Arial"/>
              <a:cs typeface="Arial"/>
            </a:endParaRPr>
          </a:p>
          <a:p>
            <a:pPr marL="154940">
              <a:lnSpc>
                <a:spcPct val="100000"/>
              </a:lnSpc>
            </a:pPr>
            <a:r>
              <a:rPr sz="1800" spc="-5" dirty="0">
                <a:solidFill>
                  <a:srgbClr val="212121"/>
                </a:solidFill>
                <a:latin typeface="Arial"/>
                <a:cs typeface="Arial"/>
              </a:rPr>
              <a:t>P2= 5-5 </a:t>
            </a:r>
            <a:r>
              <a:rPr sz="1800" dirty="0">
                <a:solidFill>
                  <a:srgbClr val="212121"/>
                </a:solidFill>
                <a:latin typeface="Arial"/>
                <a:cs typeface="Arial"/>
              </a:rPr>
              <a:t>=</a:t>
            </a:r>
            <a:r>
              <a:rPr sz="1800" spc="5" dirty="0">
                <a:solidFill>
                  <a:srgbClr val="212121"/>
                </a:solidFill>
                <a:latin typeface="Arial"/>
                <a:cs typeface="Arial"/>
              </a:rPr>
              <a:t> </a:t>
            </a:r>
            <a:r>
              <a:rPr sz="1800" spc="-5" dirty="0">
                <a:solidFill>
                  <a:srgbClr val="212121"/>
                </a:solidFill>
                <a:latin typeface="Arial"/>
                <a:cs typeface="Arial"/>
              </a:rPr>
              <a:t>0</a:t>
            </a:r>
            <a:endParaRPr sz="1800" dirty="0">
              <a:latin typeface="Arial"/>
              <a:cs typeface="Arial"/>
            </a:endParaRPr>
          </a:p>
          <a:p>
            <a:pPr marL="154940">
              <a:lnSpc>
                <a:spcPts val="2135"/>
              </a:lnSpc>
            </a:pPr>
            <a:r>
              <a:rPr sz="1800" spc="-5" dirty="0">
                <a:solidFill>
                  <a:srgbClr val="212121"/>
                </a:solidFill>
                <a:latin typeface="Arial"/>
                <a:cs typeface="Arial"/>
              </a:rPr>
              <a:t>P5= 4-4+2</a:t>
            </a:r>
            <a:r>
              <a:rPr sz="1800" dirty="0">
                <a:solidFill>
                  <a:srgbClr val="212121"/>
                </a:solidFill>
                <a:latin typeface="Arial"/>
                <a:cs typeface="Arial"/>
              </a:rPr>
              <a:t> </a:t>
            </a:r>
            <a:r>
              <a:rPr sz="1800" spc="-5" dirty="0">
                <a:solidFill>
                  <a:srgbClr val="212121"/>
                </a:solidFill>
                <a:latin typeface="Arial"/>
                <a:cs typeface="Arial"/>
              </a:rPr>
              <a:t>=2</a:t>
            </a:r>
            <a:endParaRPr sz="1800" dirty="0">
              <a:latin typeface="Arial"/>
              <a:cs typeface="Arial"/>
            </a:endParaRPr>
          </a:p>
          <a:p>
            <a:pPr marL="154940">
              <a:lnSpc>
                <a:spcPts val="2135"/>
              </a:lnSpc>
            </a:pPr>
            <a:r>
              <a:rPr sz="1800" spc="-5" dirty="0">
                <a:solidFill>
                  <a:srgbClr val="212121"/>
                </a:solidFill>
                <a:latin typeface="Arial"/>
                <a:cs typeface="Arial"/>
              </a:rPr>
              <a:t>P3= </a:t>
            </a:r>
            <a:r>
              <a:rPr sz="1800" spc="-10" dirty="0">
                <a:solidFill>
                  <a:srgbClr val="212121"/>
                </a:solidFill>
                <a:latin typeface="Arial"/>
                <a:cs typeface="Arial"/>
              </a:rPr>
              <a:t>15-1 </a:t>
            </a:r>
            <a:r>
              <a:rPr sz="1800" dirty="0">
                <a:solidFill>
                  <a:srgbClr val="212121"/>
                </a:solidFill>
                <a:latin typeface="Arial"/>
                <a:cs typeface="Arial"/>
              </a:rPr>
              <a:t>= </a:t>
            </a:r>
            <a:r>
              <a:rPr sz="1800" spc="-5" dirty="0">
                <a:solidFill>
                  <a:srgbClr val="212121"/>
                </a:solidFill>
                <a:latin typeface="Arial"/>
                <a:cs typeface="Arial"/>
              </a:rPr>
              <a:t>14</a:t>
            </a:r>
            <a:endParaRPr sz="1800" dirty="0">
              <a:latin typeface="Arial"/>
              <a:cs typeface="Arial"/>
            </a:endParaRPr>
          </a:p>
          <a:p>
            <a:pPr marL="90805" marR="1031240">
              <a:lnSpc>
                <a:spcPct val="100000"/>
              </a:lnSpc>
              <a:spcBef>
                <a:spcPts val="50"/>
              </a:spcBef>
            </a:pPr>
            <a:r>
              <a:rPr sz="1800" spc="-10" dirty="0">
                <a:latin typeface="Arial"/>
                <a:cs typeface="Arial"/>
              </a:rPr>
              <a:t>Average </a:t>
            </a:r>
            <a:r>
              <a:rPr sz="1800" spc="-15" dirty="0">
                <a:latin typeface="Arial"/>
                <a:cs typeface="Arial"/>
              </a:rPr>
              <a:t>Waiting </a:t>
            </a:r>
            <a:r>
              <a:rPr sz="1800" spc="-20" dirty="0">
                <a:latin typeface="Arial"/>
                <a:cs typeface="Arial"/>
              </a:rPr>
              <a:t>Time </a:t>
            </a:r>
            <a:r>
              <a:rPr sz="1800" dirty="0">
                <a:latin typeface="Arial"/>
                <a:cs typeface="Arial"/>
              </a:rPr>
              <a:t>=  </a:t>
            </a:r>
            <a:r>
              <a:rPr sz="1800" spc="-5" dirty="0">
                <a:latin typeface="Arial"/>
                <a:cs typeface="Arial"/>
              </a:rPr>
              <a:t>0+7+0+2+14/5 </a:t>
            </a:r>
            <a:r>
              <a:rPr sz="1800" dirty="0">
                <a:latin typeface="Arial"/>
                <a:cs typeface="Arial"/>
              </a:rPr>
              <a:t>= </a:t>
            </a:r>
            <a:r>
              <a:rPr sz="1800" spc="-5" dirty="0">
                <a:latin typeface="Arial"/>
                <a:cs typeface="Arial"/>
              </a:rPr>
              <a:t>23/5</a:t>
            </a:r>
            <a:r>
              <a:rPr sz="1800" spc="-40" dirty="0">
                <a:latin typeface="Arial"/>
                <a:cs typeface="Arial"/>
              </a:rPr>
              <a:t> </a:t>
            </a:r>
            <a:r>
              <a:rPr sz="1800" dirty="0">
                <a:latin typeface="Arial"/>
                <a:cs typeface="Arial"/>
              </a:rPr>
              <a:t>=4.6</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797386"/>
            <a:ext cx="4264661" cy="44307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Arial"/>
                <a:cs typeface="Arial"/>
              </a:rPr>
              <a:t>Priority Based</a:t>
            </a:r>
            <a:r>
              <a:rPr sz="2800" b="1" dirty="0">
                <a:latin typeface="Arial"/>
                <a:cs typeface="Arial"/>
              </a:rPr>
              <a:t> </a:t>
            </a:r>
            <a:r>
              <a:rPr lang="en-US" sz="2800" b="1" dirty="0">
                <a:latin typeface="Arial"/>
                <a:cs typeface="Arial"/>
              </a:rPr>
              <a:t>A</a:t>
            </a:r>
            <a:r>
              <a:rPr sz="2800" b="1" dirty="0">
                <a:latin typeface="Arial"/>
                <a:cs typeface="Arial"/>
              </a:rPr>
              <a:t>lgorithm</a:t>
            </a:r>
            <a:endParaRPr sz="2800" dirty="0">
              <a:latin typeface="Arial"/>
              <a:cs typeface="Arial"/>
            </a:endParaRP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52</a:t>
            </a:fld>
            <a:endParaRPr dirty="0"/>
          </a:p>
        </p:txBody>
      </p:sp>
      <p:sp>
        <p:nvSpPr>
          <p:cNvPr id="3" name="object 3"/>
          <p:cNvSpPr txBox="1"/>
          <p:nvPr/>
        </p:nvSpPr>
        <p:spPr>
          <a:xfrm>
            <a:off x="916939" y="1764538"/>
            <a:ext cx="10972165" cy="4414670"/>
          </a:xfrm>
          <a:prstGeom prst="rect">
            <a:avLst/>
          </a:prstGeom>
        </p:spPr>
        <p:txBody>
          <a:bodyPr vert="horz" wrap="square" lIns="0" tIns="104775" rIns="0" bIns="0" rtlCol="0">
            <a:spAutoFit/>
          </a:bodyPr>
          <a:lstStyle/>
          <a:p>
            <a:pPr marL="241300" marR="66040" indent="-229235" algn="just">
              <a:spcBef>
                <a:spcPts val="825"/>
              </a:spcBef>
              <a:buFont typeface="Wingdings"/>
              <a:buChar char=""/>
              <a:tabLst>
                <a:tab pos="241935" algn="l"/>
              </a:tabLst>
            </a:pPr>
            <a:r>
              <a:rPr sz="2800" dirty="0">
                <a:latin typeface="Times New Roman" panose="02020603050405020304" pitchFamily="18" charset="0"/>
                <a:cs typeface="Times New Roman" panose="02020603050405020304" pitchFamily="18" charset="0"/>
              </a:rPr>
              <a:t>A </a:t>
            </a:r>
            <a:r>
              <a:rPr sz="2800" b="1" dirty="0">
                <a:latin typeface="Times New Roman" panose="02020603050405020304" pitchFamily="18" charset="0"/>
                <a:cs typeface="Times New Roman" panose="02020603050405020304" pitchFamily="18" charset="0"/>
              </a:rPr>
              <a:t>priority is </a:t>
            </a:r>
            <a:r>
              <a:rPr sz="2800" b="1" spc="-10" dirty="0">
                <a:latin typeface="Times New Roman" panose="02020603050405020304" pitchFamily="18" charset="0"/>
                <a:cs typeface="Times New Roman" panose="02020603050405020304" pitchFamily="18" charset="0"/>
              </a:rPr>
              <a:t>associated </a:t>
            </a:r>
            <a:r>
              <a:rPr sz="2800" b="1" spc="-5" dirty="0">
                <a:latin typeface="Times New Roman" panose="02020603050405020304" pitchFamily="18" charset="0"/>
                <a:cs typeface="Times New Roman" panose="02020603050405020304" pitchFamily="18" charset="0"/>
              </a:rPr>
              <a:t>with each </a:t>
            </a:r>
            <a:r>
              <a:rPr sz="2800" b="1" dirty="0">
                <a:latin typeface="Times New Roman" panose="02020603050405020304" pitchFamily="18" charset="0"/>
                <a:cs typeface="Times New Roman" panose="02020603050405020304" pitchFamily="18" charset="0"/>
              </a:rPr>
              <a:t>process</a:t>
            </a:r>
            <a:r>
              <a:rPr sz="2800" dirty="0">
                <a:latin typeface="Times New Roman" panose="02020603050405020304" pitchFamily="18" charset="0"/>
                <a:cs typeface="Times New Roman" panose="02020603050405020304" pitchFamily="18" charset="0"/>
              </a:rPr>
              <a:t>, and the </a:t>
            </a:r>
            <a:r>
              <a:rPr sz="2800" spc="-5" dirty="0">
                <a:latin typeface="Times New Roman" panose="02020603050405020304" pitchFamily="18" charset="0"/>
                <a:cs typeface="Times New Roman" panose="02020603050405020304" pitchFamily="18" charset="0"/>
              </a:rPr>
              <a:t>CPU </a:t>
            </a:r>
            <a:r>
              <a:rPr sz="2800" dirty="0">
                <a:latin typeface="Times New Roman" panose="02020603050405020304" pitchFamily="18" charset="0"/>
                <a:cs typeface="Times New Roman" panose="02020603050405020304" pitchFamily="18" charset="0"/>
              </a:rPr>
              <a:t>is </a:t>
            </a:r>
            <a:r>
              <a:rPr sz="2800" spc="-10" dirty="0">
                <a:latin typeface="Times New Roman" panose="02020603050405020304" pitchFamily="18" charset="0"/>
                <a:cs typeface="Times New Roman" panose="02020603050405020304" pitchFamily="18" charset="0"/>
              </a:rPr>
              <a:t>allocated to </a:t>
            </a:r>
            <a:r>
              <a:rPr sz="2800" spc="-5" dirty="0">
                <a:latin typeface="Times New Roman" panose="02020603050405020304" pitchFamily="18" charset="0"/>
                <a:cs typeface="Times New Roman" panose="02020603050405020304" pitchFamily="18" charset="0"/>
              </a:rPr>
              <a:t>process with </a:t>
            </a:r>
            <a:r>
              <a:rPr sz="2800" dirty="0">
                <a:latin typeface="Times New Roman" panose="02020603050405020304" pitchFamily="18" charset="0"/>
                <a:cs typeface="Times New Roman" panose="02020603050405020304" pitchFamily="18" charset="0"/>
              </a:rPr>
              <a:t>the </a:t>
            </a:r>
            <a:r>
              <a:rPr sz="2800" spc="-5" dirty="0">
                <a:latin typeface="Times New Roman" panose="02020603050405020304" pitchFamily="18" charset="0"/>
                <a:cs typeface="Times New Roman" panose="02020603050405020304" pitchFamily="18" charset="0"/>
              </a:rPr>
              <a:t>highest </a:t>
            </a:r>
            <a:r>
              <a:rPr sz="2800" spc="-20" dirty="0">
                <a:latin typeface="Times New Roman" panose="02020603050405020304" pitchFamily="18" charset="0"/>
                <a:cs typeface="Times New Roman" panose="02020603050405020304" pitchFamily="18" charset="0"/>
              </a:rPr>
              <a:t>priority.  </a:t>
            </a:r>
            <a:r>
              <a:rPr sz="2800" spc="-5" dirty="0">
                <a:latin typeface="Times New Roman" panose="02020603050405020304" pitchFamily="18" charset="0"/>
                <a:cs typeface="Times New Roman" panose="02020603050405020304" pitchFamily="18" charset="0"/>
              </a:rPr>
              <a:t>Equal priority </a:t>
            </a:r>
            <a:r>
              <a:rPr sz="2800" spc="-10" dirty="0">
                <a:latin typeface="Times New Roman" panose="02020603050405020304" pitchFamily="18" charset="0"/>
                <a:cs typeface="Times New Roman" panose="02020603050405020304" pitchFamily="18" charset="0"/>
              </a:rPr>
              <a:t>processes are </a:t>
            </a:r>
            <a:r>
              <a:rPr sz="2800" spc="-5" dirty="0">
                <a:latin typeface="Times New Roman" panose="02020603050405020304" pitchFamily="18" charset="0"/>
                <a:cs typeface="Times New Roman" panose="02020603050405020304" pitchFamily="18" charset="0"/>
              </a:rPr>
              <a:t>scheduled </a:t>
            </a:r>
            <a:r>
              <a:rPr sz="2800" dirty="0">
                <a:latin typeface="Times New Roman" panose="02020603050405020304" pitchFamily="18" charset="0"/>
                <a:cs typeface="Times New Roman" panose="02020603050405020304" pitchFamily="18" charset="0"/>
              </a:rPr>
              <a:t>in </a:t>
            </a:r>
            <a:r>
              <a:rPr sz="2800" spc="-10" dirty="0">
                <a:latin typeface="Times New Roman" panose="02020603050405020304" pitchFamily="18" charset="0"/>
                <a:cs typeface="Times New Roman" panose="02020603050405020304" pitchFamily="18" charset="0"/>
              </a:rPr>
              <a:t>FCFS</a:t>
            </a:r>
            <a:r>
              <a:rPr sz="2800" spc="10" dirty="0">
                <a:latin typeface="Times New Roman" panose="02020603050405020304" pitchFamily="18" charset="0"/>
                <a:cs typeface="Times New Roman" panose="02020603050405020304" pitchFamily="18" charset="0"/>
              </a:rPr>
              <a:t> </a:t>
            </a:r>
            <a:r>
              <a:rPr sz="2800" spc="-45" dirty="0">
                <a:latin typeface="Times New Roman" panose="02020603050405020304" pitchFamily="18" charset="0"/>
                <a:cs typeface="Times New Roman" panose="02020603050405020304" pitchFamily="18" charset="0"/>
              </a:rPr>
              <a:t>order.</a:t>
            </a:r>
            <a:endParaRPr sz="2800" dirty="0">
              <a:latin typeface="Times New Roman" panose="02020603050405020304" pitchFamily="18" charset="0"/>
              <a:cs typeface="Times New Roman" panose="02020603050405020304" pitchFamily="18" charset="0"/>
            </a:endParaRPr>
          </a:p>
          <a:p>
            <a:pPr marL="698500" lvl="1" indent="-229235" algn="just">
              <a:buFont typeface="Arial"/>
              <a:buChar char="•"/>
              <a:tabLst>
                <a:tab pos="698500" algn="l"/>
                <a:tab pos="699135" algn="l"/>
              </a:tabLst>
            </a:pPr>
            <a:r>
              <a:rPr sz="2800" dirty="0">
                <a:latin typeface="Times New Roman" panose="02020603050405020304" pitchFamily="18" charset="0"/>
                <a:cs typeface="Times New Roman" panose="02020603050405020304" pitchFamily="18" charset="0"/>
              </a:rPr>
              <a:t>A </a:t>
            </a:r>
            <a:r>
              <a:rPr sz="2800" spc="-5" dirty="0">
                <a:latin typeface="Times New Roman" panose="02020603050405020304" pitchFamily="18" charset="0"/>
                <a:cs typeface="Times New Roman" panose="02020603050405020304" pitchFamily="18" charset="0"/>
              </a:rPr>
              <a:t>CPU algorithm that </a:t>
            </a:r>
            <a:r>
              <a:rPr sz="2800" dirty="0">
                <a:latin typeface="Times New Roman" panose="02020603050405020304" pitchFamily="18" charset="0"/>
                <a:cs typeface="Times New Roman" panose="02020603050405020304" pitchFamily="18" charset="0"/>
              </a:rPr>
              <a:t>schedules </a:t>
            </a:r>
            <a:r>
              <a:rPr sz="2800" spc="-10" dirty="0">
                <a:latin typeface="Times New Roman" panose="02020603050405020304" pitchFamily="18" charset="0"/>
                <a:cs typeface="Times New Roman" panose="02020603050405020304" pitchFamily="18" charset="0"/>
              </a:rPr>
              <a:t>processes </a:t>
            </a:r>
            <a:r>
              <a:rPr sz="2800" b="1" dirty="0">
                <a:latin typeface="Times New Roman" panose="02020603050405020304" pitchFamily="18" charset="0"/>
                <a:cs typeface="Times New Roman" panose="02020603050405020304" pitchFamily="18" charset="0"/>
              </a:rPr>
              <a:t>based on</a:t>
            </a:r>
            <a:r>
              <a:rPr sz="2800" b="1" spc="-15" dirty="0">
                <a:latin typeface="Times New Roman" panose="02020603050405020304" pitchFamily="18" charset="0"/>
                <a:cs typeface="Times New Roman" panose="02020603050405020304" pitchFamily="18" charset="0"/>
              </a:rPr>
              <a:t> </a:t>
            </a:r>
            <a:r>
              <a:rPr sz="2800" b="1" spc="-5" dirty="0">
                <a:latin typeface="Times New Roman" panose="02020603050405020304" pitchFamily="18" charset="0"/>
                <a:cs typeface="Times New Roman" panose="02020603050405020304" pitchFamily="18" charset="0"/>
              </a:rPr>
              <a:t>priority</a:t>
            </a:r>
            <a:r>
              <a:rPr sz="2800" spc="-5" dirty="0">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a:p>
            <a:pPr marL="698500" lvl="1" indent="-229235" algn="just">
              <a:buFont typeface="Arial"/>
              <a:buChar char="•"/>
              <a:tabLst>
                <a:tab pos="698500" algn="l"/>
                <a:tab pos="699135" algn="l"/>
              </a:tabLst>
            </a:pPr>
            <a:r>
              <a:rPr sz="2800" dirty="0">
                <a:latin typeface="Times New Roman" panose="02020603050405020304" pitchFamily="18" charset="0"/>
                <a:cs typeface="Times New Roman" panose="02020603050405020304" pitchFamily="18" charset="0"/>
              </a:rPr>
              <a:t>It</a:t>
            </a:r>
            <a:r>
              <a:rPr lang="en-US" sz="2800" dirty="0">
                <a:latin typeface="Times New Roman" panose="02020603050405020304" pitchFamily="18" charset="0"/>
                <a:cs typeface="Times New Roman" panose="02020603050405020304" pitchFamily="18" charset="0"/>
              </a:rPr>
              <a:t> is</a:t>
            </a:r>
            <a:r>
              <a:rPr sz="2800" dirty="0">
                <a:latin typeface="Times New Roman" panose="02020603050405020304" pitchFamily="18" charset="0"/>
                <a:cs typeface="Times New Roman" panose="02020603050405020304" pitchFamily="18" charset="0"/>
              </a:rPr>
              <a:t> used in </a:t>
            </a:r>
            <a:r>
              <a:rPr sz="2800" spc="-5" dirty="0">
                <a:latin typeface="Times New Roman" panose="02020603050405020304" pitchFamily="18" charset="0"/>
                <a:cs typeface="Times New Roman" panose="02020603050405020304" pitchFamily="18" charset="0"/>
              </a:rPr>
              <a:t>Operating </a:t>
            </a:r>
            <a:r>
              <a:rPr sz="2800" spc="-15" dirty="0">
                <a:latin typeface="Times New Roman" panose="02020603050405020304" pitchFamily="18" charset="0"/>
                <a:cs typeface="Times New Roman" panose="02020603050405020304" pitchFamily="18" charset="0"/>
              </a:rPr>
              <a:t>systems for </a:t>
            </a:r>
            <a:r>
              <a:rPr sz="2800" spc="-5" dirty="0">
                <a:latin typeface="Times New Roman" panose="02020603050405020304" pitchFamily="18" charset="0"/>
                <a:cs typeface="Times New Roman" panose="02020603050405020304" pitchFamily="18" charset="0"/>
              </a:rPr>
              <a:t>performing </a:t>
            </a:r>
            <a:r>
              <a:rPr sz="2800" b="1" spc="-10" dirty="0">
                <a:latin typeface="Times New Roman" panose="02020603050405020304" pitchFamily="18" charset="0"/>
                <a:cs typeface="Times New Roman" panose="02020603050405020304" pitchFamily="18" charset="0"/>
              </a:rPr>
              <a:t>batch</a:t>
            </a:r>
            <a:r>
              <a:rPr sz="2800" b="1" spc="-85" dirty="0">
                <a:latin typeface="Times New Roman" panose="02020603050405020304" pitchFamily="18" charset="0"/>
                <a:cs typeface="Times New Roman" panose="02020603050405020304" pitchFamily="18" charset="0"/>
              </a:rPr>
              <a:t> </a:t>
            </a:r>
            <a:r>
              <a:rPr sz="2800" b="1" spc="-5" dirty="0">
                <a:latin typeface="Times New Roman" panose="02020603050405020304" pitchFamily="18" charset="0"/>
                <a:cs typeface="Times New Roman" panose="02020603050405020304" pitchFamily="18" charset="0"/>
              </a:rPr>
              <a:t>processes</a:t>
            </a:r>
            <a:r>
              <a:rPr sz="2800" spc="-5" dirty="0">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a:p>
            <a:pPr marL="698500" lvl="1" indent="-229235" algn="just">
              <a:buFont typeface="Arial"/>
              <a:buChar char="•"/>
              <a:tabLst>
                <a:tab pos="698500" algn="l"/>
                <a:tab pos="699135" algn="l"/>
              </a:tabLst>
            </a:pPr>
            <a:r>
              <a:rPr sz="2800" dirty="0">
                <a:latin typeface="Times New Roman" panose="02020603050405020304" pitchFamily="18" charset="0"/>
                <a:cs typeface="Times New Roman" panose="02020603050405020304" pitchFamily="18" charset="0"/>
              </a:rPr>
              <a:t>If two </a:t>
            </a:r>
            <a:r>
              <a:rPr sz="2800" spc="-5" dirty="0">
                <a:latin typeface="Times New Roman" panose="02020603050405020304" pitchFamily="18" charset="0"/>
                <a:cs typeface="Times New Roman" panose="02020603050405020304" pitchFamily="18" charset="0"/>
              </a:rPr>
              <a:t>jobs having </a:t>
            </a:r>
            <a:r>
              <a:rPr sz="2800" dirty="0">
                <a:latin typeface="Times New Roman" panose="02020603050405020304" pitchFamily="18" charset="0"/>
                <a:cs typeface="Times New Roman" panose="02020603050405020304" pitchFamily="18" charset="0"/>
              </a:rPr>
              <a:t>the </a:t>
            </a:r>
            <a:r>
              <a:rPr sz="2800" spc="-5" dirty="0">
                <a:latin typeface="Times New Roman" panose="02020603050405020304" pitchFamily="18" charset="0"/>
                <a:cs typeface="Times New Roman" panose="02020603050405020304" pitchFamily="18" charset="0"/>
              </a:rPr>
              <a:t>same </a:t>
            </a:r>
            <a:r>
              <a:rPr sz="2800" dirty="0">
                <a:latin typeface="Times New Roman" panose="02020603050405020304" pitchFamily="18" charset="0"/>
                <a:cs typeface="Times New Roman" panose="02020603050405020304" pitchFamily="18" charset="0"/>
              </a:rPr>
              <a:t>priority </a:t>
            </a:r>
            <a:r>
              <a:rPr sz="2800" spc="-5" dirty="0">
                <a:latin typeface="Times New Roman" panose="02020603050405020304" pitchFamily="18" charset="0"/>
                <a:cs typeface="Times New Roman" panose="02020603050405020304" pitchFamily="18" charset="0"/>
              </a:rPr>
              <a:t>are </a:t>
            </a:r>
            <a:r>
              <a:rPr sz="2800" spc="-50" dirty="0">
                <a:latin typeface="Times New Roman" panose="02020603050405020304" pitchFamily="18" charset="0"/>
                <a:cs typeface="Times New Roman" panose="02020603050405020304" pitchFamily="18" charset="0"/>
              </a:rPr>
              <a:t>READY, </a:t>
            </a:r>
            <a:r>
              <a:rPr sz="2800" dirty="0">
                <a:latin typeface="Times New Roman" panose="02020603050405020304" pitchFamily="18" charset="0"/>
                <a:cs typeface="Times New Roman" panose="02020603050405020304" pitchFamily="18" charset="0"/>
              </a:rPr>
              <a:t>it </a:t>
            </a:r>
            <a:r>
              <a:rPr sz="2800" spc="-5" dirty="0">
                <a:latin typeface="Times New Roman" panose="02020603050405020304" pitchFamily="18" charset="0"/>
                <a:cs typeface="Times New Roman" panose="02020603050405020304" pitchFamily="18" charset="0"/>
              </a:rPr>
              <a:t>works on </a:t>
            </a:r>
            <a:r>
              <a:rPr sz="2800" dirty="0">
                <a:latin typeface="Times New Roman" panose="02020603050405020304" pitchFamily="18" charset="0"/>
                <a:cs typeface="Times New Roman" panose="02020603050405020304" pitchFamily="18" charset="0"/>
              </a:rPr>
              <a:t>a </a:t>
            </a:r>
            <a:r>
              <a:rPr sz="2800" spc="-10" dirty="0">
                <a:latin typeface="Times New Roman" panose="02020603050405020304" pitchFamily="18" charset="0"/>
                <a:cs typeface="Times New Roman" panose="02020603050405020304" pitchFamily="18" charset="0"/>
              </a:rPr>
              <a:t>FIRST </a:t>
            </a:r>
            <a:r>
              <a:rPr sz="2800" spc="-5" dirty="0">
                <a:latin typeface="Times New Roman" panose="02020603050405020304" pitchFamily="18" charset="0"/>
                <a:cs typeface="Times New Roman" panose="02020603050405020304" pitchFamily="18" charset="0"/>
              </a:rPr>
              <a:t>COME, </a:t>
            </a:r>
            <a:r>
              <a:rPr sz="2800" spc="-10" dirty="0">
                <a:latin typeface="Times New Roman" panose="02020603050405020304" pitchFamily="18" charset="0"/>
                <a:cs typeface="Times New Roman" panose="02020603050405020304" pitchFamily="18" charset="0"/>
              </a:rPr>
              <a:t>FIRST SERVED</a:t>
            </a:r>
            <a:r>
              <a:rPr sz="2800" spc="-114"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basis.</a:t>
            </a:r>
          </a:p>
          <a:p>
            <a:pPr marL="698500" lvl="1" indent="-229235" algn="just">
              <a:buFont typeface="Arial"/>
              <a:buChar char="•"/>
              <a:tabLst>
                <a:tab pos="698500" algn="l"/>
                <a:tab pos="699135" algn="l"/>
              </a:tabLst>
            </a:pPr>
            <a:r>
              <a:rPr sz="2800" dirty="0">
                <a:latin typeface="Times New Roman" panose="02020603050405020304" pitchFamily="18" charset="0"/>
                <a:cs typeface="Times New Roman" panose="02020603050405020304" pitchFamily="18" charset="0"/>
              </a:rPr>
              <a:t>In </a:t>
            </a:r>
            <a:r>
              <a:rPr sz="2800" spc="-5" dirty="0">
                <a:latin typeface="Times New Roman" panose="02020603050405020304" pitchFamily="18" charset="0"/>
                <a:cs typeface="Times New Roman" panose="02020603050405020304" pitchFamily="18" charset="0"/>
              </a:rPr>
              <a:t>priority </a:t>
            </a:r>
            <a:r>
              <a:rPr sz="2800" dirty="0">
                <a:latin typeface="Times New Roman" panose="02020603050405020304" pitchFamily="18" charset="0"/>
                <a:cs typeface="Times New Roman" panose="02020603050405020304" pitchFamily="18" charset="0"/>
              </a:rPr>
              <a:t>scheduling, a number is assigned </a:t>
            </a:r>
            <a:r>
              <a:rPr sz="2800" spc="-5" dirty="0">
                <a:latin typeface="Times New Roman" panose="02020603050405020304" pitchFamily="18" charset="0"/>
                <a:cs typeface="Times New Roman" panose="02020603050405020304" pitchFamily="18" charset="0"/>
              </a:rPr>
              <a:t>to </a:t>
            </a:r>
            <a:r>
              <a:rPr sz="2800" dirty="0">
                <a:latin typeface="Times New Roman" panose="02020603050405020304" pitchFamily="18" charset="0"/>
                <a:cs typeface="Times New Roman" panose="02020603050405020304" pitchFamily="18" charset="0"/>
              </a:rPr>
              <a:t>each </a:t>
            </a:r>
            <a:r>
              <a:rPr sz="2800" spc="-5" dirty="0">
                <a:latin typeface="Times New Roman" panose="02020603050405020304" pitchFamily="18" charset="0"/>
                <a:cs typeface="Times New Roman" panose="02020603050405020304" pitchFamily="18" charset="0"/>
              </a:rPr>
              <a:t>process that indicates </a:t>
            </a:r>
            <a:r>
              <a:rPr sz="2800" dirty="0">
                <a:latin typeface="Times New Roman" panose="02020603050405020304" pitchFamily="18" charset="0"/>
                <a:cs typeface="Times New Roman" panose="02020603050405020304" pitchFamily="18" charset="0"/>
              </a:rPr>
              <a:t>its </a:t>
            </a:r>
            <a:r>
              <a:rPr sz="2800" spc="-5" dirty="0">
                <a:latin typeface="Times New Roman" panose="02020603050405020304" pitchFamily="18" charset="0"/>
                <a:cs typeface="Times New Roman" panose="02020603050405020304" pitchFamily="18" charset="0"/>
              </a:rPr>
              <a:t>priority</a:t>
            </a:r>
            <a:r>
              <a:rPr sz="2800" spc="-26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level.</a:t>
            </a:r>
            <a:endParaRPr sz="2800" dirty="0">
              <a:latin typeface="Times New Roman" panose="02020603050405020304" pitchFamily="18" charset="0"/>
              <a:cs typeface="Times New Roman" panose="02020603050405020304" pitchFamily="18" charset="0"/>
            </a:endParaRPr>
          </a:p>
          <a:p>
            <a:pPr marL="698500" lvl="1" indent="-229235" algn="just">
              <a:buFont typeface="Arial"/>
              <a:buChar char="•"/>
              <a:tabLst>
                <a:tab pos="698500" algn="l"/>
                <a:tab pos="699135" algn="l"/>
              </a:tabLst>
            </a:pPr>
            <a:r>
              <a:rPr sz="2800" spc="-5" dirty="0">
                <a:latin typeface="Times New Roman" panose="02020603050405020304" pitchFamily="18" charset="0"/>
                <a:cs typeface="Times New Roman" panose="02020603050405020304" pitchFamily="18" charset="0"/>
              </a:rPr>
              <a:t>Lower </a:t>
            </a:r>
            <a:r>
              <a:rPr sz="2800" dirty="0">
                <a:latin typeface="Times New Roman" panose="02020603050405020304" pitchFamily="18" charset="0"/>
                <a:cs typeface="Times New Roman" panose="02020603050405020304" pitchFamily="18" charset="0"/>
              </a:rPr>
              <a:t>the </a:t>
            </a:r>
            <a:r>
              <a:rPr sz="2800" spc="-25" dirty="0">
                <a:latin typeface="Times New Roman" panose="02020603050405020304" pitchFamily="18" charset="0"/>
                <a:cs typeface="Times New Roman" panose="02020603050405020304" pitchFamily="18" charset="0"/>
              </a:rPr>
              <a:t>number, </a:t>
            </a:r>
            <a:r>
              <a:rPr sz="2800" dirty="0">
                <a:latin typeface="Times New Roman" panose="02020603050405020304" pitchFamily="18" charset="0"/>
                <a:cs typeface="Times New Roman" panose="02020603050405020304" pitchFamily="18" charset="0"/>
              </a:rPr>
              <a:t>higher the</a:t>
            </a:r>
            <a:r>
              <a:rPr sz="2800" spc="-100" dirty="0">
                <a:latin typeface="Times New Roman" panose="02020603050405020304" pitchFamily="18" charset="0"/>
                <a:cs typeface="Times New Roman" panose="02020603050405020304" pitchFamily="18" charset="0"/>
              </a:rPr>
              <a:t> </a:t>
            </a:r>
            <a:r>
              <a:rPr sz="2800" spc="-15" dirty="0">
                <a:latin typeface="Times New Roman" panose="02020603050405020304" pitchFamily="18" charset="0"/>
                <a:cs typeface="Times New Roman" panose="02020603050405020304" pitchFamily="18" charset="0"/>
              </a:rPr>
              <a:t>priority.</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9263-EF19-44FA-852F-B07E8CE3935E}"/>
              </a:ext>
            </a:extLst>
          </p:cNvPr>
          <p:cNvSpPr>
            <a:spLocks noGrp="1"/>
          </p:cNvSpPr>
          <p:nvPr>
            <p:ph type="title"/>
          </p:nvPr>
        </p:nvSpPr>
        <p:spPr/>
        <p:txBody>
          <a:bodyPr/>
          <a:lstStyle/>
          <a:p>
            <a:r>
              <a:rPr lang="en-US" sz="4400" b="1" spc="-5" dirty="0">
                <a:latin typeface="Arial"/>
                <a:cs typeface="Arial"/>
              </a:rPr>
              <a:t>Priority Based</a:t>
            </a:r>
            <a:r>
              <a:rPr lang="en-US" sz="4400" b="1" dirty="0">
                <a:latin typeface="Arial"/>
                <a:cs typeface="Arial"/>
              </a:rPr>
              <a:t> algorithm</a:t>
            </a:r>
            <a:endParaRPr lang="en-US" dirty="0"/>
          </a:p>
        </p:txBody>
      </p:sp>
      <p:sp>
        <p:nvSpPr>
          <p:cNvPr id="3" name="Content Placeholder 2">
            <a:extLst>
              <a:ext uri="{FF2B5EF4-FFF2-40B4-BE49-F238E27FC236}">
                <a16:creationId xmlns:a16="http://schemas.microsoft.com/office/drawing/2014/main" id="{4720C05D-6DF6-4B17-B05A-3BC3E58AB947}"/>
              </a:ext>
            </a:extLst>
          </p:cNvPr>
          <p:cNvSpPr>
            <a:spLocks noGrp="1"/>
          </p:cNvSpPr>
          <p:nvPr>
            <p:ph idx="1"/>
          </p:nvPr>
        </p:nvSpPr>
        <p:spPr/>
        <p:txBody>
          <a:bodyPr/>
          <a:lstStyle/>
          <a:p>
            <a:pPr>
              <a:lnSpc>
                <a:spcPct val="100000"/>
              </a:lnSpc>
            </a:pPr>
            <a:r>
              <a:rPr lang="en-US" sz="2800" dirty="0">
                <a:latin typeface="Times New Roman" panose="02020603050405020304" pitchFamily="18" charset="0"/>
                <a:cs typeface="Times New Roman" panose="02020603050405020304" pitchFamily="18" charset="0"/>
              </a:rPr>
              <a:t>In this type of scheduling </a:t>
            </a:r>
            <a:r>
              <a:rPr lang="en-US" sz="2800" spc="-5" dirty="0">
                <a:latin typeface="Times New Roman" panose="02020603050405020304" pitchFamily="18" charset="0"/>
                <a:cs typeface="Times New Roman" panose="02020603050405020304" pitchFamily="18" charset="0"/>
              </a:rPr>
              <a:t>algorithm, </a:t>
            </a:r>
            <a:r>
              <a:rPr lang="en-US" sz="2800" dirty="0">
                <a:latin typeface="Times New Roman" panose="02020603050405020304" pitchFamily="18" charset="0"/>
                <a:cs typeface="Times New Roman" panose="02020603050405020304" pitchFamily="18" charset="0"/>
              </a:rPr>
              <a:t>if a </a:t>
            </a:r>
            <a:r>
              <a:rPr lang="en-US" sz="2800" spc="-5" dirty="0">
                <a:latin typeface="Times New Roman" panose="02020603050405020304" pitchFamily="18" charset="0"/>
                <a:cs typeface="Times New Roman" panose="02020603050405020304" pitchFamily="18" charset="0"/>
              </a:rPr>
              <a:t>newer process arrives, that </a:t>
            </a:r>
            <a:r>
              <a:rPr lang="en-US" sz="2800" dirty="0">
                <a:latin typeface="Times New Roman" panose="02020603050405020304" pitchFamily="18" charset="0"/>
                <a:cs typeface="Times New Roman" panose="02020603050405020304" pitchFamily="18" charset="0"/>
              </a:rPr>
              <a:t>is </a:t>
            </a:r>
            <a:r>
              <a:rPr lang="en-US" sz="2800" spc="-5" dirty="0">
                <a:latin typeface="Times New Roman" panose="02020603050405020304" pitchFamily="18" charset="0"/>
                <a:cs typeface="Times New Roman" panose="02020603050405020304" pitchFamily="18" charset="0"/>
              </a:rPr>
              <a:t>having </a:t>
            </a:r>
            <a:r>
              <a:rPr lang="en-US" sz="2800" dirty="0">
                <a:latin typeface="Times New Roman" panose="02020603050405020304" pitchFamily="18" charset="0"/>
                <a:cs typeface="Times New Roman" panose="02020603050405020304" pitchFamily="18" charset="0"/>
              </a:rPr>
              <a:t>a higher </a:t>
            </a:r>
            <a:r>
              <a:rPr lang="en-US" sz="2800" spc="-5" dirty="0">
                <a:latin typeface="Times New Roman" panose="02020603050405020304" pitchFamily="18" charset="0"/>
                <a:cs typeface="Times New Roman" panose="02020603050405020304" pitchFamily="18" charset="0"/>
              </a:rPr>
              <a:t>priority </a:t>
            </a:r>
            <a:r>
              <a:rPr lang="en-US" sz="2800" dirty="0">
                <a:latin typeface="Times New Roman" panose="02020603050405020304" pitchFamily="18" charset="0"/>
                <a:cs typeface="Times New Roman" panose="02020603050405020304" pitchFamily="18" charset="0"/>
              </a:rPr>
              <a:t>than the </a:t>
            </a:r>
            <a:r>
              <a:rPr lang="en-US" sz="2800" spc="-5" dirty="0">
                <a:latin typeface="Times New Roman" panose="02020603050405020304" pitchFamily="18" charset="0"/>
                <a:cs typeface="Times New Roman" panose="02020603050405020304" pitchFamily="18" charset="0"/>
              </a:rPr>
              <a:t>currently  running process, </a:t>
            </a:r>
            <a:r>
              <a:rPr lang="en-US" sz="2800" dirty="0">
                <a:latin typeface="Times New Roman" panose="02020603050405020304" pitchFamily="18" charset="0"/>
                <a:cs typeface="Times New Roman" panose="02020603050405020304" pitchFamily="18" charset="0"/>
              </a:rPr>
              <a:t>then the </a:t>
            </a:r>
            <a:r>
              <a:rPr lang="en-US" sz="2800" spc="-5" dirty="0">
                <a:latin typeface="Times New Roman" panose="02020603050405020304" pitchFamily="18" charset="0"/>
                <a:cs typeface="Times New Roman" panose="02020603050405020304" pitchFamily="18" charset="0"/>
              </a:rPr>
              <a:t>currently running process </a:t>
            </a:r>
            <a:r>
              <a:rPr lang="en-US" sz="2800" dirty="0">
                <a:latin typeface="Times New Roman" panose="02020603050405020304" pitchFamily="18" charset="0"/>
                <a:cs typeface="Times New Roman" panose="02020603050405020304" pitchFamily="18" charset="0"/>
              </a:rPr>
              <a:t>is</a:t>
            </a:r>
            <a:r>
              <a:rPr lang="en-US" sz="2800" spc="-19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preempted.</a:t>
            </a:r>
          </a:p>
          <a:p>
            <a:pPr marL="241300" indent="-229235">
              <a:lnSpc>
                <a:spcPct val="100000"/>
              </a:lnSpc>
              <a:spcBef>
                <a:spcPts val="275"/>
              </a:spcBef>
              <a:buFont typeface="Wingdings"/>
              <a:buChar char=""/>
              <a:tabLst>
                <a:tab pos="241935" algn="l"/>
              </a:tabLst>
            </a:pPr>
            <a:r>
              <a:rPr lang="en-US" spc="-5" dirty="0">
                <a:cs typeface="Carlito"/>
              </a:rPr>
              <a:t>Priorities can be defined </a:t>
            </a:r>
            <a:r>
              <a:rPr lang="en-US" dirty="0">
                <a:cs typeface="Carlito"/>
              </a:rPr>
              <a:t>either </a:t>
            </a:r>
            <a:r>
              <a:rPr lang="en-US" spc="-5" dirty="0">
                <a:cs typeface="Carlito"/>
              </a:rPr>
              <a:t>internally or </a:t>
            </a:r>
            <a:r>
              <a:rPr lang="en-US" spc="-10" dirty="0">
                <a:cs typeface="Carlito"/>
              </a:rPr>
              <a:t>externally</a:t>
            </a:r>
            <a:r>
              <a:rPr lang="en-US" spc="60" dirty="0">
                <a:cs typeface="Carlito"/>
              </a:rPr>
              <a:t> </a:t>
            </a:r>
            <a:r>
              <a:rPr lang="en-US" dirty="0">
                <a:cs typeface="Carlito"/>
              </a:rPr>
              <a:t>.</a:t>
            </a:r>
          </a:p>
          <a:p>
            <a:pPr marL="698500" marR="73660" indent="-228600">
              <a:lnSpc>
                <a:spcPct val="100000"/>
              </a:lnSpc>
              <a:spcBef>
                <a:spcPts val="560"/>
              </a:spcBef>
              <a:buFont typeface="Wingdings"/>
              <a:buChar char=""/>
              <a:tabLst>
                <a:tab pos="699135" algn="l"/>
              </a:tabLst>
            </a:pPr>
            <a:r>
              <a:rPr lang="en-US" spc="-5" dirty="0">
                <a:cs typeface="Carlito"/>
              </a:rPr>
              <a:t>Internally defined </a:t>
            </a:r>
            <a:r>
              <a:rPr lang="en-US" dirty="0">
                <a:cs typeface="Carlito"/>
              </a:rPr>
              <a:t>priorities use </a:t>
            </a:r>
            <a:r>
              <a:rPr lang="en-US" spc="-5" dirty="0">
                <a:cs typeface="Carlito"/>
              </a:rPr>
              <a:t>some measurable </a:t>
            </a:r>
            <a:r>
              <a:rPr lang="en-US" spc="-15" dirty="0">
                <a:cs typeface="Carlito"/>
              </a:rPr>
              <a:t>quantity. for </a:t>
            </a:r>
            <a:r>
              <a:rPr lang="en-US" spc="-10" dirty="0">
                <a:cs typeface="Carlito"/>
              </a:rPr>
              <a:t>example. </a:t>
            </a:r>
            <a:r>
              <a:rPr lang="en-US" spc="-5" dirty="0">
                <a:cs typeface="Carlito"/>
              </a:rPr>
              <a:t>Time </a:t>
            </a:r>
            <a:r>
              <a:rPr lang="en-US" dirty="0">
                <a:cs typeface="Carlito"/>
              </a:rPr>
              <a:t>limits, memory </a:t>
            </a:r>
            <a:r>
              <a:rPr lang="en-US" spc="-10" dirty="0">
                <a:cs typeface="Carlito"/>
              </a:rPr>
              <a:t>requirements, </a:t>
            </a:r>
            <a:r>
              <a:rPr lang="en-US" dirty="0">
                <a:cs typeface="Carlito"/>
              </a:rPr>
              <a:t>number  </a:t>
            </a:r>
            <a:r>
              <a:rPr lang="en-US" spc="-5" dirty="0">
                <a:cs typeface="Carlito"/>
              </a:rPr>
              <a:t>of </a:t>
            </a:r>
            <a:r>
              <a:rPr lang="en-US" dirty="0">
                <a:cs typeface="Carlito"/>
              </a:rPr>
              <a:t>open </a:t>
            </a:r>
            <a:r>
              <a:rPr lang="en-US" spc="-5" dirty="0">
                <a:cs typeface="Carlito"/>
              </a:rPr>
              <a:t>files</a:t>
            </a:r>
            <a:r>
              <a:rPr lang="en-US" spc="-15" dirty="0">
                <a:cs typeface="Carlito"/>
              </a:rPr>
              <a:t> </a:t>
            </a:r>
            <a:r>
              <a:rPr lang="en-US" spc="-10" dirty="0">
                <a:cs typeface="Carlito"/>
              </a:rPr>
              <a:t>etc.</a:t>
            </a:r>
            <a:endParaRPr lang="en-US" dirty="0">
              <a:cs typeface="Carlito"/>
            </a:endParaRPr>
          </a:p>
          <a:p>
            <a:pPr marL="698500" indent="-229235">
              <a:lnSpc>
                <a:spcPct val="100000"/>
              </a:lnSpc>
              <a:buFont typeface="Wingdings"/>
              <a:buChar char=""/>
              <a:tabLst>
                <a:tab pos="699135" algn="l"/>
              </a:tabLst>
            </a:pPr>
            <a:r>
              <a:rPr lang="en-US" spc="-5" dirty="0">
                <a:cs typeface="Carlito"/>
              </a:rPr>
              <a:t>External </a:t>
            </a:r>
            <a:r>
              <a:rPr lang="en-US" dirty="0">
                <a:cs typeface="Carlito"/>
              </a:rPr>
              <a:t>priorities </a:t>
            </a:r>
            <a:r>
              <a:rPr lang="en-US" spc="-5" dirty="0">
                <a:cs typeface="Carlito"/>
              </a:rPr>
              <a:t>are set by </a:t>
            </a:r>
            <a:r>
              <a:rPr lang="en-US" dirty="0">
                <a:cs typeface="Carlito"/>
              </a:rPr>
              <a:t>criteria </a:t>
            </a:r>
            <a:r>
              <a:rPr lang="en-US" spc="-5" dirty="0">
                <a:cs typeface="Carlito"/>
              </a:rPr>
              <a:t>that are external to </a:t>
            </a:r>
            <a:r>
              <a:rPr lang="en-US" dirty="0">
                <a:cs typeface="Carlito"/>
              </a:rPr>
              <a:t>the </a:t>
            </a:r>
            <a:r>
              <a:rPr lang="en-US" spc="-10" dirty="0">
                <a:cs typeface="Carlito"/>
              </a:rPr>
              <a:t>operating </a:t>
            </a:r>
            <a:r>
              <a:rPr lang="en-US" spc="-15" dirty="0">
                <a:cs typeface="Carlito"/>
              </a:rPr>
              <a:t>system, </a:t>
            </a:r>
            <a:r>
              <a:rPr lang="en-US" dirty="0">
                <a:cs typeface="Carlito"/>
              </a:rPr>
              <a:t>such as the importance </a:t>
            </a:r>
            <a:r>
              <a:rPr lang="en-US" spc="-5" dirty="0">
                <a:cs typeface="Carlito"/>
              </a:rPr>
              <a:t>of </a:t>
            </a:r>
            <a:r>
              <a:rPr lang="en-US" dirty="0">
                <a:cs typeface="Carlito"/>
              </a:rPr>
              <a:t>the</a:t>
            </a:r>
            <a:r>
              <a:rPr lang="en-US" spc="-145" dirty="0">
                <a:cs typeface="Carlito"/>
              </a:rPr>
              <a:t> </a:t>
            </a:r>
            <a:r>
              <a:rPr lang="en-US" spc="5" dirty="0">
                <a:cs typeface="Carlito"/>
              </a:rPr>
              <a:t>process.</a:t>
            </a:r>
            <a:endParaRPr lang="en-US" dirty="0">
              <a:cs typeface="Carlito"/>
            </a:endParaRPr>
          </a:p>
          <a:p>
            <a:pPr>
              <a:lnSpc>
                <a:spcPct val="100000"/>
              </a:lnSpc>
            </a:pPr>
            <a:endParaRPr lang="en-US" sz="2800" dirty="0">
              <a:latin typeface="Times New Roman" panose="02020603050405020304" pitchFamily="18" charset="0"/>
              <a:cs typeface="Times New Roman" panose="02020603050405020304" pitchFamily="18" charset="0"/>
            </a:endParaRPr>
          </a:p>
          <a:p>
            <a:pPr>
              <a:lnSpc>
                <a:spcPct val="100000"/>
              </a:lnSpc>
            </a:pPr>
            <a:endParaRPr lang="en-US" dirty="0"/>
          </a:p>
        </p:txBody>
      </p:sp>
    </p:spTree>
    <p:extLst>
      <p:ext uri="{BB962C8B-B14F-4D97-AF65-F5344CB8AC3E}">
        <p14:creationId xmlns:p14="http://schemas.microsoft.com/office/powerpoint/2010/main" val="1666361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5359-C055-4BC9-AB81-ED774147F27A}"/>
              </a:ext>
            </a:extLst>
          </p:cNvPr>
          <p:cNvSpPr>
            <a:spLocks noGrp="1"/>
          </p:cNvSpPr>
          <p:nvPr>
            <p:ph type="title"/>
          </p:nvPr>
        </p:nvSpPr>
        <p:spPr/>
        <p:txBody>
          <a:bodyPr/>
          <a:lstStyle/>
          <a:p>
            <a:r>
              <a:rPr lang="en-US" sz="4400" b="1" spc="-5" dirty="0">
                <a:latin typeface="Arial"/>
                <a:cs typeface="Arial"/>
              </a:rPr>
              <a:t>Priority Based</a:t>
            </a:r>
            <a:r>
              <a:rPr lang="en-US" sz="4400" b="1" dirty="0">
                <a:latin typeface="Arial"/>
                <a:cs typeface="Arial"/>
              </a:rPr>
              <a:t> algorithm</a:t>
            </a:r>
            <a:endParaRPr lang="en-US" dirty="0"/>
          </a:p>
        </p:txBody>
      </p:sp>
      <p:sp>
        <p:nvSpPr>
          <p:cNvPr id="3" name="Content Placeholder 2">
            <a:extLst>
              <a:ext uri="{FF2B5EF4-FFF2-40B4-BE49-F238E27FC236}">
                <a16:creationId xmlns:a16="http://schemas.microsoft.com/office/drawing/2014/main" id="{E45AAEA2-141B-45DC-AC4F-CE3575389844}"/>
              </a:ext>
            </a:extLst>
          </p:cNvPr>
          <p:cNvSpPr>
            <a:spLocks noGrp="1"/>
          </p:cNvSpPr>
          <p:nvPr>
            <p:ph idx="1"/>
          </p:nvPr>
        </p:nvSpPr>
        <p:spPr/>
        <p:txBody>
          <a:bodyPr/>
          <a:lstStyle/>
          <a:p>
            <a:pPr marL="241300" marR="247650" indent="-229235">
              <a:lnSpc>
                <a:spcPct val="100000"/>
              </a:lnSpc>
              <a:spcBef>
                <a:spcPts val="994"/>
              </a:spcBef>
              <a:buFont typeface="Arial"/>
              <a:buChar char="•"/>
              <a:tabLst>
                <a:tab pos="241300" algn="l"/>
                <a:tab pos="241935" algn="l"/>
              </a:tabLst>
            </a:pPr>
            <a:r>
              <a:rPr lang="en-US" spc="-5" dirty="0">
                <a:cs typeface="Carlito"/>
              </a:rPr>
              <a:t>Priority </a:t>
            </a:r>
            <a:r>
              <a:rPr lang="en-US" dirty="0">
                <a:cs typeface="Carlito"/>
              </a:rPr>
              <a:t>scheduling </a:t>
            </a:r>
            <a:r>
              <a:rPr lang="en-US" spc="-5" dirty="0">
                <a:cs typeface="Carlito"/>
              </a:rPr>
              <a:t>can </a:t>
            </a:r>
            <a:r>
              <a:rPr lang="en-US" spc="-15" dirty="0">
                <a:cs typeface="Carlito"/>
              </a:rPr>
              <a:t>suffer from </a:t>
            </a:r>
            <a:r>
              <a:rPr lang="en-US" dirty="0">
                <a:cs typeface="Carlito"/>
              </a:rPr>
              <a:t>a major </a:t>
            </a:r>
            <a:r>
              <a:rPr lang="en-US" spc="-10" dirty="0">
                <a:cs typeface="Carlito"/>
              </a:rPr>
              <a:t>problem </a:t>
            </a:r>
            <a:r>
              <a:rPr lang="en-US" dirty="0">
                <a:cs typeface="Carlito"/>
              </a:rPr>
              <a:t>known as </a:t>
            </a:r>
            <a:r>
              <a:rPr lang="en-US" b="1" i="1" spc="-5" dirty="0">
                <a:cs typeface="Carlito"/>
              </a:rPr>
              <a:t>indefinite </a:t>
            </a:r>
            <a:r>
              <a:rPr lang="en-US" b="1" i="1" dirty="0">
                <a:cs typeface="Carlito"/>
              </a:rPr>
              <a:t>blocking</a:t>
            </a:r>
            <a:r>
              <a:rPr lang="en-US" dirty="0">
                <a:cs typeface="Carlito"/>
              </a:rPr>
              <a:t>, </a:t>
            </a:r>
            <a:r>
              <a:rPr lang="en-US" spc="-5" dirty="0">
                <a:cs typeface="Carlito"/>
              </a:rPr>
              <a:t>or </a:t>
            </a:r>
            <a:r>
              <a:rPr lang="en-US" b="1" i="1" spc="-10" dirty="0">
                <a:cs typeface="Carlito"/>
              </a:rPr>
              <a:t>starvation</a:t>
            </a:r>
            <a:r>
              <a:rPr lang="en-US" spc="-10" dirty="0">
                <a:cs typeface="Carlito"/>
              </a:rPr>
              <a:t>, </a:t>
            </a:r>
            <a:r>
              <a:rPr lang="en-US" dirty="0">
                <a:cs typeface="Carlito"/>
              </a:rPr>
              <a:t>in  </a:t>
            </a:r>
            <a:r>
              <a:rPr lang="en-US" spc="-5" dirty="0">
                <a:cs typeface="Carlito"/>
              </a:rPr>
              <a:t>which </a:t>
            </a:r>
            <a:r>
              <a:rPr lang="en-US" dirty="0">
                <a:cs typeface="Carlito"/>
              </a:rPr>
              <a:t>a </a:t>
            </a:r>
            <a:r>
              <a:rPr lang="en-US" spc="-5" dirty="0">
                <a:cs typeface="Carlito"/>
              </a:rPr>
              <a:t>low-priority task can </a:t>
            </a:r>
            <a:r>
              <a:rPr lang="en-US" spc="-10" dirty="0">
                <a:cs typeface="Carlito"/>
              </a:rPr>
              <a:t>wait </a:t>
            </a:r>
            <a:r>
              <a:rPr lang="en-US" spc="-20" dirty="0">
                <a:cs typeface="Carlito"/>
              </a:rPr>
              <a:t>forever </a:t>
            </a:r>
            <a:r>
              <a:rPr lang="en-US" dirty="0">
                <a:cs typeface="Carlito"/>
              </a:rPr>
              <a:t>because </a:t>
            </a:r>
            <a:r>
              <a:rPr lang="en-US" spc="-5" dirty="0">
                <a:cs typeface="Carlito"/>
              </a:rPr>
              <a:t>there </a:t>
            </a:r>
            <a:r>
              <a:rPr lang="en-US" spc="-10" dirty="0">
                <a:cs typeface="Carlito"/>
              </a:rPr>
              <a:t>are </a:t>
            </a:r>
            <a:r>
              <a:rPr lang="en-US" spc="-15" dirty="0">
                <a:cs typeface="Carlito"/>
              </a:rPr>
              <a:t>always </a:t>
            </a:r>
            <a:r>
              <a:rPr lang="en-US" spc="-5" dirty="0">
                <a:cs typeface="Carlito"/>
              </a:rPr>
              <a:t>some other jobs </a:t>
            </a:r>
            <a:r>
              <a:rPr lang="en-US" spc="-10" dirty="0">
                <a:cs typeface="Carlito"/>
              </a:rPr>
              <a:t>around </a:t>
            </a:r>
            <a:r>
              <a:rPr lang="en-US" spc="-5" dirty="0">
                <a:cs typeface="Carlito"/>
              </a:rPr>
              <a:t>that </a:t>
            </a:r>
            <a:r>
              <a:rPr lang="en-US" spc="-15" dirty="0">
                <a:cs typeface="Carlito"/>
              </a:rPr>
              <a:t>have  </a:t>
            </a:r>
            <a:r>
              <a:rPr lang="en-US" spc="-5" dirty="0">
                <a:cs typeface="Carlito"/>
              </a:rPr>
              <a:t>higher</a:t>
            </a:r>
            <a:r>
              <a:rPr lang="en-US" dirty="0">
                <a:cs typeface="Carlito"/>
              </a:rPr>
              <a:t>.</a:t>
            </a:r>
          </a:p>
          <a:p>
            <a:pPr marL="241300" marR="75565" indent="-229235">
              <a:lnSpc>
                <a:spcPct val="100000"/>
              </a:lnSpc>
              <a:spcBef>
                <a:spcPts val="994"/>
              </a:spcBef>
              <a:buFont typeface="Arial"/>
              <a:buChar char="•"/>
              <a:tabLst>
                <a:tab pos="241300" algn="l"/>
                <a:tab pos="241935" algn="l"/>
              </a:tabLst>
            </a:pPr>
            <a:r>
              <a:rPr lang="en-US" dirty="0">
                <a:cs typeface="Carlito"/>
              </a:rPr>
              <a:t>One </a:t>
            </a:r>
            <a:r>
              <a:rPr lang="en-US" spc="-5" dirty="0">
                <a:cs typeface="Carlito"/>
              </a:rPr>
              <a:t>common solution </a:t>
            </a:r>
            <a:r>
              <a:rPr lang="en-US" spc="-15" dirty="0">
                <a:cs typeface="Carlito"/>
              </a:rPr>
              <a:t>to </a:t>
            </a:r>
            <a:r>
              <a:rPr lang="en-US" dirty="0">
                <a:cs typeface="Carlito"/>
              </a:rPr>
              <a:t>this </a:t>
            </a:r>
            <a:r>
              <a:rPr lang="en-US" spc="-10" dirty="0">
                <a:cs typeface="Carlito"/>
              </a:rPr>
              <a:t>problem </a:t>
            </a:r>
            <a:r>
              <a:rPr lang="en-US" dirty="0">
                <a:cs typeface="Carlito"/>
              </a:rPr>
              <a:t>is </a:t>
            </a:r>
            <a:r>
              <a:rPr lang="en-US" b="1" i="1" dirty="0">
                <a:cs typeface="Carlito"/>
              </a:rPr>
              <a:t>aging</a:t>
            </a:r>
            <a:r>
              <a:rPr lang="en-US" dirty="0">
                <a:cs typeface="Carlito"/>
              </a:rPr>
              <a:t>, in which </a:t>
            </a:r>
            <a:r>
              <a:rPr lang="en-US" spc="-5" dirty="0">
                <a:cs typeface="Carlito"/>
              </a:rPr>
              <a:t>priorities of jobs increase </a:t>
            </a:r>
            <a:r>
              <a:rPr lang="en-US" dirty="0">
                <a:cs typeface="Carlito"/>
              </a:rPr>
              <a:t>the longer </a:t>
            </a:r>
            <a:r>
              <a:rPr lang="en-US" spc="-5" dirty="0">
                <a:cs typeface="Carlito"/>
              </a:rPr>
              <a:t>they wait.  </a:t>
            </a:r>
            <a:r>
              <a:rPr lang="en-US" dirty="0">
                <a:cs typeface="Carlito"/>
              </a:rPr>
              <a:t>Under this </a:t>
            </a:r>
            <a:r>
              <a:rPr lang="en-US" spc="-5" dirty="0">
                <a:cs typeface="Carlito"/>
              </a:rPr>
              <a:t>scheme </a:t>
            </a:r>
            <a:r>
              <a:rPr lang="en-US" dirty="0">
                <a:cs typeface="Carlito"/>
              </a:rPr>
              <a:t>a </a:t>
            </a:r>
            <a:r>
              <a:rPr lang="en-US" spc="-5" dirty="0">
                <a:cs typeface="Carlito"/>
              </a:rPr>
              <a:t>low-priority job will </a:t>
            </a:r>
            <a:r>
              <a:rPr lang="en-US" spc="-10" dirty="0">
                <a:cs typeface="Carlito"/>
              </a:rPr>
              <a:t>eventually </a:t>
            </a:r>
            <a:r>
              <a:rPr lang="en-US" spc="-5" dirty="0">
                <a:cs typeface="Carlito"/>
              </a:rPr>
              <a:t>get </a:t>
            </a:r>
            <a:r>
              <a:rPr lang="en-US" dirty="0">
                <a:cs typeface="Carlito"/>
              </a:rPr>
              <a:t>its </a:t>
            </a:r>
            <a:r>
              <a:rPr lang="en-US" spc="-5" dirty="0">
                <a:cs typeface="Carlito"/>
              </a:rPr>
              <a:t>priority </a:t>
            </a:r>
            <a:r>
              <a:rPr lang="en-US" spc="-10" dirty="0">
                <a:cs typeface="Carlito"/>
              </a:rPr>
              <a:t>raised </a:t>
            </a:r>
            <a:r>
              <a:rPr lang="en-US" dirty="0">
                <a:cs typeface="Carlito"/>
              </a:rPr>
              <a:t>high </a:t>
            </a:r>
            <a:r>
              <a:rPr lang="en-US" spc="-5" dirty="0">
                <a:cs typeface="Carlito"/>
              </a:rPr>
              <a:t>enough that </a:t>
            </a:r>
            <a:r>
              <a:rPr lang="en-US" dirty="0">
                <a:cs typeface="Carlito"/>
              </a:rPr>
              <a:t>it </a:t>
            </a:r>
            <a:r>
              <a:rPr lang="en-US" spc="-5" dirty="0">
                <a:cs typeface="Carlito"/>
              </a:rPr>
              <a:t>gets</a:t>
            </a:r>
            <a:r>
              <a:rPr lang="en-US" spc="135" dirty="0">
                <a:cs typeface="Carlito"/>
              </a:rPr>
              <a:t> </a:t>
            </a:r>
            <a:r>
              <a:rPr lang="en-US" dirty="0">
                <a:cs typeface="Carlito"/>
              </a:rPr>
              <a:t>run.</a:t>
            </a:r>
          </a:p>
          <a:p>
            <a:pPr marL="0" indent="0">
              <a:lnSpc>
                <a:spcPct val="100000"/>
              </a:lnSpc>
              <a:buNone/>
            </a:pPr>
            <a:endParaRPr lang="en-US" dirty="0"/>
          </a:p>
        </p:txBody>
      </p:sp>
    </p:spTree>
    <p:extLst>
      <p:ext uri="{BB962C8B-B14F-4D97-AF65-F5344CB8AC3E}">
        <p14:creationId xmlns:p14="http://schemas.microsoft.com/office/powerpoint/2010/main" val="679821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6800" y="1509775"/>
            <a:ext cx="2918460" cy="391160"/>
          </a:xfrm>
          <a:prstGeom prst="rect">
            <a:avLst/>
          </a:prstGeom>
        </p:spPr>
        <p:txBody>
          <a:bodyPr vert="horz" wrap="square" lIns="0" tIns="12700" rIns="0" bIns="0" rtlCol="0">
            <a:spAutoFit/>
          </a:bodyPr>
          <a:lstStyle/>
          <a:p>
            <a:pPr marL="241300" indent="-229235">
              <a:lnSpc>
                <a:spcPct val="100000"/>
              </a:lnSpc>
              <a:spcBef>
                <a:spcPts val="100"/>
              </a:spcBef>
              <a:buFont typeface="Arial"/>
              <a:buChar char="•"/>
              <a:tabLst>
                <a:tab pos="241935" algn="l"/>
              </a:tabLst>
            </a:pPr>
            <a:r>
              <a:rPr sz="2400" spc="-15" dirty="0">
                <a:latin typeface="Carlito"/>
                <a:cs typeface="Carlito"/>
              </a:rPr>
              <a:t>Gantt </a:t>
            </a:r>
            <a:r>
              <a:rPr sz="2400" dirty="0">
                <a:latin typeface="Carlito"/>
                <a:cs typeface="Carlito"/>
              </a:rPr>
              <a:t>chart</a:t>
            </a:r>
            <a:r>
              <a:rPr sz="2400" spc="-70" dirty="0">
                <a:latin typeface="Carlito"/>
                <a:cs typeface="Carlito"/>
              </a:rPr>
              <a:t> </a:t>
            </a:r>
            <a:r>
              <a:rPr sz="2400" spc="-10" dirty="0">
                <a:latin typeface="Carlito"/>
                <a:cs typeface="Carlito"/>
              </a:rPr>
              <a:t>becomes.</a:t>
            </a:r>
            <a:endParaRPr sz="2400" dirty="0">
              <a:latin typeface="Carlito"/>
              <a:cs typeface="Carlito"/>
            </a:endParaRPr>
          </a:p>
        </p:txBody>
      </p:sp>
      <p:sp>
        <p:nvSpPr>
          <p:cNvPr id="3" name="object 3"/>
          <p:cNvSpPr txBox="1"/>
          <p:nvPr/>
        </p:nvSpPr>
        <p:spPr>
          <a:xfrm>
            <a:off x="1151342" y="4263996"/>
            <a:ext cx="7989570" cy="1882139"/>
          </a:xfrm>
          <a:prstGeom prst="rect">
            <a:avLst/>
          </a:prstGeom>
        </p:spPr>
        <p:txBody>
          <a:bodyPr vert="horz" wrap="square" lIns="0" tIns="12700" rIns="0" bIns="0" rtlCol="0">
            <a:spAutoFit/>
          </a:bodyPr>
          <a:lstStyle/>
          <a:p>
            <a:pPr marL="12700">
              <a:lnSpc>
                <a:spcPts val="2775"/>
              </a:lnSpc>
              <a:spcBef>
                <a:spcPts val="100"/>
              </a:spcBef>
            </a:pPr>
            <a:r>
              <a:rPr sz="2400" spc="-15" dirty="0">
                <a:latin typeface="Carlito"/>
                <a:cs typeface="Carlito"/>
              </a:rPr>
              <a:t>Waiting </a:t>
            </a:r>
            <a:r>
              <a:rPr sz="2400" spc="-5" dirty="0">
                <a:latin typeface="Carlito"/>
                <a:cs typeface="Carlito"/>
              </a:rPr>
              <a:t>Time </a:t>
            </a:r>
            <a:r>
              <a:rPr sz="2400" dirty="0">
                <a:latin typeface="Carlito"/>
                <a:cs typeface="Carlito"/>
              </a:rPr>
              <a:t>= </a:t>
            </a:r>
            <a:r>
              <a:rPr sz="2400" spc="-10" dirty="0">
                <a:latin typeface="Carlito"/>
                <a:cs typeface="Carlito"/>
              </a:rPr>
              <a:t>start </a:t>
            </a:r>
            <a:r>
              <a:rPr sz="2400" dirty="0">
                <a:latin typeface="Carlito"/>
                <a:cs typeface="Carlito"/>
              </a:rPr>
              <a:t>time - </a:t>
            </a:r>
            <a:r>
              <a:rPr sz="2400" spc="-5" dirty="0">
                <a:latin typeface="Carlito"/>
                <a:cs typeface="Carlito"/>
              </a:rPr>
              <a:t>arrival </a:t>
            </a:r>
            <a:r>
              <a:rPr sz="2400" dirty="0">
                <a:latin typeface="Carlito"/>
                <a:cs typeface="Carlito"/>
              </a:rPr>
              <a:t>time + </a:t>
            </a:r>
            <a:r>
              <a:rPr sz="2400" spc="-10" dirty="0">
                <a:latin typeface="Carlito"/>
                <a:cs typeface="Carlito"/>
              </a:rPr>
              <a:t>wait </a:t>
            </a:r>
            <a:r>
              <a:rPr sz="2400" dirty="0">
                <a:latin typeface="Carlito"/>
                <a:cs typeface="Carlito"/>
              </a:rPr>
              <a:t>time </a:t>
            </a:r>
            <a:r>
              <a:rPr sz="2400" spc="-20" dirty="0">
                <a:latin typeface="Carlito"/>
                <a:cs typeface="Carlito"/>
              </a:rPr>
              <a:t>for </a:t>
            </a:r>
            <a:r>
              <a:rPr sz="2400" spc="-10" dirty="0">
                <a:latin typeface="Carlito"/>
                <a:cs typeface="Carlito"/>
              </a:rPr>
              <a:t>next</a:t>
            </a:r>
            <a:r>
              <a:rPr sz="2400" spc="-145" dirty="0">
                <a:latin typeface="Carlito"/>
                <a:cs typeface="Carlito"/>
              </a:rPr>
              <a:t> </a:t>
            </a:r>
            <a:r>
              <a:rPr sz="2400" spc="-15" dirty="0">
                <a:latin typeface="Carlito"/>
                <a:cs typeface="Carlito"/>
              </a:rPr>
              <a:t>burst</a:t>
            </a:r>
            <a:endParaRPr sz="2400" dirty="0">
              <a:latin typeface="Carlito"/>
              <a:cs typeface="Carlito"/>
            </a:endParaRPr>
          </a:p>
          <a:p>
            <a:pPr marL="698500" indent="-229235">
              <a:lnSpc>
                <a:spcPts val="2180"/>
              </a:lnSpc>
              <a:buFont typeface="Arial"/>
              <a:buChar char="•"/>
              <a:tabLst>
                <a:tab pos="698500" algn="l"/>
                <a:tab pos="699135" algn="l"/>
              </a:tabLst>
            </a:pPr>
            <a:r>
              <a:rPr sz="2000" dirty="0">
                <a:latin typeface="Carlito"/>
                <a:cs typeface="Carlito"/>
              </a:rPr>
              <a:t>P1 = o - o =</a:t>
            </a:r>
            <a:r>
              <a:rPr sz="2000" spc="-35" dirty="0">
                <a:latin typeface="Carlito"/>
                <a:cs typeface="Carlito"/>
              </a:rPr>
              <a:t> </a:t>
            </a:r>
            <a:r>
              <a:rPr sz="2000" dirty="0">
                <a:latin typeface="Carlito"/>
                <a:cs typeface="Carlito"/>
              </a:rPr>
              <a:t>o</a:t>
            </a:r>
          </a:p>
          <a:p>
            <a:pPr marL="698500" indent="-229235">
              <a:lnSpc>
                <a:spcPts val="2180"/>
              </a:lnSpc>
              <a:buFont typeface="Arial"/>
              <a:buChar char="•"/>
              <a:tabLst>
                <a:tab pos="698500" algn="l"/>
                <a:tab pos="699135" algn="l"/>
              </a:tabLst>
            </a:pPr>
            <a:r>
              <a:rPr sz="2000" dirty="0">
                <a:latin typeface="Carlito"/>
                <a:cs typeface="Carlito"/>
              </a:rPr>
              <a:t>P2 </a:t>
            </a:r>
            <a:r>
              <a:rPr sz="2000" spc="-5" dirty="0">
                <a:latin typeface="Carlito"/>
                <a:cs typeface="Carlito"/>
              </a:rPr>
              <a:t>=4 </a:t>
            </a:r>
            <a:r>
              <a:rPr sz="2000" dirty="0">
                <a:latin typeface="Carlito"/>
                <a:cs typeface="Carlito"/>
              </a:rPr>
              <a:t>- o + 7</a:t>
            </a:r>
            <a:r>
              <a:rPr sz="2000" spc="-30" dirty="0">
                <a:latin typeface="Carlito"/>
                <a:cs typeface="Carlito"/>
              </a:rPr>
              <a:t> </a:t>
            </a:r>
            <a:r>
              <a:rPr sz="2000" spc="-5" dirty="0">
                <a:latin typeface="Carlito"/>
                <a:cs typeface="Carlito"/>
              </a:rPr>
              <a:t>=11</a:t>
            </a:r>
            <a:endParaRPr sz="2000" dirty="0">
              <a:latin typeface="Carlito"/>
              <a:cs typeface="Carlito"/>
            </a:endParaRPr>
          </a:p>
          <a:p>
            <a:pPr marL="698500" indent="-229235">
              <a:lnSpc>
                <a:spcPts val="2185"/>
              </a:lnSpc>
              <a:buFont typeface="Arial"/>
              <a:buChar char="•"/>
              <a:tabLst>
                <a:tab pos="698500" algn="l"/>
                <a:tab pos="699135" algn="l"/>
              </a:tabLst>
            </a:pPr>
            <a:r>
              <a:rPr sz="2000" dirty="0">
                <a:latin typeface="Carlito"/>
                <a:cs typeface="Carlito"/>
              </a:rPr>
              <a:t>P3=</a:t>
            </a:r>
            <a:r>
              <a:rPr sz="2000" spc="-5" dirty="0">
                <a:latin typeface="Carlito"/>
                <a:cs typeface="Carlito"/>
              </a:rPr>
              <a:t> </a:t>
            </a:r>
            <a:r>
              <a:rPr sz="2000" dirty="0">
                <a:latin typeface="Carlito"/>
                <a:cs typeface="Carlito"/>
              </a:rPr>
              <a:t>6-6=0</a:t>
            </a:r>
          </a:p>
          <a:p>
            <a:pPr marL="698500" indent="-229235">
              <a:lnSpc>
                <a:spcPts val="2290"/>
              </a:lnSpc>
              <a:buFont typeface="Arial"/>
              <a:buChar char="•"/>
              <a:tabLst>
                <a:tab pos="698500" algn="l"/>
                <a:tab pos="699135" algn="l"/>
              </a:tabLst>
            </a:pPr>
            <a:r>
              <a:rPr sz="2000" dirty="0">
                <a:latin typeface="Carlito"/>
                <a:cs typeface="Carlito"/>
              </a:rPr>
              <a:t>P4=</a:t>
            </a:r>
            <a:r>
              <a:rPr sz="2000" spc="-5" dirty="0">
                <a:latin typeface="Carlito"/>
                <a:cs typeface="Carlito"/>
              </a:rPr>
              <a:t> </a:t>
            </a:r>
            <a:r>
              <a:rPr sz="2000" dirty="0">
                <a:latin typeface="Carlito"/>
                <a:cs typeface="Carlito"/>
              </a:rPr>
              <a:t>16-11=5</a:t>
            </a:r>
          </a:p>
          <a:p>
            <a:pPr marL="241300" indent="-229235">
              <a:lnSpc>
                <a:spcPct val="100000"/>
              </a:lnSpc>
              <a:spcBef>
                <a:spcPts val="130"/>
              </a:spcBef>
              <a:buFont typeface="Arial"/>
              <a:buChar char="•"/>
              <a:tabLst>
                <a:tab pos="241935" algn="l"/>
              </a:tabLst>
            </a:pPr>
            <a:r>
              <a:rPr sz="2400" spc="-20" dirty="0">
                <a:latin typeface="Carlito"/>
                <a:cs typeface="Carlito"/>
              </a:rPr>
              <a:t>Average </a:t>
            </a:r>
            <a:r>
              <a:rPr sz="2400" spc="-15" dirty="0">
                <a:latin typeface="Carlito"/>
                <a:cs typeface="Carlito"/>
              </a:rPr>
              <a:t>Waiting </a:t>
            </a:r>
            <a:r>
              <a:rPr sz="2400" dirty="0">
                <a:latin typeface="Carlito"/>
                <a:cs typeface="Carlito"/>
              </a:rPr>
              <a:t>time = </a:t>
            </a:r>
            <a:r>
              <a:rPr sz="2400" spc="-5" dirty="0">
                <a:latin typeface="Carlito"/>
                <a:cs typeface="Carlito"/>
              </a:rPr>
              <a:t>(0+11+0+5+2)/5 </a:t>
            </a:r>
            <a:r>
              <a:rPr sz="2400" dirty="0">
                <a:latin typeface="Carlito"/>
                <a:cs typeface="Carlito"/>
              </a:rPr>
              <a:t>= </a:t>
            </a:r>
            <a:r>
              <a:rPr sz="2400" spc="-5" dirty="0">
                <a:latin typeface="Carlito"/>
                <a:cs typeface="Carlito"/>
              </a:rPr>
              <a:t>18/5=</a:t>
            </a:r>
            <a:r>
              <a:rPr sz="2400" spc="-45" dirty="0">
                <a:latin typeface="Carlito"/>
                <a:cs typeface="Carlito"/>
              </a:rPr>
              <a:t> </a:t>
            </a:r>
            <a:r>
              <a:rPr sz="2400" dirty="0">
                <a:latin typeface="Carlito"/>
                <a:cs typeface="Carlito"/>
              </a:rPr>
              <a:t>3.6</a:t>
            </a:r>
          </a:p>
        </p:txBody>
      </p:sp>
      <p:graphicFrame>
        <p:nvGraphicFramePr>
          <p:cNvPr id="4" name="object 4"/>
          <p:cNvGraphicFramePr>
            <a:graphicFrameLocks noGrp="1"/>
          </p:cNvGraphicFramePr>
          <p:nvPr>
            <p:extLst>
              <p:ext uri="{D42A27DB-BD31-4B8C-83A1-F6EECF244321}">
                <p14:modId xmlns:p14="http://schemas.microsoft.com/office/powerpoint/2010/main" val="23591627"/>
              </p:ext>
            </p:extLst>
          </p:nvPr>
        </p:nvGraphicFramePr>
        <p:xfrm>
          <a:off x="7639050" y="533400"/>
          <a:ext cx="4093405" cy="2143122"/>
        </p:xfrm>
        <a:graphic>
          <a:graphicData uri="http://schemas.openxmlformats.org/drawingml/2006/table">
            <a:tbl>
              <a:tblPr firstRow="1" bandRow="1">
                <a:tableStyleId>{2D5ABB26-0587-4C30-8999-92F81FD0307C}</a:tableStyleId>
              </a:tblPr>
              <a:tblGrid>
                <a:gridCol w="928291">
                  <a:extLst>
                    <a:ext uri="{9D8B030D-6E8A-4147-A177-3AD203B41FA5}">
                      <a16:colId xmlns:a16="http://schemas.microsoft.com/office/drawing/2014/main" val="20000"/>
                    </a:ext>
                  </a:extLst>
                </a:gridCol>
                <a:gridCol w="935431">
                  <a:extLst>
                    <a:ext uri="{9D8B030D-6E8A-4147-A177-3AD203B41FA5}">
                      <a16:colId xmlns:a16="http://schemas.microsoft.com/office/drawing/2014/main" val="20001"/>
                    </a:ext>
                  </a:extLst>
                </a:gridCol>
                <a:gridCol w="1154413">
                  <a:extLst>
                    <a:ext uri="{9D8B030D-6E8A-4147-A177-3AD203B41FA5}">
                      <a16:colId xmlns:a16="http://schemas.microsoft.com/office/drawing/2014/main" val="20002"/>
                    </a:ext>
                  </a:extLst>
                </a:gridCol>
                <a:gridCol w="1075270">
                  <a:extLst>
                    <a:ext uri="{9D8B030D-6E8A-4147-A177-3AD203B41FA5}">
                      <a16:colId xmlns:a16="http://schemas.microsoft.com/office/drawing/2014/main" val="20003"/>
                    </a:ext>
                  </a:extLst>
                </a:gridCol>
              </a:tblGrid>
              <a:tr h="491646">
                <a:tc>
                  <a:txBody>
                    <a:bodyPr/>
                    <a:lstStyle/>
                    <a:p>
                      <a:pPr marL="92075">
                        <a:lnSpc>
                          <a:spcPct val="100000"/>
                        </a:lnSpc>
                        <a:spcBef>
                          <a:spcPts val="630"/>
                        </a:spcBef>
                      </a:pPr>
                      <a:r>
                        <a:rPr sz="1800" spc="-10" dirty="0">
                          <a:latin typeface="Carlito"/>
                          <a:cs typeface="Carlito"/>
                        </a:rPr>
                        <a:t>Process</a:t>
                      </a:r>
                      <a:endParaRPr sz="1800">
                        <a:latin typeface="Carlito"/>
                        <a:cs typeface="Carlito"/>
                      </a:endParaRPr>
                    </a:p>
                  </a:txBody>
                  <a:tcPr marL="0" marR="0" marT="80010" marB="0">
                    <a:lnB w="9525">
                      <a:solidFill>
                        <a:srgbClr val="DDDDDD"/>
                      </a:solidFill>
                      <a:prstDash val="solid"/>
                    </a:lnB>
                  </a:tcPr>
                </a:tc>
                <a:tc>
                  <a:txBody>
                    <a:bodyPr/>
                    <a:lstStyle/>
                    <a:p>
                      <a:pPr marL="194310">
                        <a:lnSpc>
                          <a:spcPct val="100000"/>
                        </a:lnSpc>
                        <a:spcBef>
                          <a:spcPts val="630"/>
                        </a:spcBef>
                      </a:pPr>
                      <a:r>
                        <a:rPr sz="1800" spc="-10" dirty="0">
                          <a:latin typeface="Carlito"/>
                          <a:cs typeface="Carlito"/>
                        </a:rPr>
                        <a:t>Priority</a:t>
                      </a:r>
                      <a:endParaRPr sz="1800">
                        <a:latin typeface="Carlito"/>
                        <a:cs typeface="Carlito"/>
                      </a:endParaRPr>
                    </a:p>
                  </a:txBody>
                  <a:tcPr marL="0" marR="0" marT="80010" marB="0">
                    <a:lnB w="9525">
                      <a:solidFill>
                        <a:srgbClr val="DDDDDD"/>
                      </a:solidFill>
                      <a:prstDash val="solid"/>
                    </a:lnB>
                  </a:tcPr>
                </a:tc>
                <a:tc>
                  <a:txBody>
                    <a:bodyPr/>
                    <a:lstStyle/>
                    <a:p>
                      <a:pPr marL="123189">
                        <a:lnSpc>
                          <a:spcPct val="100000"/>
                        </a:lnSpc>
                        <a:spcBef>
                          <a:spcPts val="630"/>
                        </a:spcBef>
                      </a:pPr>
                      <a:r>
                        <a:rPr sz="1800" spc="-15" dirty="0">
                          <a:latin typeface="Carlito"/>
                          <a:cs typeface="Carlito"/>
                        </a:rPr>
                        <a:t>Burst</a:t>
                      </a:r>
                      <a:r>
                        <a:rPr sz="1800" spc="-25" dirty="0">
                          <a:latin typeface="Carlito"/>
                          <a:cs typeface="Carlito"/>
                        </a:rPr>
                        <a:t> </a:t>
                      </a:r>
                      <a:r>
                        <a:rPr sz="1800" spc="-5" dirty="0">
                          <a:latin typeface="Carlito"/>
                          <a:cs typeface="Carlito"/>
                        </a:rPr>
                        <a:t>time</a:t>
                      </a:r>
                      <a:endParaRPr sz="1800">
                        <a:latin typeface="Carlito"/>
                        <a:cs typeface="Carlito"/>
                      </a:endParaRPr>
                    </a:p>
                  </a:txBody>
                  <a:tcPr marL="0" marR="0" marT="80010" marB="0">
                    <a:lnB w="9525">
                      <a:solidFill>
                        <a:srgbClr val="DDDDDD"/>
                      </a:solidFill>
                      <a:prstDash val="solid"/>
                    </a:lnB>
                  </a:tcPr>
                </a:tc>
                <a:tc>
                  <a:txBody>
                    <a:bodyPr/>
                    <a:lstStyle/>
                    <a:p>
                      <a:pPr marL="147955">
                        <a:lnSpc>
                          <a:spcPts val="1710"/>
                        </a:lnSpc>
                      </a:pPr>
                      <a:r>
                        <a:rPr sz="1800" spc="-10" dirty="0">
                          <a:latin typeface="Carlito"/>
                          <a:cs typeface="Carlito"/>
                        </a:rPr>
                        <a:t>Arrival</a:t>
                      </a:r>
                      <a:endParaRPr sz="1800">
                        <a:latin typeface="Carlito"/>
                        <a:cs typeface="Carlito"/>
                      </a:endParaRPr>
                    </a:p>
                    <a:p>
                      <a:pPr marL="147955">
                        <a:lnSpc>
                          <a:spcPct val="100000"/>
                        </a:lnSpc>
                      </a:pPr>
                      <a:r>
                        <a:rPr sz="1800" spc="-5" dirty="0">
                          <a:latin typeface="Carlito"/>
                          <a:cs typeface="Carlito"/>
                        </a:rPr>
                        <a:t>time</a:t>
                      </a:r>
                      <a:endParaRPr sz="1800">
                        <a:latin typeface="Carlito"/>
                        <a:cs typeface="Carlito"/>
                      </a:endParaRPr>
                    </a:p>
                  </a:txBody>
                  <a:tcPr marL="0" marR="0" marT="0" marB="0">
                    <a:lnB w="9525">
                      <a:solidFill>
                        <a:srgbClr val="DDDDDD"/>
                      </a:solidFill>
                      <a:prstDash val="solid"/>
                    </a:lnB>
                  </a:tcPr>
                </a:tc>
                <a:extLst>
                  <a:ext uri="{0D108BD9-81ED-4DB2-BD59-A6C34878D82A}">
                    <a16:rowId xmlns:a16="http://schemas.microsoft.com/office/drawing/2014/main" val="10000"/>
                  </a:ext>
                </a:extLst>
              </a:tr>
              <a:tr h="330228">
                <a:tc>
                  <a:txBody>
                    <a:bodyPr/>
                    <a:lstStyle/>
                    <a:p>
                      <a:pPr marL="92075">
                        <a:lnSpc>
                          <a:spcPct val="100000"/>
                        </a:lnSpc>
                        <a:spcBef>
                          <a:spcPts val="295"/>
                        </a:spcBef>
                      </a:pPr>
                      <a:r>
                        <a:rPr sz="1800" spc="-10" dirty="0">
                          <a:latin typeface="Carlito"/>
                          <a:cs typeface="Carlito"/>
                        </a:rPr>
                        <a:t>P1</a:t>
                      </a:r>
                      <a:endParaRPr sz="1800">
                        <a:latin typeface="Carlito"/>
                        <a:cs typeface="Carlito"/>
                      </a:endParaRPr>
                    </a:p>
                  </a:txBody>
                  <a:tcPr marL="0" marR="0" marT="37465" marB="0">
                    <a:lnT w="9525">
                      <a:solidFill>
                        <a:srgbClr val="DDDDDD"/>
                      </a:solidFill>
                      <a:prstDash val="solid"/>
                    </a:lnT>
                    <a:lnB w="9525">
                      <a:solidFill>
                        <a:srgbClr val="DDDDDD"/>
                      </a:solidFill>
                      <a:prstDash val="solid"/>
                    </a:lnB>
                    <a:solidFill>
                      <a:srgbClr val="F8F8F8"/>
                    </a:solidFill>
                  </a:tcPr>
                </a:tc>
                <a:tc>
                  <a:txBody>
                    <a:bodyPr/>
                    <a:lstStyle/>
                    <a:p>
                      <a:pPr marL="194310">
                        <a:lnSpc>
                          <a:spcPct val="100000"/>
                        </a:lnSpc>
                        <a:spcBef>
                          <a:spcPts val="295"/>
                        </a:spcBef>
                      </a:pPr>
                      <a:r>
                        <a:rPr sz="1800" dirty="0">
                          <a:latin typeface="Carlito"/>
                          <a:cs typeface="Carlito"/>
                        </a:rPr>
                        <a:t>1</a:t>
                      </a:r>
                      <a:endParaRPr sz="1800">
                        <a:latin typeface="Carlito"/>
                        <a:cs typeface="Carlito"/>
                      </a:endParaRPr>
                    </a:p>
                  </a:txBody>
                  <a:tcPr marL="0" marR="0" marT="37465" marB="0">
                    <a:lnT w="9525">
                      <a:solidFill>
                        <a:srgbClr val="DDDDDD"/>
                      </a:solidFill>
                      <a:prstDash val="solid"/>
                    </a:lnT>
                    <a:lnB w="9525">
                      <a:solidFill>
                        <a:srgbClr val="DDDDDD"/>
                      </a:solidFill>
                      <a:prstDash val="solid"/>
                    </a:lnB>
                    <a:solidFill>
                      <a:srgbClr val="F8F8F8"/>
                    </a:solidFill>
                  </a:tcPr>
                </a:tc>
                <a:tc>
                  <a:txBody>
                    <a:bodyPr/>
                    <a:lstStyle/>
                    <a:p>
                      <a:pPr marL="123189">
                        <a:lnSpc>
                          <a:spcPct val="100000"/>
                        </a:lnSpc>
                        <a:spcBef>
                          <a:spcPts val="295"/>
                        </a:spcBef>
                      </a:pPr>
                      <a:r>
                        <a:rPr sz="1800" dirty="0">
                          <a:latin typeface="Carlito"/>
                          <a:cs typeface="Carlito"/>
                        </a:rPr>
                        <a:t>4</a:t>
                      </a:r>
                      <a:endParaRPr sz="1800">
                        <a:latin typeface="Carlito"/>
                        <a:cs typeface="Carlito"/>
                      </a:endParaRPr>
                    </a:p>
                  </a:txBody>
                  <a:tcPr marL="0" marR="0" marT="37465" marB="0">
                    <a:lnT w="9525">
                      <a:solidFill>
                        <a:srgbClr val="DDDDDD"/>
                      </a:solidFill>
                      <a:prstDash val="solid"/>
                    </a:lnT>
                    <a:lnB w="9525">
                      <a:solidFill>
                        <a:srgbClr val="DDDDDD"/>
                      </a:solidFill>
                      <a:prstDash val="solid"/>
                    </a:lnB>
                    <a:solidFill>
                      <a:srgbClr val="F8F8F8"/>
                    </a:solidFill>
                  </a:tcPr>
                </a:tc>
                <a:tc>
                  <a:txBody>
                    <a:bodyPr/>
                    <a:lstStyle/>
                    <a:p>
                      <a:pPr marL="147955">
                        <a:lnSpc>
                          <a:spcPct val="100000"/>
                        </a:lnSpc>
                        <a:spcBef>
                          <a:spcPts val="295"/>
                        </a:spcBef>
                      </a:pPr>
                      <a:r>
                        <a:rPr sz="1800" dirty="0">
                          <a:solidFill>
                            <a:srgbClr val="FF0000"/>
                          </a:solidFill>
                          <a:latin typeface="Carlito"/>
                          <a:cs typeface="Carlito"/>
                        </a:rPr>
                        <a:t>0</a:t>
                      </a:r>
                      <a:endParaRPr sz="1800">
                        <a:latin typeface="Carlito"/>
                        <a:cs typeface="Carlito"/>
                      </a:endParaRPr>
                    </a:p>
                  </a:txBody>
                  <a:tcPr marL="0" marR="0" marT="37465" marB="0">
                    <a:lnT w="9525">
                      <a:solidFill>
                        <a:srgbClr val="DDDDDD"/>
                      </a:solidFill>
                      <a:prstDash val="solid"/>
                    </a:lnT>
                    <a:lnB w="9525">
                      <a:solidFill>
                        <a:srgbClr val="DDDDDD"/>
                      </a:solidFill>
                      <a:prstDash val="solid"/>
                    </a:lnB>
                    <a:solidFill>
                      <a:srgbClr val="F8F8F8"/>
                    </a:solidFill>
                  </a:tcPr>
                </a:tc>
                <a:extLst>
                  <a:ext uri="{0D108BD9-81ED-4DB2-BD59-A6C34878D82A}">
                    <a16:rowId xmlns:a16="http://schemas.microsoft.com/office/drawing/2014/main" val="10001"/>
                  </a:ext>
                </a:extLst>
              </a:tr>
              <a:tr h="330340">
                <a:tc>
                  <a:txBody>
                    <a:bodyPr/>
                    <a:lstStyle/>
                    <a:p>
                      <a:pPr marL="92075">
                        <a:lnSpc>
                          <a:spcPct val="100000"/>
                        </a:lnSpc>
                        <a:spcBef>
                          <a:spcPts val="295"/>
                        </a:spcBef>
                      </a:pPr>
                      <a:r>
                        <a:rPr sz="1800" spc="-10" dirty="0">
                          <a:latin typeface="Carlito"/>
                          <a:cs typeface="Carlito"/>
                        </a:rPr>
                        <a:t>P2</a:t>
                      </a:r>
                      <a:endParaRPr sz="1800">
                        <a:latin typeface="Carlito"/>
                        <a:cs typeface="Carlito"/>
                      </a:endParaRPr>
                    </a:p>
                  </a:txBody>
                  <a:tcPr marL="0" marR="0" marT="37465" marB="0">
                    <a:lnT w="9525">
                      <a:solidFill>
                        <a:srgbClr val="DDDDDD"/>
                      </a:solidFill>
                      <a:prstDash val="solid"/>
                    </a:lnT>
                    <a:lnB w="9525">
                      <a:solidFill>
                        <a:srgbClr val="DDDDDD"/>
                      </a:solidFill>
                      <a:prstDash val="solid"/>
                    </a:lnB>
                  </a:tcPr>
                </a:tc>
                <a:tc>
                  <a:txBody>
                    <a:bodyPr/>
                    <a:lstStyle/>
                    <a:p>
                      <a:pPr marL="194310">
                        <a:lnSpc>
                          <a:spcPct val="100000"/>
                        </a:lnSpc>
                        <a:spcBef>
                          <a:spcPts val="295"/>
                        </a:spcBef>
                      </a:pPr>
                      <a:r>
                        <a:rPr sz="1800" dirty="0">
                          <a:latin typeface="Carlito"/>
                          <a:cs typeface="Carlito"/>
                        </a:rPr>
                        <a:t>2</a:t>
                      </a:r>
                      <a:endParaRPr sz="1800">
                        <a:latin typeface="Carlito"/>
                        <a:cs typeface="Carlito"/>
                      </a:endParaRPr>
                    </a:p>
                  </a:txBody>
                  <a:tcPr marL="0" marR="0" marT="37465" marB="0">
                    <a:lnT w="9525">
                      <a:solidFill>
                        <a:srgbClr val="DDDDDD"/>
                      </a:solidFill>
                      <a:prstDash val="solid"/>
                    </a:lnT>
                    <a:lnB w="9525">
                      <a:solidFill>
                        <a:srgbClr val="DDDDDD"/>
                      </a:solidFill>
                      <a:prstDash val="solid"/>
                    </a:lnB>
                  </a:tcPr>
                </a:tc>
                <a:tc>
                  <a:txBody>
                    <a:bodyPr/>
                    <a:lstStyle/>
                    <a:p>
                      <a:pPr marL="123189">
                        <a:lnSpc>
                          <a:spcPct val="100000"/>
                        </a:lnSpc>
                        <a:spcBef>
                          <a:spcPts val="295"/>
                        </a:spcBef>
                      </a:pPr>
                      <a:r>
                        <a:rPr sz="1800" dirty="0">
                          <a:latin typeface="Carlito"/>
                          <a:cs typeface="Carlito"/>
                        </a:rPr>
                        <a:t>3</a:t>
                      </a:r>
                      <a:endParaRPr sz="1800">
                        <a:latin typeface="Carlito"/>
                        <a:cs typeface="Carlito"/>
                      </a:endParaRPr>
                    </a:p>
                  </a:txBody>
                  <a:tcPr marL="0" marR="0" marT="37465" marB="0">
                    <a:lnT w="9525">
                      <a:solidFill>
                        <a:srgbClr val="DDDDDD"/>
                      </a:solidFill>
                      <a:prstDash val="solid"/>
                    </a:lnT>
                    <a:lnB w="9525">
                      <a:solidFill>
                        <a:srgbClr val="DDDDDD"/>
                      </a:solidFill>
                      <a:prstDash val="solid"/>
                    </a:lnB>
                  </a:tcPr>
                </a:tc>
                <a:tc>
                  <a:txBody>
                    <a:bodyPr/>
                    <a:lstStyle/>
                    <a:p>
                      <a:pPr marL="147955">
                        <a:lnSpc>
                          <a:spcPct val="100000"/>
                        </a:lnSpc>
                        <a:spcBef>
                          <a:spcPts val="295"/>
                        </a:spcBef>
                      </a:pPr>
                      <a:r>
                        <a:rPr sz="1800" dirty="0">
                          <a:solidFill>
                            <a:srgbClr val="FF0000"/>
                          </a:solidFill>
                          <a:latin typeface="Carlito"/>
                          <a:cs typeface="Carlito"/>
                        </a:rPr>
                        <a:t>0</a:t>
                      </a:r>
                      <a:endParaRPr sz="1800" dirty="0">
                        <a:latin typeface="Carlito"/>
                        <a:cs typeface="Carlito"/>
                      </a:endParaRPr>
                    </a:p>
                  </a:txBody>
                  <a:tcPr marL="0" marR="0" marT="37465" marB="0">
                    <a:lnT w="9525">
                      <a:solidFill>
                        <a:srgbClr val="DDDDDD"/>
                      </a:solidFill>
                      <a:prstDash val="solid"/>
                    </a:lnT>
                    <a:lnB w="9525">
                      <a:solidFill>
                        <a:srgbClr val="DDDDDD"/>
                      </a:solidFill>
                      <a:prstDash val="solid"/>
                    </a:lnB>
                  </a:tcPr>
                </a:tc>
                <a:extLst>
                  <a:ext uri="{0D108BD9-81ED-4DB2-BD59-A6C34878D82A}">
                    <a16:rowId xmlns:a16="http://schemas.microsoft.com/office/drawing/2014/main" val="10002"/>
                  </a:ext>
                </a:extLst>
              </a:tr>
              <a:tr h="330340">
                <a:tc>
                  <a:txBody>
                    <a:bodyPr/>
                    <a:lstStyle/>
                    <a:p>
                      <a:pPr marL="92075">
                        <a:lnSpc>
                          <a:spcPct val="100000"/>
                        </a:lnSpc>
                        <a:spcBef>
                          <a:spcPts val="295"/>
                        </a:spcBef>
                      </a:pPr>
                      <a:r>
                        <a:rPr sz="1800" spc="-10" dirty="0">
                          <a:latin typeface="Carlito"/>
                          <a:cs typeface="Carlito"/>
                        </a:rPr>
                        <a:t>P3</a:t>
                      </a:r>
                      <a:endParaRPr sz="1800">
                        <a:latin typeface="Carlito"/>
                        <a:cs typeface="Carlito"/>
                      </a:endParaRPr>
                    </a:p>
                  </a:txBody>
                  <a:tcPr marL="0" marR="0" marT="37465" marB="0">
                    <a:lnT w="9525">
                      <a:solidFill>
                        <a:srgbClr val="DDDDDD"/>
                      </a:solidFill>
                      <a:prstDash val="solid"/>
                    </a:lnT>
                    <a:lnB w="9525">
                      <a:solidFill>
                        <a:srgbClr val="DDDDDD"/>
                      </a:solidFill>
                      <a:prstDash val="solid"/>
                    </a:lnB>
                    <a:solidFill>
                      <a:srgbClr val="F8F8F8"/>
                    </a:solidFill>
                  </a:tcPr>
                </a:tc>
                <a:tc>
                  <a:txBody>
                    <a:bodyPr/>
                    <a:lstStyle/>
                    <a:p>
                      <a:pPr marL="194310">
                        <a:lnSpc>
                          <a:spcPct val="100000"/>
                        </a:lnSpc>
                        <a:spcBef>
                          <a:spcPts val="295"/>
                        </a:spcBef>
                      </a:pPr>
                      <a:r>
                        <a:rPr sz="1800" dirty="0">
                          <a:latin typeface="Carlito"/>
                          <a:cs typeface="Carlito"/>
                        </a:rPr>
                        <a:t>1</a:t>
                      </a:r>
                      <a:endParaRPr sz="1800">
                        <a:latin typeface="Carlito"/>
                        <a:cs typeface="Carlito"/>
                      </a:endParaRPr>
                    </a:p>
                  </a:txBody>
                  <a:tcPr marL="0" marR="0" marT="37465" marB="0">
                    <a:lnT w="9525">
                      <a:solidFill>
                        <a:srgbClr val="DDDDDD"/>
                      </a:solidFill>
                      <a:prstDash val="solid"/>
                    </a:lnT>
                    <a:lnB w="9525">
                      <a:solidFill>
                        <a:srgbClr val="DDDDDD"/>
                      </a:solidFill>
                      <a:prstDash val="solid"/>
                    </a:lnB>
                    <a:solidFill>
                      <a:srgbClr val="F8F8F8"/>
                    </a:solidFill>
                  </a:tcPr>
                </a:tc>
                <a:tc>
                  <a:txBody>
                    <a:bodyPr/>
                    <a:lstStyle/>
                    <a:p>
                      <a:pPr marL="123189">
                        <a:lnSpc>
                          <a:spcPct val="100000"/>
                        </a:lnSpc>
                        <a:spcBef>
                          <a:spcPts val="295"/>
                        </a:spcBef>
                      </a:pPr>
                      <a:r>
                        <a:rPr sz="1800" dirty="0">
                          <a:latin typeface="Carlito"/>
                          <a:cs typeface="Carlito"/>
                        </a:rPr>
                        <a:t>7</a:t>
                      </a:r>
                      <a:endParaRPr sz="1800">
                        <a:latin typeface="Carlito"/>
                        <a:cs typeface="Carlito"/>
                      </a:endParaRPr>
                    </a:p>
                  </a:txBody>
                  <a:tcPr marL="0" marR="0" marT="37465" marB="0">
                    <a:lnT w="9525">
                      <a:solidFill>
                        <a:srgbClr val="DDDDDD"/>
                      </a:solidFill>
                      <a:prstDash val="solid"/>
                    </a:lnT>
                    <a:lnB w="9525">
                      <a:solidFill>
                        <a:srgbClr val="DDDDDD"/>
                      </a:solidFill>
                      <a:prstDash val="solid"/>
                    </a:lnB>
                    <a:solidFill>
                      <a:srgbClr val="F8F8F8"/>
                    </a:solidFill>
                  </a:tcPr>
                </a:tc>
                <a:tc>
                  <a:txBody>
                    <a:bodyPr/>
                    <a:lstStyle/>
                    <a:p>
                      <a:pPr marL="147955">
                        <a:lnSpc>
                          <a:spcPct val="100000"/>
                        </a:lnSpc>
                        <a:spcBef>
                          <a:spcPts val="295"/>
                        </a:spcBef>
                      </a:pPr>
                      <a:r>
                        <a:rPr sz="1800" dirty="0">
                          <a:latin typeface="Carlito"/>
                          <a:cs typeface="Carlito"/>
                        </a:rPr>
                        <a:t>6</a:t>
                      </a:r>
                      <a:endParaRPr sz="1800">
                        <a:latin typeface="Carlito"/>
                        <a:cs typeface="Carlito"/>
                      </a:endParaRPr>
                    </a:p>
                  </a:txBody>
                  <a:tcPr marL="0" marR="0" marT="37465" marB="0">
                    <a:lnT w="9525">
                      <a:solidFill>
                        <a:srgbClr val="DDDDDD"/>
                      </a:solidFill>
                      <a:prstDash val="solid"/>
                    </a:lnT>
                    <a:lnB w="9525">
                      <a:solidFill>
                        <a:srgbClr val="DDDDDD"/>
                      </a:solidFill>
                      <a:prstDash val="solid"/>
                    </a:lnB>
                    <a:solidFill>
                      <a:srgbClr val="F8F8F8"/>
                    </a:solidFill>
                  </a:tcPr>
                </a:tc>
                <a:extLst>
                  <a:ext uri="{0D108BD9-81ED-4DB2-BD59-A6C34878D82A}">
                    <a16:rowId xmlns:a16="http://schemas.microsoft.com/office/drawing/2014/main" val="10003"/>
                  </a:ext>
                </a:extLst>
              </a:tr>
              <a:tr h="330228">
                <a:tc>
                  <a:txBody>
                    <a:bodyPr/>
                    <a:lstStyle/>
                    <a:p>
                      <a:pPr marL="92075">
                        <a:lnSpc>
                          <a:spcPct val="100000"/>
                        </a:lnSpc>
                        <a:spcBef>
                          <a:spcPts val="300"/>
                        </a:spcBef>
                      </a:pPr>
                      <a:r>
                        <a:rPr sz="1800" spc="-10" dirty="0">
                          <a:latin typeface="Carlito"/>
                          <a:cs typeface="Carlito"/>
                        </a:rPr>
                        <a:t>P4</a:t>
                      </a:r>
                      <a:endParaRPr sz="1800">
                        <a:latin typeface="Carlito"/>
                        <a:cs typeface="Carlito"/>
                      </a:endParaRPr>
                    </a:p>
                  </a:txBody>
                  <a:tcPr marL="0" marR="0" marT="38100" marB="0">
                    <a:lnT w="9525">
                      <a:solidFill>
                        <a:srgbClr val="DDDDDD"/>
                      </a:solidFill>
                      <a:prstDash val="solid"/>
                    </a:lnT>
                    <a:lnB w="9525">
                      <a:solidFill>
                        <a:srgbClr val="DDDDDD"/>
                      </a:solidFill>
                      <a:prstDash val="solid"/>
                    </a:lnB>
                  </a:tcPr>
                </a:tc>
                <a:tc>
                  <a:txBody>
                    <a:bodyPr/>
                    <a:lstStyle/>
                    <a:p>
                      <a:pPr marL="194310">
                        <a:lnSpc>
                          <a:spcPct val="100000"/>
                        </a:lnSpc>
                        <a:spcBef>
                          <a:spcPts val="300"/>
                        </a:spcBef>
                      </a:pPr>
                      <a:r>
                        <a:rPr sz="1800" dirty="0">
                          <a:latin typeface="Carlito"/>
                          <a:cs typeface="Carlito"/>
                        </a:rPr>
                        <a:t>3</a:t>
                      </a:r>
                      <a:endParaRPr sz="1800">
                        <a:latin typeface="Carlito"/>
                        <a:cs typeface="Carlito"/>
                      </a:endParaRPr>
                    </a:p>
                  </a:txBody>
                  <a:tcPr marL="0" marR="0" marT="38100" marB="0">
                    <a:lnT w="9525">
                      <a:solidFill>
                        <a:srgbClr val="DDDDDD"/>
                      </a:solidFill>
                      <a:prstDash val="solid"/>
                    </a:lnT>
                    <a:lnB w="9525">
                      <a:solidFill>
                        <a:srgbClr val="DDDDDD"/>
                      </a:solidFill>
                      <a:prstDash val="solid"/>
                    </a:lnB>
                  </a:tcPr>
                </a:tc>
                <a:tc>
                  <a:txBody>
                    <a:bodyPr/>
                    <a:lstStyle/>
                    <a:p>
                      <a:pPr marL="123189">
                        <a:lnSpc>
                          <a:spcPct val="100000"/>
                        </a:lnSpc>
                        <a:spcBef>
                          <a:spcPts val="300"/>
                        </a:spcBef>
                      </a:pPr>
                      <a:r>
                        <a:rPr sz="1800" dirty="0">
                          <a:latin typeface="Carlito"/>
                          <a:cs typeface="Carlito"/>
                        </a:rPr>
                        <a:t>4</a:t>
                      </a:r>
                      <a:endParaRPr sz="1800">
                        <a:latin typeface="Carlito"/>
                        <a:cs typeface="Carlito"/>
                      </a:endParaRPr>
                    </a:p>
                  </a:txBody>
                  <a:tcPr marL="0" marR="0" marT="38100" marB="0">
                    <a:lnT w="9525">
                      <a:solidFill>
                        <a:srgbClr val="DDDDDD"/>
                      </a:solidFill>
                      <a:prstDash val="solid"/>
                    </a:lnT>
                    <a:lnB w="9525">
                      <a:solidFill>
                        <a:srgbClr val="DDDDDD"/>
                      </a:solidFill>
                      <a:prstDash val="solid"/>
                    </a:lnB>
                  </a:tcPr>
                </a:tc>
                <a:tc>
                  <a:txBody>
                    <a:bodyPr/>
                    <a:lstStyle/>
                    <a:p>
                      <a:pPr marL="147955">
                        <a:lnSpc>
                          <a:spcPct val="100000"/>
                        </a:lnSpc>
                        <a:spcBef>
                          <a:spcPts val="300"/>
                        </a:spcBef>
                      </a:pPr>
                      <a:r>
                        <a:rPr sz="1800" spc="-5" dirty="0">
                          <a:latin typeface="Carlito"/>
                          <a:cs typeface="Carlito"/>
                        </a:rPr>
                        <a:t>11</a:t>
                      </a:r>
                      <a:endParaRPr sz="1800">
                        <a:latin typeface="Carlito"/>
                        <a:cs typeface="Carlito"/>
                      </a:endParaRPr>
                    </a:p>
                  </a:txBody>
                  <a:tcPr marL="0" marR="0" marT="38100" marB="0">
                    <a:lnT w="9525">
                      <a:solidFill>
                        <a:srgbClr val="DDDDDD"/>
                      </a:solidFill>
                      <a:prstDash val="solid"/>
                    </a:lnT>
                    <a:lnB w="9525">
                      <a:solidFill>
                        <a:srgbClr val="DDDDDD"/>
                      </a:solidFill>
                      <a:prstDash val="solid"/>
                    </a:lnB>
                  </a:tcPr>
                </a:tc>
                <a:extLst>
                  <a:ext uri="{0D108BD9-81ED-4DB2-BD59-A6C34878D82A}">
                    <a16:rowId xmlns:a16="http://schemas.microsoft.com/office/drawing/2014/main" val="10004"/>
                  </a:ext>
                </a:extLst>
              </a:tr>
              <a:tr h="330340">
                <a:tc>
                  <a:txBody>
                    <a:bodyPr/>
                    <a:lstStyle/>
                    <a:p>
                      <a:pPr marL="92075">
                        <a:lnSpc>
                          <a:spcPct val="100000"/>
                        </a:lnSpc>
                        <a:spcBef>
                          <a:spcPts val="300"/>
                        </a:spcBef>
                      </a:pPr>
                      <a:r>
                        <a:rPr sz="1800" spc="-10" dirty="0">
                          <a:latin typeface="Carlito"/>
                          <a:cs typeface="Carlito"/>
                        </a:rPr>
                        <a:t>P5</a:t>
                      </a:r>
                      <a:endParaRPr sz="1800">
                        <a:latin typeface="Carlito"/>
                        <a:cs typeface="Carlito"/>
                      </a:endParaRPr>
                    </a:p>
                  </a:txBody>
                  <a:tcPr marL="0" marR="0" marT="38100" marB="0">
                    <a:lnT w="9525">
                      <a:solidFill>
                        <a:srgbClr val="DDDDDD"/>
                      </a:solidFill>
                      <a:prstDash val="solid"/>
                    </a:lnT>
                    <a:solidFill>
                      <a:srgbClr val="F8F8F8"/>
                    </a:solidFill>
                  </a:tcPr>
                </a:tc>
                <a:tc>
                  <a:txBody>
                    <a:bodyPr/>
                    <a:lstStyle/>
                    <a:p>
                      <a:pPr marL="194310">
                        <a:lnSpc>
                          <a:spcPct val="100000"/>
                        </a:lnSpc>
                        <a:spcBef>
                          <a:spcPts val="300"/>
                        </a:spcBef>
                      </a:pPr>
                      <a:r>
                        <a:rPr sz="1800" dirty="0">
                          <a:latin typeface="Carlito"/>
                          <a:cs typeface="Carlito"/>
                        </a:rPr>
                        <a:t>2</a:t>
                      </a:r>
                      <a:endParaRPr sz="1800">
                        <a:latin typeface="Carlito"/>
                        <a:cs typeface="Carlito"/>
                      </a:endParaRPr>
                    </a:p>
                  </a:txBody>
                  <a:tcPr marL="0" marR="0" marT="38100" marB="0">
                    <a:lnT w="9525">
                      <a:solidFill>
                        <a:srgbClr val="DDDDDD"/>
                      </a:solidFill>
                      <a:prstDash val="solid"/>
                    </a:lnT>
                    <a:solidFill>
                      <a:srgbClr val="F8F8F8"/>
                    </a:solidFill>
                  </a:tcPr>
                </a:tc>
                <a:tc>
                  <a:txBody>
                    <a:bodyPr/>
                    <a:lstStyle/>
                    <a:p>
                      <a:pPr marL="123189">
                        <a:lnSpc>
                          <a:spcPct val="100000"/>
                        </a:lnSpc>
                        <a:spcBef>
                          <a:spcPts val="300"/>
                        </a:spcBef>
                      </a:pPr>
                      <a:r>
                        <a:rPr sz="1800" dirty="0">
                          <a:latin typeface="Carlito"/>
                          <a:cs typeface="Carlito"/>
                        </a:rPr>
                        <a:t>2</a:t>
                      </a:r>
                      <a:endParaRPr sz="1800">
                        <a:latin typeface="Carlito"/>
                        <a:cs typeface="Carlito"/>
                      </a:endParaRPr>
                    </a:p>
                  </a:txBody>
                  <a:tcPr marL="0" marR="0" marT="38100" marB="0">
                    <a:lnT w="9525">
                      <a:solidFill>
                        <a:srgbClr val="DDDDDD"/>
                      </a:solidFill>
                      <a:prstDash val="solid"/>
                    </a:lnT>
                    <a:solidFill>
                      <a:srgbClr val="F8F8F8"/>
                    </a:solidFill>
                  </a:tcPr>
                </a:tc>
                <a:tc>
                  <a:txBody>
                    <a:bodyPr/>
                    <a:lstStyle/>
                    <a:p>
                      <a:pPr marL="147955">
                        <a:lnSpc>
                          <a:spcPct val="100000"/>
                        </a:lnSpc>
                        <a:spcBef>
                          <a:spcPts val="300"/>
                        </a:spcBef>
                      </a:pPr>
                      <a:r>
                        <a:rPr sz="1800" spc="-5" dirty="0">
                          <a:latin typeface="Carlito"/>
                          <a:cs typeface="Carlito"/>
                        </a:rPr>
                        <a:t>12</a:t>
                      </a:r>
                      <a:endParaRPr sz="1800" dirty="0">
                        <a:latin typeface="Carlito"/>
                        <a:cs typeface="Carlito"/>
                      </a:endParaRPr>
                    </a:p>
                  </a:txBody>
                  <a:tcPr marL="0" marR="0" marT="38100" marB="0">
                    <a:lnT w="9525">
                      <a:solidFill>
                        <a:srgbClr val="DDDDDD"/>
                      </a:solidFill>
                      <a:prstDash val="solid"/>
                    </a:lnT>
                    <a:solidFill>
                      <a:srgbClr val="F8F8F8"/>
                    </a:solidFill>
                  </a:tcPr>
                </a:tc>
                <a:extLst>
                  <a:ext uri="{0D108BD9-81ED-4DB2-BD59-A6C34878D82A}">
                    <a16:rowId xmlns:a16="http://schemas.microsoft.com/office/drawing/2014/main" val="10005"/>
                  </a:ext>
                </a:extLst>
              </a:tr>
            </a:tbl>
          </a:graphicData>
        </a:graphic>
      </p:graphicFrame>
      <p:sp>
        <p:nvSpPr>
          <p:cNvPr id="5" name="object 5"/>
          <p:cNvSpPr/>
          <p:nvPr/>
        </p:nvSpPr>
        <p:spPr>
          <a:xfrm>
            <a:off x="1269491" y="2389632"/>
            <a:ext cx="4207764" cy="1356359"/>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55</a:t>
            </a:fld>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5377180" cy="697230"/>
          </a:xfrm>
          <a:prstGeom prst="rect">
            <a:avLst/>
          </a:prstGeom>
        </p:spPr>
        <p:txBody>
          <a:bodyPr vert="horz" wrap="square" lIns="0" tIns="13335" rIns="0" bIns="0" rtlCol="0">
            <a:spAutoFit/>
          </a:bodyPr>
          <a:lstStyle/>
          <a:p>
            <a:pPr marL="12700">
              <a:lnSpc>
                <a:spcPct val="100000"/>
              </a:lnSpc>
              <a:spcBef>
                <a:spcPts val="105"/>
              </a:spcBef>
            </a:pPr>
            <a:r>
              <a:rPr sz="4400" b="1" spc="-315" dirty="0"/>
              <a:t>Round </a:t>
            </a:r>
            <a:r>
              <a:rPr sz="4400" b="1" spc="-285" dirty="0"/>
              <a:t>Robin</a:t>
            </a:r>
            <a:r>
              <a:rPr sz="4400" b="1" spc="-200" dirty="0"/>
              <a:t> </a:t>
            </a:r>
            <a:r>
              <a:rPr sz="4400" b="1" spc="-120" dirty="0"/>
              <a:t>Algorithm:</a:t>
            </a:r>
            <a:endParaRPr sz="4400" b="1" dirty="0"/>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56</a:t>
            </a:fld>
            <a:endParaRPr dirty="0"/>
          </a:p>
        </p:txBody>
      </p:sp>
      <p:sp>
        <p:nvSpPr>
          <p:cNvPr id="3" name="object 3"/>
          <p:cNvSpPr txBox="1"/>
          <p:nvPr/>
        </p:nvSpPr>
        <p:spPr>
          <a:xfrm>
            <a:off x="916939" y="1737106"/>
            <a:ext cx="10346055" cy="4842992"/>
          </a:xfrm>
          <a:prstGeom prst="rect">
            <a:avLst/>
          </a:prstGeom>
        </p:spPr>
        <p:txBody>
          <a:bodyPr vert="horz" wrap="square" lIns="0" tIns="13335" rIns="0" bIns="0" rtlCol="0">
            <a:spAutoFit/>
          </a:bodyPr>
          <a:lstStyle/>
          <a:p>
            <a:pPr marL="241300" indent="-229235">
              <a:spcBef>
                <a:spcPts val="105"/>
              </a:spcBef>
              <a:buFont typeface="Arial"/>
              <a:buChar char="•"/>
              <a:tabLst>
                <a:tab pos="241935" algn="l"/>
              </a:tabLst>
            </a:pPr>
            <a:r>
              <a:rPr sz="2400" spc="-15" dirty="0">
                <a:latin typeface="Times New Roman" panose="02020603050405020304" pitchFamily="18" charset="0"/>
                <a:cs typeface="Times New Roman" panose="02020603050405020304" pitchFamily="18" charset="0"/>
              </a:rPr>
              <a:t>Round </a:t>
            </a:r>
            <a:r>
              <a:rPr lang="en-US" sz="2400" spc="-10" dirty="0">
                <a:latin typeface="Times New Roman" panose="02020603050405020304" pitchFamily="18" charset="0"/>
                <a:cs typeface="Times New Roman" panose="02020603050405020304" pitchFamily="18" charset="0"/>
              </a:rPr>
              <a:t>R</a:t>
            </a:r>
            <a:r>
              <a:rPr sz="2400" spc="-10" dirty="0">
                <a:latin typeface="Times New Roman" panose="02020603050405020304" pitchFamily="18" charset="0"/>
                <a:cs typeface="Times New Roman" panose="02020603050405020304" pitchFamily="18" charset="0"/>
              </a:rPr>
              <a:t>obin </a:t>
            </a:r>
            <a:r>
              <a:rPr sz="2400" spc="-5" dirty="0">
                <a:latin typeface="Times New Roman" panose="02020603050405020304" pitchFamily="18" charset="0"/>
                <a:cs typeface="Times New Roman" panose="02020603050405020304" pitchFamily="18" charset="0"/>
              </a:rPr>
              <a:t>scheduling </a:t>
            </a:r>
            <a:r>
              <a:rPr sz="2400" dirty="0">
                <a:latin typeface="Times New Roman" panose="02020603050405020304" pitchFamily="18" charset="0"/>
                <a:cs typeface="Times New Roman" panose="02020603050405020304" pitchFamily="18" charset="0"/>
              </a:rPr>
              <a:t>is </a:t>
            </a:r>
            <a:r>
              <a:rPr sz="2400" spc="-5" dirty="0">
                <a:latin typeface="Times New Roman" panose="02020603050405020304" pitchFamily="18" charset="0"/>
                <a:cs typeface="Times New Roman" panose="02020603050405020304" pitchFamily="18" charset="0"/>
              </a:rPr>
              <a:t>similar </a:t>
            </a:r>
            <a:r>
              <a:rPr sz="2400" spc="-10" dirty="0">
                <a:latin typeface="Times New Roman" panose="02020603050405020304" pitchFamily="18" charset="0"/>
                <a:cs typeface="Times New Roman" panose="02020603050405020304" pitchFamily="18" charset="0"/>
              </a:rPr>
              <a:t>to </a:t>
            </a:r>
            <a:r>
              <a:rPr sz="2400" spc="-15" dirty="0">
                <a:latin typeface="Times New Roman" panose="02020603050405020304" pitchFamily="18" charset="0"/>
                <a:cs typeface="Times New Roman" panose="02020603050405020304" pitchFamily="18" charset="0"/>
              </a:rPr>
              <a:t>FCFS </a:t>
            </a:r>
            <a:r>
              <a:rPr sz="2400" spc="-5" dirty="0">
                <a:latin typeface="Times New Roman" panose="02020603050405020304" pitchFamily="18" charset="0"/>
                <a:cs typeface="Times New Roman" panose="02020603050405020304" pitchFamily="18" charset="0"/>
              </a:rPr>
              <a:t>scheduling, </a:t>
            </a:r>
            <a:r>
              <a:rPr sz="2400" spc="-20" dirty="0">
                <a:latin typeface="Times New Roman" panose="02020603050405020304" pitchFamily="18" charset="0"/>
                <a:cs typeface="Times New Roman" panose="02020603050405020304" pitchFamily="18" charset="0"/>
              </a:rPr>
              <a:t>except </a:t>
            </a:r>
            <a:r>
              <a:rPr sz="2400" spc="-5" dirty="0">
                <a:latin typeface="Times New Roman" panose="02020603050405020304" pitchFamily="18" charset="0"/>
                <a:cs typeface="Times New Roman" panose="02020603050405020304" pitchFamily="18" charset="0"/>
              </a:rPr>
              <a:t>that</a:t>
            </a:r>
            <a:r>
              <a:rPr sz="2400" spc="-6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CPU</a:t>
            </a:r>
            <a:endParaRPr sz="2400" dirty="0">
              <a:latin typeface="Times New Roman" panose="02020603050405020304" pitchFamily="18" charset="0"/>
              <a:cs typeface="Times New Roman" panose="02020603050405020304" pitchFamily="18" charset="0"/>
            </a:endParaRPr>
          </a:p>
          <a:p>
            <a:pPr marL="241300" marR="111760">
              <a:spcBef>
                <a:spcPts val="465"/>
              </a:spcBef>
            </a:pPr>
            <a:r>
              <a:rPr sz="2400" spc="-15" dirty="0">
                <a:latin typeface="Times New Roman" panose="02020603050405020304" pitchFamily="18" charset="0"/>
                <a:cs typeface="Times New Roman" panose="02020603050405020304" pitchFamily="18" charset="0"/>
              </a:rPr>
              <a:t>bursts </a:t>
            </a:r>
            <a:r>
              <a:rPr sz="2400" spc="-10" dirty="0">
                <a:latin typeface="Times New Roman" panose="02020603050405020304" pitchFamily="18" charset="0"/>
                <a:cs typeface="Times New Roman" panose="02020603050405020304" pitchFamily="18" charset="0"/>
              </a:rPr>
              <a:t>are </a:t>
            </a:r>
            <a:r>
              <a:rPr sz="2400" dirty="0">
                <a:latin typeface="Times New Roman" panose="02020603050405020304" pitchFamily="18" charset="0"/>
                <a:cs typeface="Times New Roman" panose="02020603050405020304" pitchFamily="18" charset="0"/>
              </a:rPr>
              <a:t>assigned with limits </a:t>
            </a:r>
            <a:r>
              <a:rPr sz="2400" spc="-5" dirty="0">
                <a:latin typeface="Times New Roman" panose="02020603050405020304" pitchFamily="18" charset="0"/>
                <a:cs typeface="Times New Roman" panose="02020603050405020304" pitchFamily="18" charset="0"/>
              </a:rPr>
              <a:t>called </a:t>
            </a:r>
            <a:r>
              <a:rPr sz="2400" b="1" i="1" spc="-5" dirty="0">
                <a:latin typeface="Times New Roman" panose="02020603050405020304" pitchFamily="18" charset="0"/>
                <a:cs typeface="Times New Roman" panose="02020603050405020304" pitchFamily="18" charset="0"/>
              </a:rPr>
              <a:t>time quantum </a:t>
            </a:r>
            <a:r>
              <a:rPr sz="2400" dirty="0">
                <a:latin typeface="Times New Roman" panose="02020603050405020304" pitchFamily="18" charset="0"/>
                <a:cs typeface="Times New Roman" panose="02020603050405020304" pitchFamily="18" charset="0"/>
              </a:rPr>
              <a:t>and it is </a:t>
            </a:r>
            <a:r>
              <a:rPr sz="2400" spc="-10" dirty="0">
                <a:latin typeface="Times New Roman" panose="02020603050405020304" pitchFamily="18" charset="0"/>
                <a:cs typeface="Times New Roman" panose="02020603050405020304" pitchFamily="18" charset="0"/>
              </a:rPr>
              <a:t>preemptive </a:t>
            </a:r>
            <a:r>
              <a:rPr sz="2400" dirty="0">
                <a:latin typeface="Times New Roman" panose="02020603050405020304" pitchFamily="18" charset="0"/>
                <a:cs typeface="Times New Roman" panose="02020603050405020304" pitchFamily="18" charset="0"/>
              </a:rPr>
              <a:t>in  </a:t>
            </a:r>
            <a:r>
              <a:rPr sz="2400" spc="-10" dirty="0">
                <a:latin typeface="Times New Roman" panose="02020603050405020304" pitchFamily="18" charset="0"/>
                <a:cs typeface="Times New Roman" panose="02020603050405020304" pitchFamily="18" charset="0"/>
              </a:rPr>
              <a:t>nature.</a:t>
            </a:r>
            <a:endParaRPr sz="2400" dirty="0">
              <a:latin typeface="Times New Roman" panose="02020603050405020304" pitchFamily="18" charset="0"/>
              <a:cs typeface="Times New Roman" panose="02020603050405020304" pitchFamily="18" charset="0"/>
            </a:endParaRPr>
          </a:p>
          <a:p>
            <a:pPr marL="241300" marR="5080" indent="-229235">
              <a:spcBef>
                <a:spcPts val="1000"/>
              </a:spcBef>
              <a:buFont typeface="Arial"/>
              <a:buChar char="•"/>
              <a:tabLst>
                <a:tab pos="241935" algn="l"/>
              </a:tabLst>
            </a:pPr>
            <a:r>
              <a:rPr sz="2400" dirty="0">
                <a:latin typeface="Times New Roman" panose="02020603050405020304" pitchFamily="18" charset="0"/>
                <a:cs typeface="Times New Roman" panose="02020603050405020304" pitchFamily="18" charset="0"/>
              </a:rPr>
              <a:t>When a </a:t>
            </a:r>
            <a:r>
              <a:rPr sz="2400" spc="-10" dirty="0">
                <a:latin typeface="Times New Roman" panose="02020603050405020304" pitchFamily="18" charset="0"/>
                <a:cs typeface="Times New Roman" panose="02020603050405020304" pitchFamily="18" charset="0"/>
              </a:rPr>
              <a:t>process </a:t>
            </a:r>
            <a:r>
              <a:rPr sz="2400" dirty="0">
                <a:latin typeface="Times New Roman" panose="02020603050405020304" pitchFamily="18" charset="0"/>
                <a:cs typeface="Times New Roman" panose="02020603050405020304" pitchFamily="18" charset="0"/>
              </a:rPr>
              <a:t>is </a:t>
            </a:r>
            <a:r>
              <a:rPr sz="2400" spc="-5" dirty="0">
                <a:latin typeface="Times New Roman" panose="02020603050405020304" pitchFamily="18" charset="0"/>
                <a:cs typeface="Times New Roman" panose="02020603050405020304" pitchFamily="18" charset="0"/>
              </a:rPr>
              <a:t>given </a:t>
            </a:r>
            <a:r>
              <a:rPr sz="2400" dirty="0">
                <a:latin typeface="Times New Roman" panose="02020603050405020304" pitchFamily="18" charset="0"/>
                <a:cs typeface="Times New Roman" panose="02020603050405020304" pitchFamily="18" charset="0"/>
              </a:rPr>
              <a:t>the </a:t>
            </a:r>
            <a:r>
              <a:rPr sz="2400" spc="-15" dirty="0">
                <a:latin typeface="Times New Roman" panose="02020603050405020304" pitchFamily="18" charset="0"/>
                <a:cs typeface="Times New Roman" panose="02020603050405020304" pitchFamily="18" charset="0"/>
              </a:rPr>
              <a:t>CPU, </a:t>
            </a:r>
            <a:r>
              <a:rPr sz="2400" dirty="0">
                <a:latin typeface="Times New Roman" panose="02020603050405020304" pitchFamily="18" charset="0"/>
                <a:cs typeface="Times New Roman" panose="02020603050405020304" pitchFamily="18" charset="0"/>
              </a:rPr>
              <a:t>a timer is </a:t>
            </a:r>
            <a:r>
              <a:rPr sz="2400" spc="-5" dirty="0">
                <a:latin typeface="Times New Roman" panose="02020603050405020304" pitchFamily="18" charset="0"/>
                <a:cs typeface="Times New Roman" panose="02020603050405020304" pitchFamily="18" charset="0"/>
              </a:rPr>
              <a:t>set </a:t>
            </a:r>
            <a:r>
              <a:rPr sz="2400" spc="-25" dirty="0">
                <a:latin typeface="Times New Roman" panose="02020603050405020304" pitchFamily="18" charset="0"/>
                <a:cs typeface="Times New Roman" panose="02020603050405020304" pitchFamily="18" charset="0"/>
              </a:rPr>
              <a:t>for </a:t>
            </a:r>
            <a:r>
              <a:rPr sz="2400" spc="-10" dirty="0">
                <a:latin typeface="Times New Roman" panose="02020603050405020304" pitchFamily="18" charset="0"/>
                <a:cs typeface="Times New Roman" panose="02020603050405020304" pitchFamily="18" charset="0"/>
              </a:rPr>
              <a:t>whatever value </a:t>
            </a:r>
            <a:r>
              <a:rPr sz="2400" spc="-5" dirty="0">
                <a:latin typeface="Times New Roman" panose="02020603050405020304" pitchFamily="18" charset="0"/>
                <a:cs typeface="Times New Roman" panose="02020603050405020304" pitchFamily="18" charset="0"/>
              </a:rPr>
              <a:t>has been  set </a:t>
            </a:r>
            <a:r>
              <a:rPr sz="2400" spc="-25" dirty="0">
                <a:latin typeface="Times New Roman" panose="02020603050405020304" pitchFamily="18" charset="0"/>
                <a:cs typeface="Times New Roman" panose="02020603050405020304" pitchFamily="18" charset="0"/>
              </a:rPr>
              <a:t>for </a:t>
            </a:r>
            <a:r>
              <a:rPr sz="2400" dirty="0">
                <a:latin typeface="Times New Roman" panose="02020603050405020304" pitchFamily="18" charset="0"/>
                <a:cs typeface="Times New Roman" panose="02020603050405020304" pitchFamily="18" charset="0"/>
              </a:rPr>
              <a:t>a time</a:t>
            </a:r>
            <a:r>
              <a:rPr sz="2400" spc="-5" dirty="0">
                <a:latin typeface="Times New Roman" panose="02020603050405020304" pitchFamily="18" charset="0"/>
                <a:cs typeface="Times New Roman" panose="02020603050405020304" pitchFamily="18" charset="0"/>
              </a:rPr>
              <a:t> quantum.</a:t>
            </a:r>
            <a:r>
              <a:rPr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698500" marR="5080" lvl="1" indent="-229235">
              <a:spcBef>
                <a:spcPts val="1000"/>
              </a:spcBef>
              <a:buFont typeface="Arial"/>
              <a:buChar char="•"/>
              <a:tabLst>
                <a:tab pos="241935" algn="l"/>
              </a:tabLst>
            </a:pPr>
            <a:r>
              <a:rPr sz="2400" dirty="0">
                <a:latin typeface="Times New Roman" panose="02020603050405020304" pitchFamily="18" charset="0"/>
                <a:cs typeface="Times New Roman" panose="02020603050405020304" pitchFamily="18" charset="0"/>
              </a:rPr>
              <a:t>If the </a:t>
            </a:r>
            <a:r>
              <a:rPr sz="2400" spc="-10" dirty="0">
                <a:latin typeface="Times New Roman" panose="02020603050405020304" pitchFamily="18" charset="0"/>
                <a:cs typeface="Times New Roman" panose="02020603050405020304" pitchFamily="18" charset="0"/>
              </a:rPr>
              <a:t>process </a:t>
            </a:r>
            <a:r>
              <a:rPr sz="2400" spc="-5" dirty="0">
                <a:latin typeface="Times New Roman" panose="02020603050405020304" pitchFamily="18" charset="0"/>
                <a:cs typeface="Times New Roman" panose="02020603050405020304" pitchFamily="18" charset="0"/>
              </a:rPr>
              <a:t>finishes </a:t>
            </a:r>
            <a:r>
              <a:rPr sz="2400" dirty="0">
                <a:latin typeface="Times New Roman" panose="02020603050405020304" pitchFamily="18" charset="0"/>
                <a:cs typeface="Times New Roman" panose="02020603050405020304" pitchFamily="18" charset="0"/>
              </a:rPr>
              <a:t>its </a:t>
            </a:r>
            <a:r>
              <a:rPr sz="2400" spc="-20" dirty="0">
                <a:latin typeface="Times New Roman" panose="02020603050405020304" pitchFamily="18" charset="0"/>
                <a:cs typeface="Times New Roman" panose="02020603050405020304" pitchFamily="18" charset="0"/>
              </a:rPr>
              <a:t>burst </a:t>
            </a:r>
            <a:r>
              <a:rPr sz="2400" spc="-25" dirty="0">
                <a:latin typeface="Times New Roman" panose="02020603050405020304" pitchFamily="18" charset="0"/>
                <a:cs typeface="Times New Roman" panose="02020603050405020304" pitchFamily="18" charset="0"/>
              </a:rPr>
              <a:t>before </a:t>
            </a:r>
            <a:r>
              <a:rPr sz="2400" dirty="0">
                <a:latin typeface="Times New Roman" panose="02020603050405020304" pitchFamily="18" charset="0"/>
                <a:cs typeface="Times New Roman" panose="02020603050405020304" pitchFamily="18" charset="0"/>
              </a:rPr>
              <a:t>the time </a:t>
            </a:r>
            <a:r>
              <a:rPr sz="2400" spc="-5" dirty="0">
                <a:latin typeface="Times New Roman" panose="02020603050405020304" pitchFamily="18" charset="0"/>
                <a:cs typeface="Times New Roman" panose="02020603050405020304" pitchFamily="18" charset="0"/>
              </a:rPr>
              <a:t>quantum </a:t>
            </a:r>
            <a:r>
              <a:rPr sz="2400" dirty="0">
                <a:latin typeface="Times New Roman" panose="02020603050405020304" pitchFamily="18" charset="0"/>
                <a:cs typeface="Times New Roman" panose="02020603050405020304" pitchFamily="18" charset="0"/>
              </a:rPr>
              <a:t>timer </a:t>
            </a:r>
            <a:r>
              <a:rPr sz="2400" spc="-10" dirty="0">
                <a:latin typeface="Times New Roman" panose="02020603050405020304" pitchFamily="18" charset="0"/>
                <a:cs typeface="Times New Roman" panose="02020603050405020304" pitchFamily="18" charset="0"/>
              </a:rPr>
              <a:t>expires,  </a:t>
            </a:r>
            <a:r>
              <a:rPr sz="2400" dirty="0">
                <a:latin typeface="Times New Roman" panose="02020603050405020304" pitchFamily="18" charset="0"/>
                <a:cs typeface="Times New Roman" panose="02020603050405020304" pitchFamily="18" charset="0"/>
              </a:rPr>
              <a:t>then it is </a:t>
            </a:r>
            <a:r>
              <a:rPr sz="2400" spc="-5" dirty="0">
                <a:latin typeface="Times New Roman" panose="02020603050405020304" pitchFamily="18" charset="0"/>
                <a:cs typeface="Times New Roman" panose="02020603050405020304" pitchFamily="18" charset="0"/>
              </a:rPr>
              <a:t>swapped out of </a:t>
            </a:r>
            <a:r>
              <a:rPr sz="2400" dirty="0">
                <a:latin typeface="Times New Roman" panose="02020603050405020304" pitchFamily="18" charset="0"/>
                <a:cs typeface="Times New Roman" panose="02020603050405020304" pitchFamily="18" charset="0"/>
              </a:rPr>
              <a:t>the CPU </a:t>
            </a:r>
            <a:r>
              <a:rPr sz="2400" spc="-10" dirty="0">
                <a:latin typeface="Times New Roman" panose="02020603050405020304" pitchFamily="18" charset="0"/>
                <a:cs typeface="Times New Roman" panose="02020603050405020304" pitchFamily="18" charset="0"/>
              </a:rPr>
              <a:t>just </a:t>
            </a:r>
            <a:r>
              <a:rPr sz="2400" spc="-20" dirty="0">
                <a:latin typeface="Times New Roman" panose="02020603050405020304" pitchFamily="18" charset="0"/>
                <a:cs typeface="Times New Roman" panose="02020603050405020304" pitchFamily="18" charset="0"/>
              </a:rPr>
              <a:t>like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normal </a:t>
            </a:r>
            <a:r>
              <a:rPr sz="2400" spc="-15" dirty="0">
                <a:latin typeface="Times New Roman" panose="02020603050405020304" pitchFamily="18" charset="0"/>
                <a:cs typeface="Times New Roman" panose="02020603050405020304" pitchFamily="18" charset="0"/>
              </a:rPr>
              <a:t>FCFS</a:t>
            </a:r>
            <a:r>
              <a:rPr sz="2400" spc="-1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algorithm.</a:t>
            </a:r>
            <a:endParaRPr sz="2400" dirty="0">
              <a:latin typeface="Times New Roman" panose="02020603050405020304" pitchFamily="18" charset="0"/>
              <a:cs typeface="Times New Roman" panose="02020603050405020304" pitchFamily="18" charset="0"/>
            </a:endParaRPr>
          </a:p>
          <a:p>
            <a:pPr marL="698500" marR="407034" lvl="1" indent="-228600">
              <a:spcBef>
                <a:spcPts val="490"/>
              </a:spcBef>
              <a:buFont typeface="Arial"/>
              <a:buChar char="•"/>
              <a:tabLst>
                <a:tab pos="699135" algn="l"/>
              </a:tabLst>
            </a:pPr>
            <a:r>
              <a:rPr sz="2400" dirty="0">
                <a:latin typeface="Times New Roman" panose="02020603050405020304" pitchFamily="18" charset="0"/>
                <a:cs typeface="Times New Roman" panose="02020603050405020304" pitchFamily="18" charset="0"/>
              </a:rPr>
              <a:t>If the timer </a:t>
            </a:r>
            <a:r>
              <a:rPr sz="2400" spc="-5" dirty="0">
                <a:latin typeface="Times New Roman" panose="02020603050405020304" pitchFamily="18" charset="0"/>
                <a:cs typeface="Times New Roman" panose="02020603050405020304" pitchFamily="18" charset="0"/>
              </a:rPr>
              <a:t>goes </a:t>
            </a:r>
            <a:r>
              <a:rPr sz="2400" spc="-15" dirty="0">
                <a:latin typeface="Times New Roman" panose="02020603050405020304" pitchFamily="18" charset="0"/>
                <a:cs typeface="Times New Roman" panose="02020603050405020304" pitchFamily="18" charset="0"/>
              </a:rPr>
              <a:t>off first, </a:t>
            </a:r>
            <a:r>
              <a:rPr sz="2400" dirty="0">
                <a:latin typeface="Times New Roman" panose="02020603050405020304" pitchFamily="18" charset="0"/>
                <a:cs typeface="Times New Roman" panose="02020603050405020304" pitchFamily="18" charset="0"/>
              </a:rPr>
              <a:t>then the </a:t>
            </a:r>
            <a:r>
              <a:rPr sz="2400" spc="-10" dirty="0">
                <a:latin typeface="Times New Roman" panose="02020603050405020304" pitchFamily="18" charset="0"/>
                <a:cs typeface="Times New Roman" panose="02020603050405020304" pitchFamily="18" charset="0"/>
              </a:rPr>
              <a:t>process </a:t>
            </a:r>
            <a:r>
              <a:rPr sz="2400" dirty="0">
                <a:latin typeface="Times New Roman" panose="02020603050405020304" pitchFamily="18" charset="0"/>
                <a:cs typeface="Times New Roman" panose="02020603050405020304" pitchFamily="18" charset="0"/>
              </a:rPr>
              <a:t>is </a:t>
            </a:r>
            <a:r>
              <a:rPr sz="2400" spc="-5" dirty="0">
                <a:latin typeface="Times New Roman" panose="02020603050405020304" pitchFamily="18" charset="0"/>
                <a:cs typeface="Times New Roman" panose="02020603050405020304" pitchFamily="18" charset="0"/>
              </a:rPr>
              <a:t>swapped out of </a:t>
            </a:r>
            <a:r>
              <a:rPr sz="2400" dirty="0">
                <a:latin typeface="Times New Roman" panose="02020603050405020304" pitchFamily="18" charset="0"/>
                <a:cs typeface="Times New Roman" panose="02020603050405020304" pitchFamily="18" charset="0"/>
              </a:rPr>
              <a:t>the</a:t>
            </a:r>
            <a:r>
              <a:rPr sz="2400" spc="-13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CPU  </a:t>
            </a:r>
            <a:r>
              <a:rPr sz="2400" dirty="0">
                <a:latin typeface="Times New Roman" panose="02020603050405020304" pitchFamily="18" charset="0"/>
                <a:cs typeface="Times New Roman" panose="02020603050405020304" pitchFamily="18" charset="0"/>
              </a:rPr>
              <a:t>and </a:t>
            </a:r>
            <a:r>
              <a:rPr sz="2400" spc="-10" dirty="0">
                <a:latin typeface="Times New Roman" panose="02020603050405020304" pitchFamily="18" charset="0"/>
                <a:cs typeface="Times New Roman" panose="02020603050405020304" pitchFamily="18" charset="0"/>
              </a:rPr>
              <a:t>moved </a:t>
            </a:r>
            <a:r>
              <a:rPr sz="2400" spc="-15" dirty="0">
                <a:latin typeface="Times New Roman" panose="02020603050405020304" pitchFamily="18" charset="0"/>
                <a:cs typeface="Times New Roman" panose="02020603050405020304" pitchFamily="18" charset="0"/>
              </a:rPr>
              <a:t>to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back </a:t>
            </a:r>
            <a:r>
              <a:rPr sz="2400" dirty="0">
                <a:latin typeface="Times New Roman" panose="02020603050405020304" pitchFamily="18" charset="0"/>
                <a:cs typeface="Times New Roman" panose="02020603050405020304" pitchFamily="18" charset="0"/>
              </a:rPr>
              <a:t>end </a:t>
            </a:r>
            <a:r>
              <a:rPr sz="2400" spc="-5" dirty="0">
                <a:latin typeface="Times New Roman" panose="02020603050405020304" pitchFamily="18" charset="0"/>
                <a:cs typeface="Times New Roman" panose="02020603050405020304" pitchFamily="18" charset="0"/>
              </a:rPr>
              <a:t>of </a:t>
            </a:r>
            <a:r>
              <a:rPr sz="2400"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ready</a:t>
            </a:r>
            <a:r>
              <a:rPr sz="2400" spc="-7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queue.</a:t>
            </a:r>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spcBef>
                <a:spcPts val="55"/>
              </a:spcBef>
            </a:pPr>
            <a:endParaRPr sz="2400" dirty="0">
              <a:latin typeface="Times New Roman" panose="02020603050405020304" pitchFamily="18" charset="0"/>
              <a:cs typeface="Times New Roman" panose="02020603050405020304" pitchFamily="18" charset="0"/>
            </a:endParaRPr>
          </a:p>
          <a:p>
            <a:pPr marL="469900"/>
            <a:r>
              <a:rPr sz="24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57</a:t>
            </a:fld>
            <a:endParaRPr dirty="0"/>
          </a:p>
        </p:txBody>
      </p:sp>
      <p:sp>
        <p:nvSpPr>
          <p:cNvPr id="2" name="object 2"/>
          <p:cNvSpPr txBox="1"/>
          <p:nvPr/>
        </p:nvSpPr>
        <p:spPr>
          <a:xfrm>
            <a:off x="916939" y="1793493"/>
            <a:ext cx="10309860" cy="4620496"/>
          </a:xfrm>
          <a:prstGeom prst="rect">
            <a:avLst/>
          </a:prstGeom>
        </p:spPr>
        <p:txBody>
          <a:bodyPr vert="horz" wrap="square" lIns="0" tIns="54610" rIns="0" bIns="0" rtlCol="0">
            <a:spAutoFit/>
          </a:bodyPr>
          <a:lstStyle/>
          <a:p>
            <a:pPr marL="241300" marR="233045" indent="-229235">
              <a:spcBef>
                <a:spcPts val="430"/>
              </a:spcBef>
              <a:buFont typeface="Arial"/>
              <a:buChar char="•"/>
              <a:tabLst>
                <a:tab pos="241935" algn="l"/>
              </a:tabLst>
            </a:pPr>
            <a:r>
              <a:rPr sz="2800" spc="-10" dirty="0">
                <a:latin typeface="Times New Roman" panose="02020603050405020304" pitchFamily="18" charset="0"/>
                <a:cs typeface="Times New Roman" panose="02020603050405020304" pitchFamily="18" charset="0"/>
              </a:rPr>
              <a:t>The ready queue </a:t>
            </a:r>
            <a:r>
              <a:rPr sz="2800" spc="-5" dirty="0">
                <a:latin typeface="Times New Roman" panose="02020603050405020304" pitchFamily="18" charset="0"/>
                <a:cs typeface="Times New Roman" panose="02020603050405020304" pitchFamily="18" charset="0"/>
              </a:rPr>
              <a:t>is </a:t>
            </a:r>
            <a:r>
              <a:rPr sz="2800" spc="-10" dirty="0">
                <a:latin typeface="Times New Roman" panose="02020603050405020304" pitchFamily="18" charset="0"/>
                <a:cs typeface="Times New Roman" panose="02020603050405020304" pitchFamily="18" charset="0"/>
              </a:rPr>
              <a:t>maintained </a:t>
            </a:r>
            <a:r>
              <a:rPr sz="2800" spc="-5" dirty="0">
                <a:latin typeface="Times New Roman" panose="02020603050405020304" pitchFamily="18" charset="0"/>
                <a:cs typeface="Times New Roman" panose="02020603050405020304" pitchFamily="18" charset="0"/>
              </a:rPr>
              <a:t>as a </a:t>
            </a:r>
            <a:r>
              <a:rPr sz="2800" spc="-10" dirty="0">
                <a:latin typeface="Times New Roman" panose="02020603050405020304" pitchFamily="18" charset="0"/>
                <a:cs typeface="Times New Roman" panose="02020603050405020304" pitchFamily="18" charset="0"/>
              </a:rPr>
              <a:t>circular queue, </a:t>
            </a:r>
            <a:r>
              <a:rPr sz="2800" spc="-5" dirty="0">
                <a:latin typeface="Times New Roman" panose="02020603050405020304" pitchFamily="18" charset="0"/>
                <a:cs typeface="Times New Roman" panose="02020603050405020304" pitchFamily="18" charset="0"/>
              </a:rPr>
              <a:t>so when all  </a:t>
            </a:r>
            <a:r>
              <a:rPr sz="2800" spc="-15" dirty="0">
                <a:latin typeface="Times New Roman" panose="02020603050405020304" pitchFamily="18" charset="0"/>
                <a:cs typeface="Times New Roman" panose="02020603050405020304" pitchFamily="18" charset="0"/>
              </a:rPr>
              <a:t>processes </a:t>
            </a:r>
            <a:r>
              <a:rPr sz="2800" spc="-25" dirty="0">
                <a:latin typeface="Times New Roman" panose="02020603050405020304" pitchFamily="18" charset="0"/>
                <a:cs typeface="Times New Roman" panose="02020603050405020304" pitchFamily="18" charset="0"/>
              </a:rPr>
              <a:t>have </a:t>
            </a:r>
            <a:r>
              <a:rPr sz="2800" spc="-5" dirty="0">
                <a:latin typeface="Times New Roman" panose="02020603050405020304" pitchFamily="18" charset="0"/>
                <a:cs typeface="Times New Roman" panose="02020603050405020304" pitchFamily="18" charset="0"/>
              </a:rPr>
              <a:t>had a turn, then the </a:t>
            </a:r>
            <a:r>
              <a:rPr sz="2800" spc="-10" dirty="0">
                <a:latin typeface="Times New Roman" panose="02020603050405020304" pitchFamily="18" charset="0"/>
                <a:cs typeface="Times New Roman" panose="02020603050405020304" pitchFamily="18" charset="0"/>
              </a:rPr>
              <a:t>scheduler gives </a:t>
            </a:r>
            <a:r>
              <a:rPr sz="2800" spc="-5" dirty="0">
                <a:latin typeface="Times New Roman" panose="02020603050405020304" pitchFamily="18" charset="0"/>
                <a:cs typeface="Times New Roman" panose="02020603050405020304" pitchFamily="18" charset="0"/>
              </a:rPr>
              <a:t>the </a:t>
            </a:r>
            <a:r>
              <a:rPr sz="2800" spc="-25" dirty="0">
                <a:latin typeface="Times New Roman" panose="02020603050405020304" pitchFamily="18" charset="0"/>
                <a:cs typeface="Times New Roman" panose="02020603050405020304" pitchFamily="18" charset="0"/>
              </a:rPr>
              <a:t>first </a:t>
            </a:r>
            <a:r>
              <a:rPr sz="2800" spc="-15" dirty="0">
                <a:latin typeface="Times New Roman" panose="02020603050405020304" pitchFamily="18" charset="0"/>
                <a:cs typeface="Times New Roman" panose="02020603050405020304" pitchFamily="18" charset="0"/>
              </a:rPr>
              <a:t>process  </a:t>
            </a:r>
            <a:r>
              <a:rPr sz="2800" spc="-5" dirty="0">
                <a:latin typeface="Times New Roman" panose="02020603050405020304" pitchFamily="18" charset="0"/>
                <a:cs typeface="Times New Roman" panose="02020603050405020304" pitchFamily="18" charset="0"/>
              </a:rPr>
              <a:t>another turn, and so</a:t>
            </a:r>
            <a:r>
              <a:rPr sz="2800" spc="7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on.</a:t>
            </a:r>
            <a:endParaRPr sz="2800" dirty="0">
              <a:latin typeface="Times New Roman" panose="02020603050405020304" pitchFamily="18" charset="0"/>
              <a:cs typeface="Times New Roman" panose="02020603050405020304" pitchFamily="18" charset="0"/>
            </a:endParaRPr>
          </a:p>
          <a:p>
            <a:pPr marL="241300" marR="5080" indent="-229235">
              <a:spcBef>
                <a:spcPts val="1010"/>
              </a:spcBef>
              <a:buFont typeface="Arial"/>
              <a:buChar char="•"/>
              <a:tabLst>
                <a:tab pos="241935" algn="l"/>
              </a:tabLst>
            </a:pPr>
            <a:r>
              <a:rPr sz="2800" spc="-5" dirty="0">
                <a:latin typeface="Times New Roman" panose="02020603050405020304" pitchFamily="18" charset="0"/>
                <a:cs typeface="Times New Roman" panose="02020603050405020304" pitchFamily="18" charset="0"/>
              </a:rPr>
              <a:t>RR </a:t>
            </a:r>
            <a:r>
              <a:rPr sz="2800" spc="-10" dirty="0">
                <a:latin typeface="Times New Roman" panose="02020603050405020304" pitchFamily="18" charset="0"/>
                <a:cs typeface="Times New Roman" panose="02020603050405020304" pitchFamily="18" charset="0"/>
              </a:rPr>
              <a:t>scheduling can give the </a:t>
            </a:r>
            <a:r>
              <a:rPr sz="2800" spc="-25" dirty="0">
                <a:latin typeface="Times New Roman" panose="02020603050405020304" pitchFamily="18" charset="0"/>
                <a:cs typeface="Times New Roman" panose="02020603050405020304" pitchFamily="18" charset="0"/>
              </a:rPr>
              <a:t>effect </a:t>
            </a:r>
            <a:r>
              <a:rPr sz="2800" spc="-5" dirty="0">
                <a:latin typeface="Times New Roman" panose="02020603050405020304" pitchFamily="18" charset="0"/>
                <a:cs typeface="Times New Roman" panose="02020603050405020304" pitchFamily="18" charset="0"/>
              </a:rPr>
              <a:t>of all </a:t>
            </a:r>
            <a:r>
              <a:rPr sz="2800" spc="-20" dirty="0">
                <a:latin typeface="Times New Roman" panose="02020603050405020304" pitchFamily="18" charset="0"/>
                <a:cs typeface="Times New Roman" panose="02020603050405020304" pitchFamily="18" charset="0"/>
              </a:rPr>
              <a:t>processors </a:t>
            </a:r>
            <a:r>
              <a:rPr sz="2800" spc="-10" dirty="0">
                <a:latin typeface="Times New Roman" panose="02020603050405020304" pitchFamily="18" charset="0"/>
                <a:cs typeface="Times New Roman" panose="02020603050405020304" pitchFamily="18" charset="0"/>
              </a:rPr>
              <a:t>sharing </a:t>
            </a:r>
            <a:r>
              <a:rPr sz="2800" spc="-5" dirty="0">
                <a:latin typeface="Times New Roman" panose="02020603050405020304" pitchFamily="18" charset="0"/>
                <a:cs typeface="Times New Roman" panose="02020603050405020304" pitchFamily="18" charset="0"/>
              </a:rPr>
              <a:t>the </a:t>
            </a:r>
            <a:r>
              <a:rPr sz="2800" spc="-10" dirty="0">
                <a:latin typeface="Times New Roman" panose="02020603050405020304" pitchFamily="18" charset="0"/>
                <a:cs typeface="Times New Roman" panose="02020603050405020304" pitchFamily="18" charset="0"/>
              </a:rPr>
              <a:t>CPU  </a:t>
            </a:r>
            <a:r>
              <a:rPr sz="2800" spc="-35" dirty="0">
                <a:latin typeface="Times New Roman" panose="02020603050405020304" pitchFamily="18" charset="0"/>
                <a:cs typeface="Times New Roman" panose="02020603050405020304" pitchFamily="18" charset="0"/>
              </a:rPr>
              <a:t>equally, </a:t>
            </a:r>
            <a:r>
              <a:rPr sz="2800" spc="-5" dirty="0">
                <a:latin typeface="Times New Roman" panose="02020603050405020304" pitchFamily="18" charset="0"/>
                <a:cs typeface="Times New Roman" panose="02020603050405020304" pitchFamily="18" charset="0"/>
              </a:rPr>
              <a:t>although the </a:t>
            </a:r>
            <a:r>
              <a:rPr sz="2800" spc="-25" dirty="0">
                <a:latin typeface="Times New Roman" panose="02020603050405020304" pitchFamily="18" charset="0"/>
                <a:cs typeface="Times New Roman" panose="02020603050405020304" pitchFamily="18" charset="0"/>
              </a:rPr>
              <a:t>average </a:t>
            </a:r>
            <a:r>
              <a:rPr sz="2800" spc="-15" dirty="0">
                <a:latin typeface="Times New Roman" panose="02020603050405020304" pitchFamily="18" charset="0"/>
                <a:cs typeface="Times New Roman" panose="02020603050405020304" pitchFamily="18" charset="0"/>
              </a:rPr>
              <a:t>wait </a:t>
            </a:r>
            <a:r>
              <a:rPr sz="2800" spc="-5" dirty="0">
                <a:latin typeface="Times New Roman" panose="02020603050405020304" pitchFamily="18" charset="0"/>
                <a:cs typeface="Times New Roman" panose="02020603050405020304" pitchFamily="18" charset="0"/>
              </a:rPr>
              <a:t>time </a:t>
            </a:r>
            <a:r>
              <a:rPr sz="2800" spc="-10" dirty="0">
                <a:latin typeface="Times New Roman" panose="02020603050405020304" pitchFamily="18" charset="0"/>
                <a:cs typeface="Times New Roman" panose="02020603050405020304" pitchFamily="18" charset="0"/>
              </a:rPr>
              <a:t>can </a:t>
            </a:r>
            <a:r>
              <a:rPr sz="2800" spc="-5" dirty="0">
                <a:latin typeface="Times New Roman" panose="02020603050405020304" pitchFamily="18" charset="0"/>
                <a:cs typeface="Times New Roman" panose="02020603050405020304" pitchFamily="18" charset="0"/>
              </a:rPr>
              <a:t>be </a:t>
            </a:r>
            <a:r>
              <a:rPr sz="2800" spc="-10" dirty="0">
                <a:latin typeface="Times New Roman" panose="02020603050405020304" pitchFamily="18" charset="0"/>
                <a:cs typeface="Times New Roman" panose="02020603050405020304" pitchFamily="18" charset="0"/>
              </a:rPr>
              <a:t>longer </a:t>
            </a:r>
            <a:r>
              <a:rPr sz="2800" spc="-5" dirty="0">
                <a:latin typeface="Times New Roman" panose="02020603050405020304" pitchFamily="18" charset="0"/>
                <a:cs typeface="Times New Roman" panose="02020603050405020304" pitchFamily="18" charset="0"/>
              </a:rPr>
              <a:t>than with </a:t>
            </a:r>
            <a:r>
              <a:rPr sz="2800" spc="-10" dirty="0">
                <a:latin typeface="Times New Roman" panose="02020603050405020304" pitchFamily="18" charset="0"/>
                <a:cs typeface="Times New Roman" panose="02020603050405020304" pitchFamily="18" charset="0"/>
              </a:rPr>
              <a:t>other  scheduling</a:t>
            </a:r>
            <a:r>
              <a:rPr sz="2800" spc="4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algorithms</a:t>
            </a:r>
            <a:r>
              <a:rPr lang="en-US" sz="2800" spc="-10" dirty="0">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a:p>
            <a:pPr marL="241300" marR="114300" indent="-229235">
              <a:spcBef>
                <a:spcPts val="994"/>
              </a:spcBef>
              <a:buFont typeface="Arial"/>
              <a:buChar char="•"/>
              <a:tabLst>
                <a:tab pos="241935" algn="l"/>
              </a:tabLst>
            </a:pPr>
            <a:r>
              <a:rPr sz="2800" spc="-10" dirty="0">
                <a:latin typeface="Times New Roman" panose="02020603050405020304" pitchFamily="18" charset="0"/>
                <a:cs typeface="Times New Roman" panose="02020603050405020304" pitchFamily="18" charset="0"/>
              </a:rPr>
              <a:t>The </a:t>
            </a:r>
            <a:r>
              <a:rPr sz="2800" spc="-15" dirty="0">
                <a:latin typeface="Times New Roman" panose="02020603050405020304" pitchFamily="18" charset="0"/>
                <a:cs typeface="Times New Roman" panose="02020603050405020304" pitchFamily="18" charset="0"/>
              </a:rPr>
              <a:t>performance </a:t>
            </a:r>
            <a:r>
              <a:rPr sz="2800" spc="-5" dirty="0">
                <a:latin typeface="Times New Roman" panose="02020603050405020304" pitchFamily="18" charset="0"/>
                <a:cs typeface="Times New Roman" panose="02020603050405020304" pitchFamily="18" charset="0"/>
              </a:rPr>
              <a:t>of </a:t>
            </a:r>
            <a:r>
              <a:rPr sz="2800" dirty="0">
                <a:latin typeface="Times New Roman" panose="02020603050405020304" pitchFamily="18" charset="0"/>
                <a:cs typeface="Times New Roman" panose="02020603050405020304" pitchFamily="18" charset="0"/>
              </a:rPr>
              <a:t>RR </a:t>
            </a:r>
            <a:r>
              <a:rPr sz="2800" spc="-5" dirty="0">
                <a:latin typeface="Times New Roman" panose="02020603050405020304" pitchFamily="18" charset="0"/>
                <a:cs typeface="Times New Roman" panose="02020603050405020304" pitchFamily="18" charset="0"/>
              </a:rPr>
              <a:t>is </a:t>
            </a:r>
            <a:r>
              <a:rPr sz="2800" spc="-10" dirty="0">
                <a:latin typeface="Times New Roman" panose="02020603050405020304" pitchFamily="18" charset="0"/>
                <a:cs typeface="Times New Roman" panose="02020603050405020304" pitchFamily="18" charset="0"/>
              </a:rPr>
              <a:t>sensitive </a:t>
            </a:r>
            <a:r>
              <a:rPr sz="2800" spc="-20" dirty="0">
                <a:latin typeface="Times New Roman" panose="02020603050405020304" pitchFamily="18" charset="0"/>
                <a:cs typeface="Times New Roman" panose="02020603050405020304" pitchFamily="18" charset="0"/>
              </a:rPr>
              <a:t>to </a:t>
            </a:r>
            <a:r>
              <a:rPr sz="2800" spc="-5" dirty="0">
                <a:latin typeface="Times New Roman" panose="02020603050405020304" pitchFamily="18" charset="0"/>
                <a:cs typeface="Times New Roman" panose="02020603050405020304" pitchFamily="18" charset="0"/>
              </a:rPr>
              <a:t>the time </a:t>
            </a:r>
            <a:r>
              <a:rPr sz="2800" spc="-10" dirty="0">
                <a:latin typeface="Times New Roman" panose="02020603050405020304" pitchFamily="18" charset="0"/>
                <a:cs typeface="Times New Roman" panose="02020603050405020304" pitchFamily="18" charset="0"/>
              </a:rPr>
              <a:t>quantum selected. </a:t>
            </a:r>
            <a:r>
              <a:rPr sz="2800" spc="-5" dirty="0">
                <a:latin typeface="Times New Roman" panose="02020603050405020304" pitchFamily="18" charset="0"/>
                <a:cs typeface="Times New Roman" panose="02020603050405020304" pitchFamily="18" charset="0"/>
              </a:rPr>
              <a:t>If  the </a:t>
            </a:r>
            <a:r>
              <a:rPr sz="2800" spc="-10" dirty="0">
                <a:latin typeface="Times New Roman" panose="02020603050405020304" pitchFamily="18" charset="0"/>
                <a:cs typeface="Times New Roman" panose="02020603050405020304" pitchFamily="18" charset="0"/>
              </a:rPr>
              <a:t>quantum </a:t>
            </a:r>
            <a:r>
              <a:rPr sz="2800" spc="-5" dirty="0">
                <a:latin typeface="Times New Roman" panose="02020603050405020304" pitchFamily="18" charset="0"/>
                <a:cs typeface="Times New Roman" panose="02020603050405020304" pitchFamily="18" charset="0"/>
              </a:rPr>
              <a:t>is </a:t>
            </a:r>
            <a:r>
              <a:rPr sz="2800" spc="-15" dirty="0">
                <a:latin typeface="Times New Roman" panose="02020603050405020304" pitchFamily="18" charset="0"/>
                <a:cs typeface="Times New Roman" panose="02020603050405020304" pitchFamily="18" charset="0"/>
              </a:rPr>
              <a:t>large </a:t>
            </a:r>
            <a:r>
              <a:rPr sz="2800" spc="-10" dirty="0">
                <a:latin typeface="Times New Roman" panose="02020603050405020304" pitchFamily="18" charset="0"/>
                <a:cs typeface="Times New Roman" panose="02020603050405020304" pitchFamily="18" charset="0"/>
              </a:rPr>
              <a:t>enough, </a:t>
            </a:r>
            <a:r>
              <a:rPr sz="2800" spc="-5" dirty="0">
                <a:latin typeface="Times New Roman" panose="02020603050405020304" pitchFamily="18" charset="0"/>
                <a:cs typeface="Times New Roman" panose="02020603050405020304" pitchFamily="18" charset="0"/>
              </a:rPr>
              <a:t>then RR </a:t>
            </a:r>
            <a:r>
              <a:rPr sz="2800" spc="-10" dirty="0">
                <a:latin typeface="Times New Roman" panose="02020603050405020304" pitchFamily="18" charset="0"/>
                <a:cs typeface="Times New Roman" panose="02020603050405020304" pitchFamily="18" charset="0"/>
              </a:rPr>
              <a:t>reduces </a:t>
            </a:r>
            <a:r>
              <a:rPr sz="2800" spc="-20" dirty="0">
                <a:latin typeface="Times New Roman" panose="02020603050405020304" pitchFamily="18" charset="0"/>
                <a:cs typeface="Times New Roman" panose="02020603050405020304" pitchFamily="18" charset="0"/>
              </a:rPr>
              <a:t>to </a:t>
            </a:r>
            <a:r>
              <a:rPr sz="2800" spc="-5" dirty="0">
                <a:latin typeface="Times New Roman" panose="02020603050405020304" pitchFamily="18" charset="0"/>
                <a:cs typeface="Times New Roman" panose="02020603050405020304" pitchFamily="18" charset="0"/>
              </a:rPr>
              <a:t>the </a:t>
            </a:r>
            <a:r>
              <a:rPr sz="2800" spc="-20" dirty="0">
                <a:latin typeface="Times New Roman" panose="02020603050405020304" pitchFamily="18" charset="0"/>
                <a:cs typeface="Times New Roman" panose="02020603050405020304" pitchFamily="18" charset="0"/>
              </a:rPr>
              <a:t>FCFS </a:t>
            </a:r>
            <a:r>
              <a:rPr sz="2800" spc="-10" dirty="0">
                <a:latin typeface="Times New Roman" panose="02020603050405020304" pitchFamily="18" charset="0"/>
                <a:cs typeface="Times New Roman" panose="02020603050405020304" pitchFamily="18" charset="0"/>
              </a:rPr>
              <a:t>algorithm;  </a:t>
            </a:r>
            <a:r>
              <a:rPr sz="2800" spc="-5" dirty="0">
                <a:latin typeface="Times New Roman" panose="02020603050405020304" pitchFamily="18" charset="0"/>
                <a:cs typeface="Times New Roman" panose="02020603050405020304" pitchFamily="18" charset="0"/>
              </a:rPr>
              <a:t>If </a:t>
            </a:r>
            <a:r>
              <a:rPr sz="2800" spc="-10" dirty="0">
                <a:latin typeface="Times New Roman" panose="02020603050405020304" pitchFamily="18" charset="0"/>
                <a:cs typeface="Times New Roman" panose="02020603050405020304" pitchFamily="18" charset="0"/>
              </a:rPr>
              <a:t>it </a:t>
            </a:r>
            <a:r>
              <a:rPr sz="2800" spc="-5" dirty="0">
                <a:latin typeface="Times New Roman" panose="02020603050405020304" pitchFamily="18" charset="0"/>
                <a:cs typeface="Times New Roman" panose="02020603050405020304" pitchFamily="18" charset="0"/>
              </a:rPr>
              <a:t>is </a:t>
            </a:r>
            <a:r>
              <a:rPr sz="2800" spc="-10" dirty="0">
                <a:latin typeface="Times New Roman" panose="02020603050405020304" pitchFamily="18" charset="0"/>
                <a:cs typeface="Times New Roman" panose="02020603050405020304" pitchFamily="18" charset="0"/>
              </a:rPr>
              <a:t>very </a:t>
            </a:r>
            <a:r>
              <a:rPr sz="2800" spc="-5" dirty="0">
                <a:latin typeface="Times New Roman" panose="02020603050405020304" pitchFamily="18" charset="0"/>
                <a:cs typeface="Times New Roman" panose="02020603050405020304" pitchFamily="18" charset="0"/>
              </a:rPr>
              <a:t>small, then each </a:t>
            </a:r>
            <a:r>
              <a:rPr sz="2800" spc="-15" dirty="0">
                <a:latin typeface="Times New Roman" panose="02020603050405020304" pitchFamily="18" charset="0"/>
                <a:cs typeface="Times New Roman" panose="02020603050405020304" pitchFamily="18" charset="0"/>
              </a:rPr>
              <a:t>process gets </a:t>
            </a:r>
            <a:r>
              <a:rPr sz="2800" spc="-10" dirty="0">
                <a:latin typeface="Times New Roman" panose="02020603050405020304" pitchFamily="18" charset="0"/>
                <a:cs typeface="Times New Roman" panose="02020603050405020304" pitchFamily="18" charset="0"/>
              </a:rPr>
              <a:t>1/nth </a:t>
            </a:r>
            <a:r>
              <a:rPr sz="2800" spc="-5" dirty="0">
                <a:latin typeface="Times New Roman" panose="02020603050405020304" pitchFamily="18" charset="0"/>
                <a:cs typeface="Times New Roman" panose="02020603050405020304" pitchFamily="18" charset="0"/>
              </a:rPr>
              <a:t>of the </a:t>
            </a:r>
            <a:r>
              <a:rPr sz="2800" spc="-15" dirty="0">
                <a:latin typeface="Times New Roman" panose="02020603050405020304" pitchFamily="18" charset="0"/>
                <a:cs typeface="Times New Roman" panose="02020603050405020304" pitchFamily="18" charset="0"/>
              </a:rPr>
              <a:t>processor </a:t>
            </a:r>
            <a:r>
              <a:rPr sz="2800" spc="-5" dirty="0">
                <a:latin typeface="Times New Roman" panose="02020603050405020304" pitchFamily="18" charset="0"/>
                <a:cs typeface="Times New Roman" panose="02020603050405020304" pitchFamily="18" charset="0"/>
              </a:rPr>
              <a:t>time  </a:t>
            </a:r>
            <a:r>
              <a:rPr sz="2800" spc="-5">
                <a:latin typeface="Times New Roman" panose="02020603050405020304" pitchFamily="18" charset="0"/>
                <a:cs typeface="Times New Roman" panose="02020603050405020304" pitchFamily="18" charset="0"/>
              </a:rPr>
              <a:t>and </a:t>
            </a:r>
            <a:r>
              <a:rPr sz="2800" spc="-15">
                <a:latin typeface="Times New Roman" panose="02020603050405020304" pitchFamily="18" charset="0"/>
                <a:cs typeface="Times New Roman" panose="02020603050405020304" pitchFamily="18" charset="0"/>
              </a:rPr>
              <a:t>share</a:t>
            </a:r>
            <a:r>
              <a:rPr lang="en-US" sz="2800" spc="-15">
                <a:latin typeface="Times New Roman" panose="02020603050405020304" pitchFamily="18" charset="0"/>
                <a:cs typeface="Times New Roman" panose="02020603050405020304" pitchFamily="18" charset="0"/>
              </a:rPr>
              <a:t>s</a:t>
            </a:r>
            <a:r>
              <a:rPr sz="2800" spc="-15">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the </a:t>
            </a:r>
            <a:r>
              <a:rPr sz="2800" spc="-10" dirty="0">
                <a:latin typeface="Times New Roman" panose="02020603050405020304" pitchFamily="18" charset="0"/>
                <a:cs typeface="Times New Roman" panose="02020603050405020304" pitchFamily="18" charset="0"/>
              </a:rPr>
              <a:t>CPU</a:t>
            </a:r>
            <a:r>
              <a:rPr sz="2800" spc="55" dirty="0">
                <a:latin typeface="Times New Roman" panose="02020603050405020304" pitchFamily="18" charset="0"/>
                <a:cs typeface="Times New Roman" panose="02020603050405020304" pitchFamily="18" charset="0"/>
              </a:rPr>
              <a:t> </a:t>
            </a:r>
            <a:r>
              <a:rPr sz="2800" spc="-30" dirty="0">
                <a:latin typeface="Times New Roman" panose="02020603050405020304" pitchFamily="18" charset="0"/>
                <a:cs typeface="Times New Roman" panose="02020603050405020304" pitchFamily="18" charset="0"/>
              </a:rPr>
              <a:t>equally.</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1793493"/>
            <a:ext cx="344170" cy="452120"/>
          </a:xfrm>
          <a:prstGeom prst="rect">
            <a:avLst/>
          </a:prstGeom>
        </p:spPr>
        <p:txBody>
          <a:bodyPr vert="horz" wrap="square" lIns="0" tIns="12065" rIns="0" bIns="0" rtlCol="0">
            <a:spAutoFit/>
          </a:bodyPr>
          <a:lstStyle/>
          <a:p>
            <a:pPr marL="241300" indent="-229235">
              <a:lnSpc>
                <a:spcPct val="100000"/>
              </a:lnSpc>
              <a:spcBef>
                <a:spcPts val="95"/>
              </a:spcBef>
              <a:buFont typeface="Arial"/>
              <a:buChar char="•"/>
              <a:tabLst>
                <a:tab pos="241935" algn="l"/>
              </a:tabLst>
            </a:pPr>
            <a:r>
              <a:rPr sz="2800" spc="-5" dirty="0">
                <a:latin typeface="Carlito"/>
                <a:cs typeface="Carlito"/>
              </a:rPr>
              <a:t>.</a:t>
            </a:r>
            <a:endParaRPr sz="2800">
              <a:latin typeface="Carlito"/>
              <a:cs typeface="Carlito"/>
            </a:endParaRPr>
          </a:p>
        </p:txBody>
      </p:sp>
      <p:sp>
        <p:nvSpPr>
          <p:cNvPr id="3" name="object 3"/>
          <p:cNvSpPr/>
          <p:nvPr/>
        </p:nvSpPr>
        <p:spPr>
          <a:xfrm>
            <a:off x="669036" y="1348738"/>
            <a:ext cx="10760964" cy="535686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3808-FCF3-470A-8460-1EA1A6B0B9A6}"/>
              </a:ext>
            </a:extLst>
          </p:cNvPr>
          <p:cNvSpPr>
            <a:spLocks noGrp="1"/>
          </p:cNvSpPr>
          <p:nvPr>
            <p:ph type="ctrTitle"/>
          </p:nvPr>
        </p:nvSpPr>
        <p:spPr>
          <a:xfrm>
            <a:off x="1524000" y="1905000"/>
            <a:ext cx="9144000" cy="2387600"/>
          </a:xfrm>
        </p:spPr>
        <p:txBody>
          <a:bodyPr>
            <a:normAutofit fontScale="90000"/>
          </a:bodyPr>
          <a:lstStyle/>
          <a:p>
            <a:r>
              <a:rPr lang="en-US" dirty="0"/>
              <a:t>Chapter 3</a:t>
            </a:r>
            <a:br>
              <a:rPr lang="en-US" dirty="0"/>
            </a:br>
            <a:br>
              <a:rPr lang="en-US" dirty="0"/>
            </a:br>
            <a:r>
              <a:rPr lang="en-US" dirty="0"/>
              <a:t>Memory Management</a:t>
            </a:r>
          </a:p>
        </p:txBody>
      </p:sp>
    </p:spTree>
    <p:extLst>
      <p:ext uri="{BB962C8B-B14F-4D97-AF65-F5344CB8AC3E}">
        <p14:creationId xmlns:p14="http://schemas.microsoft.com/office/powerpoint/2010/main" val="319370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1146535" y="6465214"/>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t>6</a:t>
            </a:fld>
            <a:endParaRPr sz="1200">
              <a:latin typeface="Carlito"/>
              <a:cs typeface="Carlito"/>
            </a:endParaRPr>
          </a:p>
        </p:txBody>
      </p:sp>
      <p:sp>
        <p:nvSpPr>
          <p:cNvPr id="3" name="object 3"/>
          <p:cNvSpPr txBox="1"/>
          <p:nvPr/>
        </p:nvSpPr>
        <p:spPr>
          <a:xfrm>
            <a:off x="624941" y="1294643"/>
            <a:ext cx="10999470" cy="4317207"/>
          </a:xfrm>
          <a:prstGeom prst="rect">
            <a:avLst/>
          </a:prstGeom>
        </p:spPr>
        <p:txBody>
          <a:bodyPr vert="horz" wrap="square" lIns="0" tIns="43815" rIns="0" bIns="0" rtlCol="0">
            <a:spAutoFit/>
          </a:bodyPr>
          <a:lstStyle/>
          <a:p>
            <a:pPr marL="12065">
              <a:lnSpc>
                <a:spcPts val="2830"/>
              </a:lnSpc>
              <a:spcBef>
                <a:spcPts val="130"/>
              </a:spcBef>
              <a:tabLst>
                <a:tab pos="318135" algn="l"/>
              </a:tabLst>
            </a:pPr>
            <a:r>
              <a:rPr lang="en-US" sz="2400" b="1" dirty="0">
                <a:latin typeface="Times New Roman"/>
                <a:cs typeface="Times New Roman"/>
              </a:rPr>
              <a:t>5. </a:t>
            </a:r>
            <a:r>
              <a:rPr lang="en-US" sz="2400" b="1" spc="-15" dirty="0">
                <a:latin typeface="Times New Roman"/>
                <a:cs typeface="Times New Roman"/>
              </a:rPr>
              <a:t>Resource </a:t>
            </a:r>
            <a:r>
              <a:rPr lang="en-US" sz="2400" b="1" dirty="0">
                <a:latin typeface="Times New Roman"/>
                <a:cs typeface="Times New Roman"/>
              </a:rPr>
              <a:t>management </a:t>
            </a:r>
            <a:r>
              <a:rPr lang="en-US" sz="2400" b="1" spc="-5" dirty="0">
                <a:latin typeface="Times New Roman"/>
                <a:cs typeface="Times New Roman"/>
              </a:rPr>
              <a:t>and </a:t>
            </a:r>
            <a:r>
              <a:rPr lang="en-US" sz="2400" b="1" spc="-15" dirty="0">
                <a:latin typeface="Times New Roman"/>
                <a:cs typeface="Times New Roman"/>
              </a:rPr>
              <a:t>resource</a:t>
            </a:r>
            <a:r>
              <a:rPr lang="en-US" sz="2400" b="1" spc="20" dirty="0">
                <a:latin typeface="Times New Roman"/>
                <a:cs typeface="Times New Roman"/>
              </a:rPr>
              <a:t> </a:t>
            </a:r>
            <a:r>
              <a:rPr lang="en-US" sz="2400" b="1" dirty="0">
                <a:latin typeface="Times New Roman"/>
                <a:cs typeface="Times New Roman"/>
              </a:rPr>
              <a:t>allocation:</a:t>
            </a:r>
            <a:endParaRPr lang="en-US" sz="2400" dirty="0">
              <a:latin typeface="Times New Roman"/>
              <a:cs typeface="Times New Roman"/>
            </a:endParaRPr>
          </a:p>
          <a:p>
            <a:pPr marL="469265" lvl="1" algn="just">
              <a:tabLst>
                <a:tab pos="699135" algn="l"/>
              </a:tabLst>
            </a:pPr>
            <a:r>
              <a:rPr lang="en-US" sz="2400" dirty="0">
                <a:latin typeface="Times New Roman"/>
                <a:cs typeface="Times New Roman"/>
              </a:rPr>
              <a:t>OS </a:t>
            </a:r>
            <a:r>
              <a:rPr lang="en-US" sz="2400" spc="-10" dirty="0">
                <a:latin typeface="Times New Roman"/>
                <a:cs typeface="Times New Roman"/>
              </a:rPr>
              <a:t>efficiently manage and allocates</a:t>
            </a:r>
            <a:r>
              <a:rPr lang="en-US" sz="2400" b="1" dirty="0">
                <a:latin typeface="Times New Roman"/>
                <a:cs typeface="Times New Roman"/>
              </a:rPr>
              <a:t> </a:t>
            </a:r>
            <a:r>
              <a:rPr lang="en-US" sz="2400" spc="-5" dirty="0">
                <a:latin typeface="Times New Roman"/>
                <a:cs typeface="Times New Roman"/>
              </a:rPr>
              <a:t>computer </a:t>
            </a:r>
            <a:r>
              <a:rPr lang="en-US" sz="2400" dirty="0">
                <a:latin typeface="Times New Roman"/>
                <a:cs typeface="Times New Roman"/>
              </a:rPr>
              <a:t>resources such as CPU, </a:t>
            </a:r>
            <a:r>
              <a:rPr lang="en-US" sz="2400" spc="-20" dirty="0">
                <a:latin typeface="Times New Roman"/>
                <a:cs typeface="Times New Roman"/>
              </a:rPr>
              <a:t>memory, </a:t>
            </a:r>
            <a:r>
              <a:rPr lang="en-US" sz="2400" spc="-5" dirty="0">
                <a:latin typeface="Times New Roman"/>
                <a:cs typeface="Times New Roman"/>
              </a:rPr>
              <a:t>main </a:t>
            </a:r>
            <a:r>
              <a:rPr lang="en-US" sz="2400" spc="-20" dirty="0">
                <a:latin typeface="Times New Roman"/>
                <a:cs typeface="Times New Roman"/>
              </a:rPr>
              <a:t>memory,</a:t>
            </a:r>
            <a:r>
              <a:rPr lang="en-US" sz="2400" dirty="0">
                <a:latin typeface="Times New Roman"/>
                <a:cs typeface="Times New Roman"/>
              </a:rPr>
              <a:t> </a:t>
            </a:r>
            <a:r>
              <a:rPr lang="en-US" sz="2400" spc="-5" dirty="0">
                <a:latin typeface="Times New Roman"/>
                <a:cs typeface="Times New Roman"/>
              </a:rPr>
              <a:t>input/output device to different jobs. When multiple user are logged on the system or when multiple jobs are running at the same time, the available resource must be allocated to each of them. All these are managed by the help of several routine.</a:t>
            </a:r>
          </a:p>
          <a:p>
            <a:pPr marL="469265" lvl="1" algn="just">
              <a:tabLst>
                <a:tab pos="699135" algn="l"/>
              </a:tabLst>
            </a:pPr>
            <a:r>
              <a:rPr lang="en-US" sz="2400" spc="-5" dirty="0">
                <a:latin typeface="Times New Roman"/>
                <a:cs typeface="Times New Roman"/>
              </a:rPr>
              <a:t>Resource management includes multiplexing resources in two different ways: time and memory.</a:t>
            </a:r>
          </a:p>
          <a:p>
            <a:pPr marL="469265" lvl="1" algn="just">
              <a:tabLst>
                <a:tab pos="699135" algn="l"/>
              </a:tabLst>
            </a:pPr>
            <a:endParaRPr lang="en-US" sz="2000" spc="-5" dirty="0">
              <a:latin typeface="Times New Roman"/>
              <a:cs typeface="Times New Roman"/>
            </a:endParaRPr>
          </a:p>
          <a:p>
            <a:pPr marL="12065">
              <a:lnSpc>
                <a:spcPts val="1930"/>
              </a:lnSpc>
              <a:tabLst>
                <a:tab pos="699135" algn="l"/>
              </a:tabLst>
            </a:pPr>
            <a:r>
              <a:rPr lang="en-US" sz="2400" b="1" dirty="0">
                <a:latin typeface="Times New Roman"/>
                <a:cs typeface="Times New Roman"/>
              </a:rPr>
              <a:t>6.</a:t>
            </a:r>
            <a:r>
              <a:rPr lang="en-US" sz="2400" b="1" spc="-65" dirty="0">
                <a:latin typeface="Times New Roman"/>
                <a:cs typeface="Times New Roman"/>
              </a:rPr>
              <a:t> A</a:t>
            </a:r>
            <a:r>
              <a:rPr lang="en-US" sz="2400" b="1" dirty="0">
                <a:latin typeface="Times New Roman"/>
                <a:cs typeface="Times New Roman"/>
              </a:rPr>
              <a:t>ccounting</a:t>
            </a:r>
            <a:endParaRPr lang="en-US" sz="2400" spc="-5" dirty="0">
              <a:latin typeface="Times New Roman"/>
              <a:cs typeface="Times New Roman"/>
            </a:endParaRPr>
          </a:p>
          <a:p>
            <a:pPr marL="469900" algn="just">
              <a:lnSpc>
                <a:spcPct val="100000"/>
              </a:lnSpc>
              <a:spcBef>
                <a:spcPts val="345"/>
              </a:spcBef>
            </a:pPr>
            <a:r>
              <a:rPr sz="2400" spc="-5" dirty="0">
                <a:latin typeface="Times New Roman"/>
                <a:cs typeface="Times New Roman"/>
              </a:rPr>
              <a:t>The operating system also keep track of which user have how </a:t>
            </a:r>
            <a:r>
              <a:rPr sz="2400" spc="-10" dirty="0">
                <a:latin typeface="Times New Roman"/>
                <a:cs typeface="Times New Roman"/>
              </a:rPr>
              <a:t>many </a:t>
            </a:r>
            <a:r>
              <a:rPr sz="2400" spc="-5" dirty="0">
                <a:latin typeface="Times New Roman"/>
                <a:cs typeface="Times New Roman"/>
              </a:rPr>
              <a:t>and which kind of computer</a:t>
            </a:r>
            <a:r>
              <a:rPr sz="2400" spc="175" dirty="0">
                <a:latin typeface="Times New Roman"/>
                <a:cs typeface="Times New Roman"/>
              </a:rPr>
              <a:t> </a:t>
            </a:r>
            <a:r>
              <a:rPr sz="2400" spc="-5" dirty="0">
                <a:latin typeface="Times New Roman"/>
                <a:cs typeface="Times New Roman"/>
              </a:rPr>
              <a:t>resources.</a:t>
            </a:r>
            <a:endParaRPr sz="2400" dirty="0">
              <a:latin typeface="Times New Roman"/>
              <a:cs typeface="Times New Roman"/>
            </a:endParaRPr>
          </a:p>
        </p:txBody>
      </p:sp>
    </p:spTree>
    <p:extLst>
      <p:ext uri="{BB962C8B-B14F-4D97-AF65-F5344CB8AC3E}">
        <p14:creationId xmlns:p14="http://schemas.microsoft.com/office/powerpoint/2010/main" val="1197989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335-2E5A-4A7F-9EC3-CFD97D55AAB2}"/>
              </a:ext>
            </a:extLst>
          </p:cNvPr>
          <p:cNvSpPr>
            <a:spLocks noGrp="1"/>
          </p:cNvSpPr>
          <p:nvPr>
            <p:ph type="title"/>
          </p:nvPr>
        </p:nvSpPr>
        <p:spPr/>
        <p:txBody>
          <a:bodyPr/>
          <a:lstStyle/>
          <a:p>
            <a:r>
              <a:rPr lang="en-US" dirty="0"/>
              <a:t>Introduce Memory Hierarchy</a:t>
            </a:r>
          </a:p>
        </p:txBody>
      </p:sp>
      <p:sp>
        <p:nvSpPr>
          <p:cNvPr id="3" name="Content Placeholder 2">
            <a:extLst>
              <a:ext uri="{FF2B5EF4-FFF2-40B4-BE49-F238E27FC236}">
                <a16:creationId xmlns:a16="http://schemas.microsoft.com/office/drawing/2014/main" id="{9587A92A-FBF1-4635-8B70-F4685E3B613F}"/>
              </a:ext>
            </a:extLst>
          </p:cNvPr>
          <p:cNvSpPr>
            <a:spLocks noGrp="1"/>
          </p:cNvSpPr>
          <p:nvPr>
            <p:ph idx="1"/>
          </p:nvPr>
        </p:nvSpPr>
        <p:spPr/>
        <p:txBody>
          <a:bodyPr/>
          <a:lstStyle/>
          <a:p>
            <a:r>
              <a:rPr lang="en-US" dirty="0"/>
              <a:t>Separates computer storage into a hierarchy based on response time</a:t>
            </a:r>
          </a:p>
          <a:p>
            <a:r>
              <a:rPr lang="en-US" dirty="0"/>
              <a:t>The Processor can move from one level to another based on their requirements. </a:t>
            </a:r>
          </a:p>
          <a:p>
            <a:r>
              <a:rPr lang="en-US" dirty="0"/>
              <a:t>The first three hierarchies are volatile memories which means when there is no power, and then automatically they lose their stored data.</a:t>
            </a:r>
          </a:p>
          <a:p>
            <a:r>
              <a:rPr lang="en-US" dirty="0"/>
              <a:t>Whereas the last hierarchy is not volatile which means they store the data permanently.</a:t>
            </a:r>
          </a:p>
        </p:txBody>
      </p:sp>
    </p:spTree>
    <p:extLst>
      <p:ext uri="{BB962C8B-B14F-4D97-AF65-F5344CB8AC3E}">
        <p14:creationId xmlns:p14="http://schemas.microsoft.com/office/powerpoint/2010/main" val="949974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A855-EB55-4A17-AFA5-C96A55A70DDE}"/>
              </a:ext>
            </a:extLst>
          </p:cNvPr>
          <p:cNvSpPr>
            <a:spLocks noGrp="1"/>
          </p:cNvSpPr>
          <p:nvPr>
            <p:ph type="title"/>
          </p:nvPr>
        </p:nvSpPr>
        <p:spPr/>
        <p:txBody>
          <a:bodyPr/>
          <a:lstStyle/>
          <a:p>
            <a:r>
              <a:rPr lang="en-US" dirty="0"/>
              <a:t>Introduce Memory Hierarchy</a:t>
            </a:r>
          </a:p>
        </p:txBody>
      </p:sp>
      <p:pic>
        <p:nvPicPr>
          <p:cNvPr id="5" name="Content Placeholder 4">
            <a:extLst>
              <a:ext uri="{FF2B5EF4-FFF2-40B4-BE49-F238E27FC236}">
                <a16:creationId xmlns:a16="http://schemas.microsoft.com/office/drawing/2014/main" id="{B7B0E7F5-6963-48D5-8742-7365D5AF39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924554"/>
            <a:ext cx="8305800" cy="4323846"/>
          </a:xfrm>
        </p:spPr>
      </p:pic>
    </p:spTree>
    <p:extLst>
      <p:ext uri="{BB962C8B-B14F-4D97-AF65-F5344CB8AC3E}">
        <p14:creationId xmlns:p14="http://schemas.microsoft.com/office/powerpoint/2010/main" val="1844556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8123-FF31-4696-A88B-28595835B89C}"/>
              </a:ext>
            </a:extLst>
          </p:cNvPr>
          <p:cNvSpPr>
            <a:spLocks noGrp="1"/>
          </p:cNvSpPr>
          <p:nvPr>
            <p:ph type="title"/>
          </p:nvPr>
        </p:nvSpPr>
        <p:spPr/>
        <p:txBody>
          <a:bodyPr/>
          <a:lstStyle/>
          <a:p>
            <a:r>
              <a:rPr lang="en-US" dirty="0"/>
              <a:t>Introduce Memory Hierarchy</a:t>
            </a:r>
          </a:p>
        </p:txBody>
      </p:sp>
      <p:sp>
        <p:nvSpPr>
          <p:cNvPr id="3" name="Content Placeholder 2">
            <a:extLst>
              <a:ext uri="{FF2B5EF4-FFF2-40B4-BE49-F238E27FC236}">
                <a16:creationId xmlns:a16="http://schemas.microsoft.com/office/drawing/2014/main" id="{BC1F7F9A-1B68-4F8F-ACF8-DDD743A78C24}"/>
              </a:ext>
            </a:extLst>
          </p:cNvPr>
          <p:cNvSpPr>
            <a:spLocks noGrp="1"/>
          </p:cNvSpPr>
          <p:nvPr>
            <p:ph idx="1"/>
          </p:nvPr>
        </p:nvSpPr>
        <p:spPr/>
        <p:txBody>
          <a:bodyPr/>
          <a:lstStyle/>
          <a:p>
            <a:pPr marL="514350" indent="-514350">
              <a:buFont typeface="+mj-lt"/>
              <a:buAutoNum type="arabicPeriod"/>
            </a:pPr>
            <a:r>
              <a:rPr lang="en-US" b="1" dirty="0"/>
              <a:t>Register</a:t>
            </a:r>
            <a:r>
              <a:rPr lang="en-US" dirty="0"/>
              <a:t> is for holding the temporary results and variables. Accessing data from these registers is the fastest way of accessing memory.</a:t>
            </a:r>
          </a:p>
          <a:p>
            <a:pPr marL="514350" indent="-514350">
              <a:buFont typeface="+mj-lt"/>
              <a:buAutoNum type="arabicPeriod"/>
            </a:pPr>
            <a:r>
              <a:rPr lang="en-US" b="1" dirty="0"/>
              <a:t>Cache</a:t>
            </a:r>
            <a:r>
              <a:rPr lang="en-US" dirty="0"/>
              <a:t> is used for the CPU for memory which is being accessed over and over again. Instead of pulling it every time from the main memory, it is put in cache for fast access. It is also a smaller memory, however, larger than register</a:t>
            </a:r>
          </a:p>
          <a:p>
            <a:pPr marL="514350" indent="-514350">
              <a:buFont typeface="+mj-lt"/>
              <a:buAutoNum type="arabicPeriod"/>
            </a:pPr>
            <a:r>
              <a:rPr lang="en-US" b="1" dirty="0"/>
              <a:t>Main memory(RAM)</a:t>
            </a:r>
            <a:r>
              <a:rPr lang="en-US" dirty="0"/>
              <a:t> is a type of computer memory and it can be increased provided the operating system can handle it.</a:t>
            </a:r>
            <a:endParaRPr lang="en-US" b="1" dirty="0"/>
          </a:p>
        </p:txBody>
      </p:sp>
    </p:spTree>
    <p:extLst>
      <p:ext uri="{BB962C8B-B14F-4D97-AF65-F5344CB8AC3E}">
        <p14:creationId xmlns:p14="http://schemas.microsoft.com/office/powerpoint/2010/main" val="1520334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93F5-2154-4B35-A220-2B01EB03BF8B}"/>
              </a:ext>
            </a:extLst>
          </p:cNvPr>
          <p:cNvSpPr>
            <a:spLocks noGrp="1"/>
          </p:cNvSpPr>
          <p:nvPr>
            <p:ph type="title"/>
          </p:nvPr>
        </p:nvSpPr>
        <p:spPr/>
        <p:txBody>
          <a:bodyPr/>
          <a:lstStyle/>
          <a:p>
            <a:r>
              <a:rPr lang="en-US" dirty="0"/>
              <a:t>Introduce Memory Hierarchy</a:t>
            </a:r>
          </a:p>
        </p:txBody>
      </p:sp>
      <p:sp>
        <p:nvSpPr>
          <p:cNvPr id="3" name="Content Placeholder 2">
            <a:extLst>
              <a:ext uri="{FF2B5EF4-FFF2-40B4-BE49-F238E27FC236}">
                <a16:creationId xmlns:a16="http://schemas.microsoft.com/office/drawing/2014/main" id="{347F3808-7809-476A-97FA-232BB6C76546}"/>
              </a:ext>
            </a:extLst>
          </p:cNvPr>
          <p:cNvSpPr>
            <a:spLocks noGrp="1"/>
          </p:cNvSpPr>
          <p:nvPr>
            <p:ph idx="1"/>
          </p:nvPr>
        </p:nvSpPr>
        <p:spPr/>
        <p:txBody>
          <a:bodyPr/>
          <a:lstStyle/>
          <a:p>
            <a:pPr marL="0" indent="0">
              <a:buNone/>
            </a:pPr>
            <a:r>
              <a:rPr lang="en-US" b="1" dirty="0"/>
              <a:t>4. Secondary Memory (Hard disk) </a:t>
            </a:r>
            <a:r>
              <a:rPr lang="en-US" dirty="0"/>
              <a:t>is a hardware component in a computer. Data is kept permanently in this memory. Memory from hard disk is not directly accessed by the CPU, hence it is slower. As compared with RAM, hard disk is cheaper per bit.</a:t>
            </a:r>
          </a:p>
          <a:p>
            <a:pPr marL="0" indent="0">
              <a:buNone/>
            </a:pPr>
            <a:r>
              <a:rPr lang="en-US" b="1" dirty="0"/>
              <a:t>5. Magnetic tape </a:t>
            </a:r>
            <a:r>
              <a:rPr lang="en-US" dirty="0"/>
              <a:t>is usually used for backing up large data. When the system needs to access a tape, it is first mounted to access the data. When the data is accessed, it is then unmounted. The memory access time is slower in magnetic tape and it usually takes few minutes to access a tape.</a:t>
            </a:r>
          </a:p>
        </p:txBody>
      </p:sp>
    </p:spTree>
    <p:extLst>
      <p:ext uri="{BB962C8B-B14F-4D97-AF65-F5344CB8AC3E}">
        <p14:creationId xmlns:p14="http://schemas.microsoft.com/office/powerpoint/2010/main" val="18700434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8F77-C950-405F-8C57-2E2E5CE4D34B}"/>
              </a:ext>
            </a:extLst>
          </p:cNvPr>
          <p:cNvSpPr>
            <a:spLocks noGrp="1"/>
          </p:cNvSpPr>
          <p:nvPr>
            <p:ph type="title"/>
          </p:nvPr>
        </p:nvSpPr>
        <p:spPr/>
        <p:txBody>
          <a:bodyPr/>
          <a:lstStyle/>
          <a:p>
            <a:r>
              <a:rPr lang="en-US" b="1" dirty="0"/>
              <a:t>Function of Memory</a:t>
            </a:r>
          </a:p>
        </p:txBody>
      </p:sp>
      <p:sp>
        <p:nvSpPr>
          <p:cNvPr id="3" name="Content Placeholder 2">
            <a:extLst>
              <a:ext uri="{FF2B5EF4-FFF2-40B4-BE49-F238E27FC236}">
                <a16:creationId xmlns:a16="http://schemas.microsoft.com/office/drawing/2014/main" id="{2CEA5FE1-EA42-4E08-95A0-42B73EB76925}"/>
              </a:ext>
            </a:extLst>
          </p:cNvPr>
          <p:cNvSpPr>
            <a:spLocks noGrp="1"/>
          </p:cNvSpPr>
          <p:nvPr>
            <p:ph idx="1"/>
          </p:nvPr>
        </p:nvSpPr>
        <p:spPr/>
        <p:txBody>
          <a:bodyPr>
            <a:normAutofit lnSpcReduction="10000"/>
          </a:bodyPr>
          <a:lstStyle/>
          <a:p>
            <a:pPr>
              <a:lnSpc>
                <a:spcPct val="100000"/>
              </a:lnSpc>
            </a:pPr>
            <a:r>
              <a:rPr lang="en-US" b="0" i="0" dirty="0">
                <a:effectLst/>
                <a:latin typeface="Times New Roman" panose="02020603050405020304" pitchFamily="18" charset="0"/>
                <a:cs typeface="Times New Roman" panose="02020603050405020304" pitchFamily="18" charset="0"/>
              </a:rPr>
              <a:t>Memory is the electronic holding place for the instructions and data a computer needs to reach quickly. It's where information is stored for immediate use. Memory is one of the basic functions of a computer, because without it, a computer would not be able to function properly. Memory is also used by a computer's operating system, hardware and software.</a:t>
            </a:r>
          </a:p>
          <a:p>
            <a:pPr>
              <a:lnSpc>
                <a:spcPct val="100000"/>
              </a:lnSpc>
            </a:pPr>
            <a:r>
              <a:rPr lang="en-US" dirty="0">
                <a:latin typeface="Times New Roman" panose="02020603050405020304" pitchFamily="18" charset="0"/>
                <a:cs typeface="Times New Roman" panose="02020603050405020304" pitchFamily="18" charset="0"/>
              </a:rPr>
              <a:t>Memory has 3 basic functions.</a:t>
            </a:r>
          </a:p>
          <a:p>
            <a:pPr marL="914400" lvl="1" indent="-457200">
              <a:lnSpc>
                <a:spcPct val="100000"/>
              </a:lnSpc>
              <a:buFont typeface="+mj-lt"/>
              <a:buAutoNum type="arabicPeriod"/>
            </a:pPr>
            <a:r>
              <a:rPr lang="en-US" sz="2800" dirty="0">
                <a:latin typeface="Times New Roman" panose="02020603050405020304" pitchFamily="18" charset="0"/>
                <a:cs typeface="Times New Roman" panose="02020603050405020304" pitchFamily="18" charset="0"/>
              </a:rPr>
              <a:t>Encoding Information</a:t>
            </a:r>
          </a:p>
          <a:p>
            <a:pPr marL="914400" lvl="1" indent="-457200">
              <a:lnSpc>
                <a:spcPct val="100000"/>
              </a:lnSpc>
              <a:buFont typeface="+mj-lt"/>
              <a:buAutoNum type="arabicPeriod"/>
            </a:pPr>
            <a:r>
              <a:rPr lang="en-US" sz="2800" dirty="0">
                <a:latin typeface="Times New Roman" panose="02020603050405020304" pitchFamily="18" charset="0"/>
                <a:cs typeface="Times New Roman" panose="02020603050405020304" pitchFamily="18" charset="0"/>
              </a:rPr>
              <a:t>Storing Information</a:t>
            </a:r>
          </a:p>
          <a:p>
            <a:pPr marL="914400" lvl="1" indent="-457200">
              <a:lnSpc>
                <a:spcPct val="100000"/>
              </a:lnSpc>
              <a:buFont typeface="+mj-lt"/>
              <a:buAutoNum type="arabicPeriod"/>
            </a:pPr>
            <a:r>
              <a:rPr lang="en-US" sz="2800" dirty="0">
                <a:latin typeface="Times New Roman" panose="02020603050405020304" pitchFamily="18" charset="0"/>
                <a:cs typeface="Times New Roman" panose="02020603050405020304" pitchFamily="18" charset="0"/>
              </a:rPr>
              <a:t>Retrieving Information</a:t>
            </a:r>
          </a:p>
        </p:txBody>
      </p:sp>
    </p:spTree>
    <p:extLst>
      <p:ext uri="{BB962C8B-B14F-4D97-AF65-F5344CB8AC3E}">
        <p14:creationId xmlns:p14="http://schemas.microsoft.com/office/powerpoint/2010/main" val="4591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5D87-0730-4690-B4D7-3351E79A5585}"/>
              </a:ext>
            </a:extLst>
          </p:cNvPr>
          <p:cNvSpPr>
            <a:spLocks noGrp="1"/>
          </p:cNvSpPr>
          <p:nvPr>
            <p:ph type="title"/>
          </p:nvPr>
        </p:nvSpPr>
        <p:spPr/>
        <p:txBody>
          <a:bodyPr/>
          <a:lstStyle/>
          <a:p>
            <a:r>
              <a:rPr lang="en-US" sz="4400" spc="-160" dirty="0"/>
              <a:t>Memory</a:t>
            </a:r>
            <a:r>
              <a:rPr lang="en-US" sz="4400" spc="-375" dirty="0"/>
              <a:t> </a:t>
            </a:r>
            <a:r>
              <a:rPr lang="en-US" sz="4400" spc="-225" dirty="0"/>
              <a:t>Management:</a:t>
            </a:r>
            <a:endParaRPr lang="en-US" dirty="0"/>
          </a:p>
        </p:txBody>
      </p:sp>
      <p:sp>
        <p:nvSpPr>
          <p:cNvPr id="3" name="Content Placeholder 2">
            <a:extLst>
              <a:ext uri="{FF2B5EF4-FFF2-40B4-BE49-F238E27FC236}">
                <a16:creationId xmlns:a16="http://schemas.microsoft.com/office/drawing/2014/main" id="{4DCB3D10-3B62-4A88-9A01-469C1E40F868}"/>
              </a:ext>
            </a:extLst>
          </p:cNvPr>
          <p:cNvSpPr>
            <a:spLocks noGrp="1"/>
          </p:cNvSpPr>
          <p:nvPr>
            <p:ph idx="1"/>
          </p:nvPr>
        </p:nvSpPr>
        <p:spPr/>
        <p:txBody>
          <a:bodyPr/>
          <a:lstStyle/>
          <a:p>
            <a:r>
              <a:rPr lang="en-US" dirty="0"/>
              <a:t>Memory Management is the functionality of an operating system that handles or manages primary memory and switches processes between the main memory and disk during execution. </a:t>
            </a:r>
          </a:p>
          <a:p>
            <a:r>
              <a:rPr lang="en-US" dirty="0"/>
              <a:t>Memory management keeps track of each and every memory location, regardless of whether it is allocated to some process or is free. It checks how much memory is to be allocated to processes. It decides which process will get memory at what time.</a:t>
            </a:r>
          </a:p>
        </p:txBody>
      </p:sp>
    </p:spTree>
    <p:extLst>
      <p:ext uri="{BB962C8B-B14F-4D97-AF65-F5344CB8AC3E}">
        <p14:creationId xmlns:p14="http://schemas.microsoft.com/office/powerpoint/2010/main" val="4211413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5149215" cy="697230"/>
          </a:xfrm>
          <a:prstGeom prst="rect">
            <a:avLst/>
          </a:prstGeom>
        </p:spPr>
        <p:txBody>
          <a:bodyPr vert="horz" wrap="square" lIns="0" tIns="13335" rIns="0" bIns="0" rtlCol="0">
            <a:spAutoFit/>
          </a:bodyPr>
          <a:lstStyle/>
          <a:p>
            <a:pPr marL="12700">
              <a:lnSpc>
                <a:spcPct val="100000"/>
              </a:lnSpc>
              <a:spcBef>
                <a:spcPts val="105"/>
              </a:spcBef>
            </a:pPr>
            <a:r>
              <a:rPr sz="4400" spc="-160" dirty="0"/>
              <a:t>Memory</a:t>
            </a:r>
            <a:r>
              <a:rPr sz="4400" spc="-375" dirty="0"/>
              <a:t> </a:t>
            </a:r>
            <a:r>
              <a:rPr sz="4400" spc="-225" dirty="0"/>
              <a:t>Management:</a:t>
            </a:r>
            <a:endParaRPr sz="440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66</a:t>
            </a:fld>
            <a:endParaRPr dirty="0"/>
          </a:p>
        </p:txBody>
      </p:sp>
      <p:sp>
        <p:nvSpPr>
          <p:cNvPr id="3" name="object 3"/>
          <p:cNvSpPr txBox="1"/>
          <p:nvPr/>
        </p:nvSpPr>
        <p:spPr>
          <a:xfrm>
            <a:off x="819099" y="1540840"/>
            <a:ext cx="10725785" cy="4281300"/>
          </a:xfrm>
          <a:prstGeom prst="rect">
            <a:avLst/>
          </a:prstGeom>
        </p:spPr>
        <p:txBody>
          <a:bodyPr vert="horz" wrap="square" lIns="0" tIns="13335" rIns="0" bIns="0" rtlCol="0">
            <a:spAutoFit/>
          </a:bodyPr>
          <a:lstStyle/>
          <a:p>
            <a:pPr marL="241300" indent="-228600">
              <a:spcBef>
                <a:spcPts val="105"/>
              </a:spcBef>
              <a:buFont typeface="Arial"/>
              <a:buChar char="•"/>
              <a:tabLst>
                <a:tab pos="240665" algn="l"/>
                <a:tab pos="241300" algn="l"/>
              </a:tabLst>
            </a:pPr>
            <a:r>
              <a:rPr sz="2400" b="1" dirty="0">
                <a:latin typeface="Times New Roman" panose="02020603050405020304" pitchFamily="18" charset="0"/>
                <a:cs typeface="Times New Roman" panose="02020603050405020304" pitchFamily="18" charset="0"/>
              </a:rPr>
              <a:t>Memory</a:t>
            </a:r>
            <a:r>
              <a:rPr sz="2400" b="1" spc="114"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management</a:t>
            </a:r>
            <a:r>
              <a:rPr sz="2400" b="1" spc="120" dirty="0">
                <a:latin typeface="Times New Roman" panose="02020603050405020304" pitchFamily="18" charset="0"/>
                <a:cs typeface="Times New Roman" panose="02020603050405020304" pitchFamily="18" charset="0"/>
              </a:rPr>
              <a:t> </a:t>
            </a:r>
            <a:r>
              <a:rPr sz="2400" b="1" spc="-5" dirty="0">
                <a:latin typeface="Times New Roman" panose="02020603050405020304" pitchFamily="18" charset="0"/>
                <a:cs typeface="Times New Roman" panose="02020603050405020304" pitchFamily="18" charset="0"/>
              </a:rPr>
              <a:t>determines</a:t>
            </a:r>
            <a:r>
              <a:rPr sz="2400" b="1" spc="10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how</a:t>
            </a:r>
            <a:r>
              <a:rPr sz="2400" b="1" spc="105" dirty="0">
                <a:latin typeface="Times New Roman" panose="02020603050405020304" pitchFamily="18" charset="0"/>
                <a:cs typeface="Times New Roman" panose="02020603050405020304" pitchFamily="18" charset="0"/>
              </a:rPr>
              <a:t> </a:t>
            </a:r>
            <a:r>
              <a:rPr sz="2400" b="1" spc="-15" dirty="0">
                <a:latin typeface="Times New Roman" panose="02020603050405020304" pitchFamily="18" charset="0"/>
                <a:cs typeface="Times New Roman" panose="02020603050405020304" pitchFamily="18" charset="0"/>
              </a:rPr>
              <a:t>several</a:t>
            </a:r>
            <a:r>
              <a:rPr sz="2400" b="1" spc="114" dirty="0">
                <a:latin typeface="Times New Roman" panose="02020603050405020304" pitchFamily="18" charset="0"/>
                <a:cs typeface="Times New Roman" panose="02020603050405020304" pitchFamily="18" charset="0"/>
              </a:rPr>
              <a:t> </a:t>
            </a:r>
            <a:r>
              <a:rPr sz="2400" b="1" spc="-5" dirty="0">
                <a:latin typeface="Times New Roman" panose="02020603050405020304" pitchFamily="18" charset="0"/>
                <a:cs typeface="Times New Roman" panose="02020603050405020304" pitchFamily="18" charset="0"/>
              </a:rPr>
              <a:t>process</a:t>
            </a:r>
            <a:r>
              <a:rPr lang="en-US" sz="2400" b="1" spc="-5" dirty="0">
                <a:latin typeface="Times New Roman" panose="02020603050405020304" pitchFamily="18" charset="0"/>
                <a:cs typeface="Times New Roman" panose="02020603050405020304" pitchFamily="18" charset="0"/>
              </a:rPr>
              <a:t>es</a:t>
            </a:r>
            <a:r>
              <a:rPr sz="2400" b="1" spc="110" dirty="0">
                <a:latin typeface="Times New Roman" panose="02020603050405020304" pitchFamily="18" charset="0"/>
                <a:cs typeface="Times New Roman" panose="02020603050405020304" pitchFamily="18" charset="0"/>
              </a:rPr>
              <a:t> </a:t>
            </a:r>
            <a:r>
              <a:rPr sz="2400" b="1" spc="-15" dirty="0">
                <a:latin typeface="Times New Roman" panose="02020603050405020304" pitchFamily="18" charset="0"/>
                <a:cs typeface="Times New Roman" panose="02020603050405020304" pitchFamily="18" charset="0"/>
              </a:rPr>
              <a:t>are</a:t>
            </a:r>
            <a:r>
              <a:rPr sz="2400" b="1" spc="114" dirty="0">
                <a:latin typeface="Times New Roman" panose="02020603050405020304" pitchFamily="18" charset="0"/>
                <a:cs typeface="Times New Roman" panose="02020603050405020304" pitchFamily="18" charset="0"/>
              </a:rPr>
              <a:t> </a:t>
            </a:r>
            <a:r>
              <a:rPr sz="2400" b="1" spc="-5" dirty="0">
                <a:latin typeface="Times New Roman" panose="02020603050405020304" pitchFamily="18" charset="0"/>
                <a:cs typeface="Times New Roman" panose="02020603050405020304" pitchFamily="18" charset="0"/>
              </a:rPr>
              <a:t>managed</a:t>
            </a:r>
            <a:r>
              <a:rPr sz="2400" b="1" spc="114"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for</a:t>
            </a:r>
            <a:r>
              <a:rPr sz="2400" b="1" spc="110" dirty="0">
                <a:latin typeface="Times New Roman" panose="02020603050405020304" pitchFamily="18" charset="0"/>
                <a:cs typeface="Times New Roman" panose="02020603050405020304" pitchFamily="18" charset="0"/>
              </a:rPr>
              <a:t> </a:t>
            </a:r>
            <a:r>
              <a:rPr sz="2400" b="1" spc="-5" dirty="0">
                <a:latin typeface="Times New Roman" panose="02020603050405020304" pitchFamily="18" charset="0"/>
                <a:cs typeface="Times New Roman" panose="02020603050405020304" pitchFamily="18" charset="0"/>
              </a:rPr>
              <a:t>their</a:t>
            </a:r>
            <a:r>
              <a:rPr sz="2400" b="1" spc="10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space</a:t>
            </a:r>
            <a:r>
              <a:rPr sz="2400" b="1" spc="10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in</a:t>
            </a:r>
            <a:r>
              <a:rPr sz="2400" b="1" spc="10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memory</a:t>
            </a:r>
            <a:r>
              <a:rPr sz="2400" b="1" spc="110" dirty="0">
                <a:latin typeface="Times New Roman" panose="02020603050405020304" pitchFamily="18" charset="0"/>
                <a:cs typeface="Times New Roman" panose="02020603050405020304" pitchFamily="18" charset="0"/>
              </a:rPr>
              <a:t> </a:t>
            </a:r>
            <a:r>
              <a:rPr sz="2400" b="1" spc="-25" dirty="0">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sz="2400" b="1" spc="-5" dirty="0">
                <a:latin typeface="Times New Roman" panose="02020603050405020304" pitchFamily="18" charset="0"/>
                <a:cs typeface="Times New Roman" panose="02020603050405020304" pitchFamily="18" charset="0"/>
              </a:rPr>
              <a:t>increase</a:t>
            </a:r>
            <a:r>
              <a:rPr sz="2400" b="1" spc="-25" dirty="0">
                <a:latin typeface="Times New Roman" panose="02020603050405020304" pitchFamily="18" charset="0"/>
                <a:cs typeface="Times New Roman" panose="02020603050405020304" pitchFamily="18" charset="0"/>
              </a:rPr>
              <a:t> </a:t>
            </a:r>
            <a:r>
              <a:rPr sz="2400" b="1" spc="-5" dirty="0">
                <a:latin typeface="Times New Roman" panose="02020603050405020304" pitchFamily="18" charset="0"/>
                <a:cs typeface="Times New Roman" panose="02020603050405020304" pitchFamily="18" charset="0"/>
              </a:rPr>
              <a:t>performance.</a:t>
            </a:r>
            <a:endParaRPr sz="2400" dirty="0">
              <a:latin typeface="Times New Roman" panose="02020603050405020304" pitchFamily="18" charset="0"/>
              <a:cs typeface="Times New Roman" panose="02020603050405020304" pitchFamily="18" charset="0"/>
            </a:endParaRPr>
          </a:p>
          <a:p>
            <a:pPr marL="241300" indent="-228600">
              <a:spcBef>
                <a:spcPts val="275"/>
              </a:spcBef>
              <a:buFont typeface="Arial"/>
              <a:buChar char="•"/>
              <a:tabLst>
                <a:tab pos="240665" algn="l"/>
                <a:tab pos="241300" algn="l"/>
              </a:tabLst>
            </a:pPr>
            <a:r>
              <a:rPr sz="2400" dirty="0">
                <a:latin typeface="Times New Roman" panose="02020603050405020304" pitchFamily="18" charset="0"/>
                <a:cs typeface="Times New Roman" panose="02020603050405020304" pitchFamily="18" charset="0"/>
              </a:rPr>
              <a:t>In a </a:t>
            </a:r>
            <a:r>
              <a:rPr sz="2400" spc="-5" dirty="0" err="1">
                <a:latin typeface="Times New Roman" panose="02020603050405020304" pitchFamily="18" charset="0"/>
                <a:cs typeface="Times New Roman" panose="02020603050405020304" pitchFamily="18" charset="0"/>
              </a:rPr>
              <a:t>uni</a:t>
            </a:r>
            <a:r>
              <a:rPr sz="2400" spc="-5" dirty="0">
                <a:latin typeface="Times New Roman" panose="02020603050405020304" pitchFamily="18" charset="0"/>
                <a:cs typeface="Times New Roman" panose="02020603050405020304" pitchFamily="18" charset="0"/>
              </a:rPr>
              <a:t>-programming </a:t>
            </a:r>
            <a:r>
              <a:rPr sz="2400" spc="-20" dirty="0">
                <a:latin typeface="Times New Roman" panose="02020603050405020304" pitchFamily="18" charset="0"/>
                <a:cs typeface="Times New Roman" panose="02020603050405020304" pitchFamily="18" charset="0"/>
              </a:rPr>
              <a:t>system</a:t>
            </a:r>
            <a:r>
              <a:rPr lang="en-US" sz="2400" spc="-20" dirty="0">
                <a:latin typeface="Times New Roman" panose="02020603050405020304" pitchFamily="18" charset="0"/>
                <a:cs typeface="Times New Roman" panose="02020603050405020304" pitchFamily="18" charset="0"/>
              </a:rPr>
              <a:t>,</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main </a:t>
            </a:r>
            <a:r>
              <a:rPr sz="2400" b="1" dirty="0">
                <a:latin typeface="Times New Roman" panose="02020603050405020304" pitchFamily="18" charset="0"/>
                <a:cs typeface="Times New Roman" panose="02020603050405020304" pitchFamily="18" charset="0"/>
              </a:rPr>
              <a:t>memory is divided </a:t>
            </a:r>
            <a:r>
              <a:rPr sz="2400" b="1" spc="-15" dirty="0">
                <a:latin typeface="Times New Roman" panose="02020603050405020304" pitchFamily="18" charset="0"/>
                <a:cs typeface="Times New Roman" panose="02020603050405020304" pitchFamily="18" charset="0"/>
              </a:rPr>
              <a:t>into </a:t>
            </a:r>
            <a:r>
              <a:rPr sz="2400" b="1" spc="-5" dirty="0">
                <a:latin typeface="Times New Roman" panose="02020603050405020304" pitchFamily="18" charset="0"/>
                <a:cs typeface="Times New Roman" panose="02020603050405020304" pitchFamily="18" charset="0"/>
              </a:rPr>
              <a:t>two</a:t>
            </a:r>
            <a:r>
              <a:rPr sz="2400" b="1" spc="-6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parts</a:t>
            </a:r>
            <a:endParaRPr sz="2400" dirty="0">
              <a:latin typeface="Times New Roman" panose="02020603050405020304" pitchFamily="18" charset="0"/>
              <a:cs typeface="Times New Roman" panose="02020603050405020304" pitchFamily="18" charset="0"/>
            </a:endParaRPr>
          </a:p>
          <a:p>
            <a:pPr marL="698500" lvl="1" indent="-229235">
              <a:buFont typeface="Arial"/>
              <a:buChar char="•"/>
              <a:tabLst>
                <a:tab pos="697865" algn="l"/>
                <a:tab pos="699135" algn="l"/>
              </a:tabLst>
            </a:pPr>
            <a:r>
              <a:rPr sz="2400" dirty="0">
                <a:latin typeface="Times New Roman" panose="02020603050405020304" pitchFamily="18" charset="0"/>
                <a:cs typeface="Times New Roman" panose="02020603050405020304" pitchFamily="18" charset="0"/>
              </a:rPr>
              <a:t>one used </a:t>
            </a:r>
            <a:r>
              <a:rPr sz="2400" spc="-5" dirty="0">
                <a:latin typeface="Times New Roman" panose="02020603050405020304" pitchFamily="18" charset="0"/>
                <a:cs typeface="Times New Roman" panose="02020603050405020304" pitchFamily="18" charset="0"/>
              </a:rPr>
              <a:t>by operating </a:t>
            </a:r>
            <a:r>
              <a:rPr sz="2400" spc="-15" dirty="0">
                <a:latin typeface="Times New Roman" panose="02020603050405020304" pitchFamily="18" charset="0"/>
                <a:cs typeface="Times New Roman" panose="02020603050405020304" pitchFamily="18" charset="0"/>
              </a:rPr>
              <a:t>system</a:t>
            </a:r>
            <a:r>
              <a:rPr sz="2400" spc="-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p>
          <a:p>
            <a:pPr marL="698500" lvl="1" indent="-229235">
              <a:buFont typeface="Arial"/>
              <a:buChar char="•"/>
              <a:tabLst>
                <a:tab pos="697865" algn="l"/>
                <a:tab pos="699135" algn="l"/>
              </a:tabLst>
            </a:pPr>
            <a:r>
              <a:rPr sz="2400" spc="-5" dirty="0">
                <a:latin typeface="Times New Roman" panose="02020603050405020304" pitchFamily="18" charset="0"/>
                <a:cs typeface="Times New Roman" panose="02020603050405020304" pitchFamily="18" charset="0"/>
              </a:rPr>
              <a:t>second entirely by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running</a:t>
            </a:r>
            <a:r>
              <a:rPr sz="2400" spc="-8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program.</a:t>
            </a:r>
            <a:endParaRPr sz="2400" dirty="0">
              <a:latin typeface="Times New Roman" panose="02020603050405020304" pitchFamily="18" charset="0"/>
              <a:cs typeface="Times New Roman" panose="02020603050405020304" pitchFamily="18" charset="0"/>
            </a:endParaRPr>
          </a:p>
          <a:p>
            <a:pPr marL="241300" indent="-228600">
              <a:spcBef>
                <a:spcPts val="275"/>
              </a:spcBef>
              <a:buFont typeface="Arial"/>
              <a:buChar char="•"/>
              <a:tabLst>
                <a:tab pos="240665" algn="l"/>
                <a:tab pos="241300" algn="l"/>
              </a:tabLst>
            </a:pPr>
            <a:r>
              <a:rPr sz="2400" dirty="0">
                <a:latin typeface="Times New Roman" panose="02020603050405020304" pitchFamily="18" charset="0"/>
                <a:cs typeface="Times New Roman" panose="02020603050405020304" pitchFamily="18" charset="0"/>
              </a:rPr>
              <a:t>In a </a:t>
            </a:r>
            <a:r>
              <a:rPr sz="2400" spc="-10" dirty="0">
                <a:latin typeface="Times New Roman" panose="02020603050405020304" pitchFamily="18" charset="0"/>
                <a:cs typeface="Times New Roman" panose="02020603050405020304" pitchFamily="18" charset="0"/>
              </a:rPr>
              <a:t>multiprogramming </a:t>
            </a:r>
            <a:r>
              <a:rPr sz="2400" spc="-15" dirty="0">
                <a:latin typeface="Times New Roman" panose="02020603050405020304" pitchFamily="18" charset="0"/>
                <a:cs typeface="Times New Roman" panose="02020603050405020304" pitchFamily="18" charset="0"/>
              </a:rPr>
              <a:t>system, </a:t>
            </a:r>
            <a:r>
              <a:rPr sz="2400" dirty="0">
                <a:latin typeface="Times New Roman" panose="02020603050405020304" pitchFamily="18" charset="0"/>
                <a:cs typeface="Times New Roman" panose="02020603050405020304" pitchFamily="18" charset="0"/>
              </a:rPr>
              <a:t>this </a:t>
            </a:r>
            <a:r>
              <a:rPr sz="2400" b="1" dirty="0">
                <a:latin typeface="Times New Roman" panose="02020603050405020304" pitchFamily="18" charset="0"/>
                <a:cs typeface="Times New Roman" panose="02020603050405020304" pitchFamily="18" charset="0"/>
              </a:rPr>
              <a:t>second </a:t>
            </a:r>
            <a:r>
              <a:rPr sz="2400" b="1" spc="-5" dirty="0">
                <a:latin typeface="Times New Roman" panose="02020603050405020304" pitchFamily="18" charset="0"/>
                <a:cs typeface="Times New Roman" panose="02020603050405020304" pitchFamily="18" charset="0"/>
              </a:rPr>
              <a:t>part </a:t>
            </a:r>
            <a:r>
              <a:rPr sz="2400" b="1" dirty="0">
                <a:latin typeface="Times New Roman" panose="02020603050405020304" pitchFamily="18" charset="0"/>
                <a:cs typeface="Times New Roman" panose="02020603050405020304" pitchFamily="18" charset="0"/>
              </a:rPr>
              <a:t>is </a:t>
            </a:r>
            <a:r>
              <a:rPr sz="2400" b="1" spc="-5" dirty="0">
                <a:latin typeface="Times New Roman" panose="02020603050405020304" pitchFamily="18" charset="0"/>
                <a:cs typeface="Times New Roman" panose="02020603050405020304" pitchFamily="18" charset="0"/>
              </a:rPr>
              <a:t>further </a:t>
            </a:r>
            <a:r>
              <a:rPr sz="2400" b="1" dirty="0">
                <a:latin typeface="Times New Roman" panose="02020603050405020304" pitchFamily="18" charset="0"/>
                <a:cs typeface="Times New Roman" panose="02020603050405020304" pitchFamily="18" charset="0"/>
              </a:rPr>
              <a:t>subdivided </a:t>
            </a:r>
            <a:r>
              <a:rPr sz="2400" spc="-15" dirty="0">
                <a:latin typeface="Times New Roman" panose="02020603050405020304" pitchFamily="18" charset="0"/>
                <a:cs typeface="Times New Roman" panose="02020603050405020304" pitchFamily="18" charset="0"/>
              </a:rPr>
              <a:t>into </a:t>
            </a:r>
            <a:r>
              <a:rPr lang="en-US" sz="2400" spc="-15" dirty="0">
                <a:latin typeface="Times New Roman" panose="02020603050405020304" pitchFamily="18" charset="0"/>
                <a:cs typeface="Times New Roman" panose="02020603050405020304" pitchFamily="18" charset="0"/>
              </a:rPr>
              <a:t>a </a:t>
            </a:r>
            <a:r>
              <a:rPr sz="2400" spc="-5" dirty="0">
                <a:latin typeface="Times New Roman" panose="02020603050405020304" pitchFamily="18" charset="0"/>
                <a:cs typeface="Times New Roman" panose="02020603050405020304" pitchFamily="18" charset="0"/>
              </a:rPr>
              <a:t>number </a:t>
            </a:r>
            <a:r>
              <a:rPr sz="2400" dirty="0">
                <a:latin typeface="Times New Roman" panose="02020603050405020304" pitchFamily="18" charset="0"/>
                <a:cs typeface="Times New Roman" panose="02020603050405020304" pitchFamily="18" charset="0"/>
              </a:rPr>
              <a:t>of </a:t>
            </a:r>
            <a:r>
              <a:rPr sz="2400" spc="-5" dirty="0">
                <a:latin typeface="Times New Roman" panose="02020603050405020304" pitchFamily="18" charset="0"/>
                <a:cs typeface="Times New Roman" panose="02020603050405020304" pitchFamily="18" charset="0"/>
              </a:rPr>
              <a:t>partition</a:t>
            </a:r>
            <a:r>
              <a:rPr lang="en-US" sz="2400" spc="-5" dirty="0">
                <a:latin typeface="Times New Roman" panose="02020603050405020304" pitchFamily="18" charset="0"/>
                <a:cs typeface="Times New Roman" panose="02020603050405020304" pitchFamily="18" charset="0"/>
              </a:rPr>
              <a:t>s</a:t>
            </a:r>
            <a:r>
              <a:rPr sz="2400" spc="3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so</a:t>
            </a:r>
            <a:r>
              <a:rPr lang="en-US" sz="24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that </a:t>
            </a:r>
            <a:r>
              <a:rPr sz="2400" dirty="0">
                <a:latin typeface="Times New Roman" panose="02020603050405020304" pitchFamily="18" charset="0"/>
                <a:cs typeface="Times New Roman" panose="02020603050405020304" pitchFamily="18" charset="0"/>
              </a:rPr>
              <a:t>a number </a:t>
            </a:r>
            <a:r>
              <a:rPr sz="2400" spc="-5" dirty="0">
                <a:latin typeface="Times New Roman" panose="02020603050405020304" pitchFamily="18" charset="0"/>
                <a:cs typeface="Times New Roman" panose="02020603050405020304" pitchFamily="18" charset="0"/>
              </a:rPr>
              <a:t>of </a:t>
            </a:r>
            <a:r>
              <a:rPr sz="2400" spc="-10" dirty="0">
                <a:latin typeface="Times New Roman" panose="02020603050405020304" pitchFamily="18" charset="0"/>
                <a:cs typeface="Times New Roman" panose="02020603050405020304" pitchFamily="18" charset="0"/>
              </a:rPr>
              <a:t>process</a:t>
            </a:r>
            <a:r>
              <a:rPr lang="en-US" sz="2400" spc="-10" dirty="0">
                <a:latin typeface="Times New Roman" panose="02020603050405020304" pitchFamily="18" charset="0"/>
                <a:cs typeface="Times New Roman" panose="02020603050405020304" pitchFamily="18" charset="0"/>
              </a:rPr>
              <a:t>es</a:t>
            </a:r>
            <a:r>
              <a:rPr sz="2400" spc="-10" dirty="0">
                <a:latin typeface="Times New Roman" panose="02020603050405020304" pitchFamily="18" charset="0"/>
                <a:cs typeface="Times New Roman" panose="02020603050405020304" pitchFamily="18" charset="0"/>
              </a:rPr>
              <a:t> get allocated </a:t>
            </a:r>
            <a:r>
              <a:rPr sz="2400" dirty="0">
                <a:latin typeface="Times New Roman" panose="02020603050405020304" pitchFamily="18" charset="0"/>
                <a:cs typeface="Times New Roman" panose="02020603050405020304" pitchFamily="18" charset="0"/>
              </a:rPr>
              <a:t>in </a:t>
            </a:r>
            <a:r>
              <a:rPr sz="2400" spc="-5" dirty="0">
                <a:latin typeface="Times New Roman" panose="02020603050405020304" pitchFamily="18" charset="0"/>
                <a:cs typeface="Times New Roman" panose="02020603050405020304" pitchFamily="18" charset="0"/>
              </a:rPr>
              <a:t>those</a:t>
            </a:r>
            <a:r>
              <a:rPr sz="24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partition</a:t>
            </a:r>
            <a:r>
              <a:rPr lang="en-US" sz="2400" spc="-5" dirty="0">
                <a:latin typeface="Times New Roman" panose="02020603050405020304" pitchFamily="18" charset="0"/>
                <a:cs typeface="Times New Roman" panose="02020603050405020304" pitchFamily="18" charset="0"/>
              </a:rPr>
              <a:t>s.</a:t>
            </a:r>
            <a:endParaRPr sz="2400" dirty="0">
              <a:latin typeface="Times New Roman" panose="02020603050405020304" pitchFamily="18" charset="0"/>
              <a:cs typeface="Times New Roman" panose="02020603050405020304" pitchFamily="18" charset="0"/>
            </a:endParaRPr>
          </a:p>
          <a:p>
            <a:pPr marL="241300" marR="56515" indent="-228600">
              <a:spcBef>
                <a:spcPts val="1000"/>
              </a:spcBef>
              <a:buFont typeface="Arial"/>
              <a:buChar char="•"/>
              <a:tabLst>
                <a:tab pos="240665" algn="l"/>
                <a:tab pos="241300" algn="l"/>
              </a:tabLst>
            </a:pPr>
            <a:r>
              <a:rPr sz="2400" spc="-5" dirty="0">
                <a:latin typeface="Times New Roman" panose="02020603050405020304" pitchFamily="18" charset="0"/>
                <a:cs typeface="Times New Roman" panose="02020603050405020304" pitchFamily="18" charset="0"/>
              </a:rPr>
              <a:t>This task of </a:t>
            </a:r>
            <a:r>
              <a:rPr lang="en-US" sz="2400" spc="-5"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subdivision </a:t>
            </a:r>
            <a:r>
              <a:rPr sz="2400" dirty="0">
                <a:latin typeface="Times New Roman" panose="02020603050405020304" pitchFamily="18" charset="0"/>
                <a:cs typeface="Times New Roman" panose="02020603050405020304" pitchFamily="18" charset="0"/>
              </a:rPr>
              <a:t>is </a:t>
            </a:r>
            <a:r>
              <a:rPr sz="2400" spc="-5" dirty="0">
                <a:latin typeface="Times New Roman" panose="02020603050405020304" pitchFamily="18" charset="0"/>
                <a:cs typeface="Times New Roman" panose="02020603050405020304" pitchFamily="18" charset="0"/>
              </a:rPr>
              <a:t>carried out </a:t>
            </a:r>
            <a:r>
              <a:rPr sz="2400" spc="-10" dirty="0">
                <a:latin typeface="Times New Roman" panose="02020603050405020304" pitchFamily="18" charset="0"/>
                <a:cs typeface="Times New Roman" panose="02020603050405020304" pitchFamily="18" charset="0"/>
              </a:rPr>
              <a:t>by </a:t>
            </a:r>
            <a:r>
              <a:rPr sz="2400" dirty="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an </a:t>
            </a:r>
            <a:r>
              <a:rPr sz="2400" spc="-10" dirty="0">
                <a:latin typeface="Times New Roman" panose="02020603050405020304" pitchFamily="18" charset="0"/>
                <a:cs typeface="Times New Roman" panose="02020603050405020304" pitchFamily="18" charset="0"/>
              </a:rPr>
              <a:t>operating </a:t>
            </a:r>
            <a:r>
              <a:rPr sz="2400" spc="-20" dirty="0">
                <a:latin typeface="Times New Roman" panose="02020603050405020304" pitchFamily="18" charset="0"/>
                <a:cs typeface="Times New Roman" panose="02020603050405020304" pitchFamily="18" charset="0"/>
              </a:rPr>
              <a:t>system </a:t>
            </a:r>
            <a:r>
              <a:rPr sz="2400" dirty="0">
                <a:latin typeface="Times New Roman" panose="02020603050405020304" pitchFamily="18" charset="0"/>
                <a:cs typeface="Times New Roman" panose="02020603050405020304" pitchFamily="18" charset="0"/>
              </a:rPr>
              <a:t>and the part </a:t>
            </a:r>
            <a:r>
              <a:rPr sz="2400" spc="-5" dirty="0">
                <a:latin typeface="Times New Roman" panose="02020603050405020304" pitchFamily="18" charset="0"/>
                <a:cs typeface="Times New Roman" panose="02020603050405020304" pitchFamily="18" charset="0"/>
              </a:rPr>
              <a:t>of </a:t>
            </a:r>
            <a:r>
              <a:rPr sz="2400" spc="-10" dirty="0">
                <a:latin typeface="Times New Roman" panose="02020603050405020304" pitchFamily="18" charset="0"/>
                <a:cs typeface="Times New Roman" panose="02020603050405020304" pitchFamily="18" charset="0"/>
              </a:rPr>
              <a:t>operating </a:t>
            </a:r>
            <a:r>
              <a:rPr sz="2400" spc="-20" dirty="0">
                <a:latin typeface="Times New Roman" panose="02020603050405020304" pitchFamily="18" charset="0"/>
                <a:cs typeface="Times New Roman" panose="02020603050405020304" pitchFamily="18" charset="0"/>
              </a:rPr>
              <a:t>system</a:t>
            </a:r>
            <a:r>
              <a:rPr lang="en-US" sz="2400" spc="-20" dirty="0">
                <a:latin typeface="Times New Roman" panose="02020603050405020304" pitchFamily="18" charset="0"/>
                <a:cs typeface="Times New Roman" panose="02020603050405020304" pitchFamily="18" charset="0"/>
              </a:rPr>
              <a:t> that</a:t>
            </a:r>
            <a:r>
              <a:rPr sz="2400" dirty="0">
                <a:latin typeface="Times New Roman" panose="02020603050405020304" pitchFamily="18" charset="0"/>
                <a:cs typeface="Times New Roman" panose="02020603050405020304" pitchFamily="18" charset="0"/>
              </a:rPr>
              <a:t> is </a:t>
            </a:r>
            <a:r>
              <a:rPr sz="2400" spc="-5" dirty="0">
                <a:latin typeface="Times New Roman" panose="02020603050405020304" pitchFamily="18" charset="0"/>
                <a:cs typeface="Times New Roman" panose="02020603050405020304" pitchFamily="18" charset="0"/>
              </a:rPr>
              <a:t>responsible </a:t>
            </a:r>
            <a:r>
              <a:rPr sz="2400" spc="-15" dirty="0">
                <a:latin typeface="Times New Roman" panose="02020603050405020304" pitchFamily="18" charset="0"/>
                <a:cs typeface="Times New Roman" panose="02020603050405020304" pitchFamily="18" charset="0"/>
              </a:rPr>
              <a:t>for </a:t>
            </a:r>
            <a:r>
              <a:rPr sz="2400" dirty="0">
                <a:latin typeface="Times New Roman" panose="02020603050405020304" pitchFamily="18" charset="0"/>
                <a:cs typeface="Times New Roman" panose="02020603050405020304" pitchFamily="18" charset="0"/>
              </a:rPr>
              <a:t>those </a:t>
            </a:r>
            <a:r>
              <a:rPr sz="2400" spc="-5" dirty="0">
                <a:latin typeface="Times New Roman" panose="02020603050405020304" pitchFamily="18" charset="0"/>
                <a:cs typeface="Times New Roman" panose="02020603050405020304" pitchFamily="18" charset="0"/>
              </a:rPr>
              <a:t>task</a:t>
            </a:r>
            <a:r>
              <a:rPr lang="en-US" sz="2400" spc="-5" dirty="0">
                <a:latin typeface="Times New Roman" panose="02020603050405020304" pitchFamily="18" charset="0"/>
                <a:cs typeface="Times New Roman" panose="02020603050405020304" pitchFamily="18" charset="0"/>
              </a:rPr>
              <a:t>s</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is known as </a:t>
            </a:r>
            <a:r>
              <a:rPr lang="en-US" sz="2400" dirty="0">
                <a:latin typeface="Times New Roman" panose="02020603050405020304" pitchFamily="18" charset="0"/>
                <a:cs typeface="Times New Roman" panose="02020603050405020304" pitchFamily="18" charset="0"/>
              </a:rPr>
              <a:t>the </a:t>
            </a:r>
            <a:r>
              <a:rPr sz="2400" b="1" dirty="0">
                <a:latin typeface="Times New Roman" panose="02020603050405020304" pitchFamily="18" charset="0"/>
                <a:cs typeface="Times New Roman" panose="02020603050405020304" pitchFamily="18" charset="0"/>
              </a:rPr>
              <a:t>memory </a:t>
            </a:r>
            <a:r>
              <a:rPr sz="2400" b="1" spc="-5" dirty="0">
                <a:latin typeface="Times New Roman" panose="02020603050405020304" pitchFamily="18" charset="0"/>
                <a:cs typeface="Times New Roman" panose="02020603050405020304" pitchFamily="18" charset="0"/>
              </a:rPr>
              <a:t>manager</a:t>
            </a:r>
            <a:r>
              <a:rPr sz="2400" spc="-5" dirty="0">
                <a:latin typeface="Times New Roman" panose="02020603050405020304" pitchFamily="18" charset="0"/>
                <a:cs typeface="Times New Roman" panose="02020603050405020304" pitchFamily="18" charset="0"/>
              </a:rPr>
              <a:t>. This </a:t>
            </a:r>
            <a:r>
              <a:rPr sz="2400" spc="-10" dirty="0">
                <a:latin typeface="Times New Roman" panose="02020603050405020304" pitchFamily="18" charset="0"/>
                <a:cs typeface="Times New Roman" panose="02020603050405020304" pitchFamily="18" charset="0"/>
              </a:rPr>
              <a:t>complete </a:t>
            </a:r>
            <a:r>
              <a:rPr sz="2400" dirty="0">
                <a:latin typeface="Times New Roman" panose="02020603050405020304" pitchFamily="18" charset="0"/>
                <a:cs typeface="Times New Roman" panose="02020603050405020304" pitchFamily="18" charset="0"/>
              </a:rPr>
              <a:t>mechanism </a:t>
            </a:r>
            <a:r>
              <a:rPr sz="2400" spc="-5" dirty="0">
                <a:latin typeface="Times New Roman" panose="02020603050405020304" pitchFamily="18" charset="0"/>
                <a:cs typeface="Times New Roman" panose="02020603050405020304" pitchFamily="18" charset="0"/>
              </a:rPr>
              <a:t>that </a:t>
            </a:r>
            <a:r>
              <a:rPr sz="2400" dirty="0">
                <a:latin typeface="Times New Roman" panose="02020603050405020304" pitchFamily="18" charset="0"/>
                <a:cs typeface="Times New Roman" panose="02020603050405020304" pitchFamily="18" charset="0"/>
              </a:rPr>
              <a:t>is  </a:t>
            </a:r>
            <a:r>
              <a:rPr sz="2400" spc="-5" dirty="0">
                <a:latin typeface="Times New Roman" panose="02020603050405020304" pitchFamily="18" charset="0"/>
                <a:cs typeface="Times New Roman" panose="02020603050405020304" pitchFamily="18" charset="0"/>
              </a:rPr>
              <a:t>specified </a:t>
            </a:r>
            <a:r>
              <a:rPr sz="2400" spc="-10" dirty="0">
                <a:latin typeface="Times New Roman" panose="02020603050405020304" pitchFamily="18" charset="0"/>
                <a:cs typeface="Times New Roman" panose="02020603050405020304" pitchFamily="18" charset="0"/>
              </a:rPr>
              <a:t>here </a:t>
            </a:r>
            <a:r>
              <a:rPr sz="2400" dirty="0">
                <a:latin typeface="Times New Roman" panose="02020603050405020304" pitchFamily="18" charset="0"/>
                <a:cs typeface="Times New Roman" panose="02020603050405020304" pitchFamily="18" charset="0"/>
              </a:rPr>
              <a:t>is </a:t>
            </a:r>
            <a:r>
              <a:rPr sz="2400" spc="-5" dirty="0">
                <a:latin typeface="Times New Roman" panose="02020603050405020304" pitchFamily="18" charset="0"/>
                <a:cs typeface="Times New Roman" panose="02020603050405020304" pitchFamily="18" charset="0"/>
              </a:rPr>
              <a:t>called </a:t>
            </a:r>
            <a:r>
              <a:rPr sz="2400" dirty="0">
                <a:latin typeface="Times New Roman" panose="02020603050405020304" pitchFamily="18" charset="0"/>
                <a:cs typeface="Times New Roman" panose="02020603050405020304" pitchFamily="18" charset="0"/>
              </a:rPr>
              <a:t>memory</a:t>
            </a:r>
            <a:r>
              <a:rPr sz="2400" spc="1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management</a:t>
            </a:r>
            <a:r>
              <a:rPr sz="2400" spc="-1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17E8-618B-4F13-8128-CA105B3B3A42}"/>
              </a:ext>
            </a:extLst>
          </p:cNvPr>
          <p:cNvSpPr>
            <a:spLocks noGrp="1"/>
          </p:cNvSpPr>
          <p:nvPr>
            <p:ph type="title"/>
          </p:nvPr>
        </p:nvSpPr>
        <p:spPr/>
        <p:txBody>
          <a:bodyPr/>
          <a:lstStyle/>
          <a:p>
            <a:r>
              <a:rPr lang="en-US" sz="4400" spc="-160" dirty="0"/>
              <a:t>Memory</a:t>
            </a:r>
            <a:r>
              <a:rPr lang="en-US" sz="4400" spc="-375" dirty="0"/>
              <a:t> </a:t>
            </a:r>
            <a:r>
              <a:rPr lang="en-US" sz="4400" spc="-225" dirty="0"/>
              <a:t>Management:</a:t>
            </a:r>
            <a:endParaRPr lang="en-US" dirty="0"/>
          </a:p>
        </p:txBody>
      </p:sp>
      <p:sp>
        <p:nvSpPr>
          <p:cNvPr id="3" name="Content Placeholder 2">
            <a:extLst>
              <a:ext uri="{FF2B5EF4-FFF2-40B4-BE49-F238E27FC236}">
                <a16:creationId xmlns:a16="http://schemas.microsoft.com/office/drawing/2014/main" id="{0EC63B7B-431A-4219-84F3-75F44236A2B7}"/>
              </a:ext>
            </a:extLst>
          </p:cNvPr>
          <p:cNvSpPr>
            <a:spLocks noGrp="1"/>
          </p:cNvSpPr>
          <p:nvPr>
            <p:ph idx="1"/>
          </p:nvPr>
        </p:nvSpPr>
        <p:spPr/>
        <p:txBody>
          <a:bodyPr>
            <a:normAutofit/>
          </a:bodyPr>
          <a:lstStyle/>
          <a:p>
            <a:pPr marL="12700">
              <a:lnSpc>
                <a:spcPct val="100000"/>
              </a:lnSpc>
              <a:spcBef>
                <a:spcPts val="285"/>
              </a:spcBef>
            </a:pPr>
            <a:r>
              <a:rPr lang="en-US" sz="2400" b="1" dirty="0">
                <a:latin typeface="Times New Roman" panose="02020603050405020304" pitchFamily="18" charset="0"/>
                <a:cs typeface="Times New Roman" panose="02020603050405020304" pitchFamily="18" charset="0"/>
              </a:rPr>
              <a:t>Memory</a:t>
            </a:r>
            <a:r>
              <a:rPr lang="en-US" sz="2400" b="1" spc="-15" dirty="0">
                <a:latin typeface="Times New Roman" panose="02020603050405020304" pitchFamily="18" charset="0"/>
                <a:cs typeface="Times New Roman" panose="02020603050405020304" pitchFamily="18" charset="0"/>
              </a:rPr>
              <a:t> </a:t>
            </a:r>
            <a:r>
              <a:rPr lang="en-US" sz="2400" b="1" spc="-10" dirty="0">
                <a:latin typeface="Times New Roman" panose="02020603050405020304" pitchFamily="18" charset="0"/>
                <a:cs typeface="Times New Roman" panose="02020603050405020304" pitchFamily="18" charset="0"/>
              </a:rPr>
              <a:t>manager</a:t>
            </a:r>
            <a:endParaRPr lang="en-US" sz="2400" dirty="0">
              <a:latin typeface="Times New Roman" panose="02020603050405020304" pitchFamily="18" charset="0"/>
              <a:cs typeface="Times New Roman" panose="02020603050405020304" pitchFamily="18" charset="0"/>
            </a:endParaRPr>
          </a:p>
          <a:p>
            <a:pPr marL="241300" indent="-228600">
              <a:lnSpc>
                <a:spcPct val="100000"/>
              </a:lnSpc>
              <a:spcBef>
                <a:spcPts val="280"/>
              </a:spcBef>
              <a:buFont typeface="Arial"/>
              <a:buChar char="•"/>
              <a:tabLst>
                <a:tab pos="240665" algn="l"/>
                <a:tab pos="241300" algn="l"/>
              </a:tabLst>
            </a:pPr>
            <a:r>
              <a:rPr lang="en-US" sz="2400" spc="-5" dirty="0">
                <a:latin typeface="Times New Roman" panose="02020603050405020304" pitchFamily="18" charset="0"/>
                <a:cs typeface="Times New Roman" panose="02020603050405020304" pitchFamily="18" charset="0"/>
              </a:rPr>
              <a:t>The part of an </a:t>
            </a:r>
            <a:r>
              <a:rPr lang="en-US" sz="2400" spc="-10" dirty="0">
                <a:latin typeface="Times New Roman" panose="02020603050405020304" pitchFamily="18" charset="0"/>
                <a:cs typeface="Times New Roman" panose="02020603050405020304" pitchFamily="18" charset="0"/>
              </a:rPr>
              <a:t>operating </a:t>
            </a:r>
            <a:r>
              <a:rPr lang="en-US" sz="2400" spc="-20" dirty="0">
                <a:latin typeface="Times New Roman" panose="02020603050405020304" pitchFamily="18" charset="0"/>
                <a:cs typeface="Times New Roman" panose="02020603050405020304" pitchFamily="18" charset="0"/>
              </a:rPr>
              <a:t>system </a:t>
            </a:r>
            <a:r>
              <a:rPr lang="en-US" sz="2400" spc="-5" dirty="0">
                <a:latin typeface="Times New Roman" panose="02020603050405020304" pitchFamily="18" charset="0"/>
                <a:cs typeface="Times New Roman" panose="02020603050405020304" pitchFamily="18" charset="0"/>
              </a:rPr>
              <a:t>that performs </a:t>
            </a:r>
            <a:r>
              <a:rPr lang="en-US" sz="2400" dirty="0">
                <a:latin typeface="Times New Roman" panose="02020603050405020304" pitchFamily="18" charset="0"/>
                <a:cs typeface="Times New Roman" panose="02020603050405020304" pitchFamily="18" charset="0"/>
              </a:rPr>
              <a:t>memory </a:t>
            </a:r>
            <a:r>
              <a:rPr lang="en-US" sz="2400" spc="-5" dirty="0">
                <a:latin typeface="Times New Roman" panose="02020603050405020304" pitchFamily="18" charset="0"/>
                <a:cs typeface="Times New Roman" panose="02020603050405020304" pitchFamily="18" charset="0"/>
              </a:rPr>
              <a:t>management</a:t>
            </a:r>
            <a:r>
              <a:rPr lang="en-US" sz="2400" spc="2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functionality.</a:t>
            </a:r>
            <a:endParaRPr lang="en-US" sz="2400" dirty="0">
              <a:latin typeface="Times New Roman" panose="02020603050405020304" pitchFamily="18" charset="0"/>
              <a:cs typeface="Times New Roman" panose="02020603050405020304" pitchFamily="18" charset="0"/>
            </a:endParaRPr>
          </a:p>
          <a:p>
            <a:pPr marL="12700">
              <a:lnSpc>
                <a:spcPct val="100000"/>
              </a:lnSpc>
              <a:spcBef>
                <a:spcPts val="275"/>
              </a:spcBef>
            </a:pPr>
            <a:r>
              <a:rPr lang="en-US" sz="2400" b="1" dirty="0">
                <a:latin typeface="Times New Roman" panose="02020603050405020304" pitchFamily="18" charset="0"/>
                <a:cs typeface="Times New Roman" panose="02020603050405020304" pitchFamily="18" charset="0"/>
              </a:rPr>
              <a:t>The </a:t>
            </a:r>
            <a:r>
              <a:rPr lang="en-US" sz="2400" b="1" spc="-5" dirty="0">
                <a:latin typeface="Times New Roman" panose="02020603050405020304" pitchFamily="18" charset="0"/>
                <a:cs typeface="Times New Roman" panose="02020603050405020304" pitchFamily="18" charset="0"/>
              </a:rPr>
              <a:t>various </a:t>
            </a:r>
            <a:r>
              <a:rPr lang="en-US" sz="2400" b="1" dirty="0">
                <a:latin typeface="Times New Roman" panose="02020603050405020304" pitchFamily="18" charset="0"/>
                <a:cs typeface="Times New Roman" panose="02020603050405020304" pitchFamily="18" charset="0"/>
              </a:rPr>
              <a:t>job of memory </a:t>
            </a:r>
            <a:r>
              <a:rPr lang="en-US" sz="2400" b="1" spc="-10" dirty="0">
                <a:latin typeface="Times New Roman" panose="02020603050405020304" pitchFamily="18" charset="0"/>
                <a:cs typeface="Times New Roman" panose="02020603050405020304" pitchFamily="18" charset="0"/>
              </a:rPr>
              <a:t>managers</a:t>
            </a:r>
            <a:r>
              <a:rPr lang="en-US" sz="2400" b="1" spc="-65" dirty="0">
                <a:latin typeface="Times New Roman" panose="02020603050405020304" pitchFamily="18" charset="0"/>
                <a:cs typeface="Times New Roman" panose="02020603050405020304" pitchFamily="18" charset="0"/>
              </a:rPr>
              <a:t> </a:t>
            </a:r>
            <a:r>
              <a:rPr lang="en-US" sz="2400" b="1" spc="-15" dirty="0">
                <a:latin typeface="Times New Roman" panose="02020603050405020304" pitchFamily="18" charset="0"/>
                <a:cs typeface="Times New Roman" panose="02020603050405020304" pitchFamily="18" charset="0"/>
              </a:rPr>
              <a:t>are</a:t>
            </a:r>
            <a:endParaRPr lang="en-US" sz="2400" dirty="0">
              <a:latin typeface="Times New Roman" panose="02020603050405020304" pitchFamily="18" charset="0"/>
              <a:cs typeface="Times New Roman" panose="02020603050405020304" pitchFamily="18" charset="0"/>
            </a:endParaRPr>
          </a:p>
          <a:p>
            <a:pPr marL="698500" lvl="1" indent="-229235">
              <a:lnSpc>
                <a:spcPct val="100000"/>
              </a:lnSpc>
              <a:buFont typeface="Arial"/>
              <a:buChar char="•"/>
              <a:tabLst>
                <a:tab pos="697865" algn="l"/>
                <a:tab pos="699135" algn="l"/>
              </a:tabLst>
            </a:pPr>
            <a:r>
              <a:rPr lang="en-US" spc="-80" dirty="0">
                <a:latin typeface="Times New Roman" panose="02020603050405020304" pitchFamily="18" charset="0"/>
                <a:cs typeface="Times New Roman" panose="02020603050405020304" pitchFamily="18" charset="0"/>
              </a:rPr>
              <a:t>To </a:t>
            </a:r>
            <a:r>
              <a:rPr lang="en-US" spc="-15" dirty="0">
                <a:latin typeface="Times New Roman" panose="02020603050405020304" pitchFamily="18" charset="0"/>
                <a:cs typeface="Times New Roman" panose="02020603050405020304" pitchFamily="18" charset="0"/>
              </a:rPr>
              <a:t>keep </a:t>
            </a:r>
            <a:r>
              <a:rPr lang="en-US" spc="-5" dirty="0">
                <a:latin typeface="Times New Roman" panose="02020603050405020304" pitchFamily="18" charset="0"/>
                <a:cs typeface="Times New Roman" panose="02020603050405020304" pitchFamily="18" charset="0"/>
              </a:rPr>
              <a:t>track of </a:t>
            </a:r>
            <a:r>
              <a:rPr lang="en-US" dirty="0">
                <a:latin typeface="Times New Roman" panose="02020603050405020304" pitchFamily="18" charset="0"/>
                <a:cs typeface="Times New Roman" panose="02020603050405020304" pitchFamily="18" charset="0"/>
              </a:rPr>
              <a:t>which parts </a:t>
            </a:r>
            <a:r>
              <a:rPr lang="en-US" spc="-5" dirty="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memory </a:t>
            </a:r>
            <a:r>
              <a:rPr lang="en-US" spc="-5" dirty="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in use and which </a:t>
            </a:r>
            <a:r>
              <a:rPr lang="en-US" spc="-5" dirty="0">
                <a:latin typeface="Times New Roman" panose="02020603050405020304" pitchFamily="18" charset="0"/>
                <a:cs typeface="Times New Roman" panose="02020603050405020304" pitchFamily="18" charset="0"/>
              </a:rPr>
              <a:t>are</a:t>
            </a:r>
            <a:r>
              <a:rPr lang="en-US" spc="-3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free.</a:t>
            </a:r>
            <a:endParaRPr lang="en-US" dirty="0">
              <a:latin typeface="Times New Roman" panose="02020603050405020304" pitchFamily="18" charset="0"/>
              <a:cs typeface="Times New Roman" panose="02020603050405020304" pitchFamily="18" charset="0"/>
            </a:endParaRPr>
          </a:p>
          <a:p>
            <a:pPr marL="698500" lvl="1" indent="-229235">
              <a:lnSpc>
                <a:spcPct val="100000"/>
              </a:lnSpc>
              <a:buFont typeface="Arial"/>
              <a:buChar char="•"/>
              <a:tabLst>
                <a:tab pos="697865" algn="l"/>
                <a:tab pos="699135" algn="l"/>
              </a:tabLst>
            </a:pPr>
            <a:r>
              <a:rPr lang="en-US" spc="-80" dirty="0">
                <a:latin typeface="Times New Roman" panose="02020603050405020304" pitchFamily="18" charset="0"/>
                <a:cs typeface="Times New Roman" panose="02020603050405020304" pitchFamily="18" charset="0"/>
              </a:rPr>
              <a:t>To </a:t>
            </a:r>
            <a:r>
              <a:rPr lang="en-US" spc="-5" dirty="0">
                <a:latin typeface="Times New Roman" panose="02020603050405020304" pitchFamily="18" charset="0"/>
                <a:cs typeface="Times New Roman" panose="02020603050405020304" pitchFamily="18" charset="0"/>
              </a:rPr>
              <a:t>allocate </a:t>
            </a:r>
            <a:r>
              <a:rPr lang="en-US" spc="-10" dirty="0">
                <a:latin typeface="Times New Roman" panose="02020603050405020304" pitchFamily="18" charset="0"/>
                <a:cs typeface="Times New Roman" panose="02020603050405020304" pitchFamily="18" charset="0"/>
              </a:rPr>
              <a:t>required </a:t>
            </a:r>
            <a:r>
              <a:rPr lang="en-US" dirty="0">
                <a:latin typeface="Times New Roman" panose="02020603050405020304" pitchFamily="18" charset="0"/>
                <a:cs typeface="Times New Roman" panose="02020603050405020304" pitchFamily="18" charset="0"/>
              </a:rPr>
              <a:t>memory </a:t>
            </a:r>
            <a:r>
              <a:rPr lang="en-US" spc="-5" dirty="0">
                <a:latin typeface="Times New Roman" panose="02020603050405020304" pitchFamily="18" charset="0"/>
                <a:cs typeface="Times New Roman" panose="02020603050405020304" pitchFamily="18" charset="0"/>
              </a:rPr>
              <a:t>to processes </a:t>
            </a:r>
            <a:r>
              <a:rPr lang="en-US" dirty="0">
                <a:latin typeface="Times New Roman" panose="02020603050405020304" pitchFamily="18" charset="0"/>
                <a:cs typeface="Times New Roman" panose="02020603050405020304" pitchFamily="18" charset="0"/>
              </a:rPr>
              <a:t>when </a:t>
            </a:r>
            <a:r>
              <a:rPr lang="en-US" spc="-5" dirty="0">
                <a:latin typeface="Times New Roman" panose="02020603050405020304" pitchFamily="18" charset="0"/>
                <a:cs typeface="Times New Roman" panose="02020603050405020304" pitchFamily="18" charset="0"/>
              </a:rPr>
              <a:t>they did </a:t>
            </a:r>
            <a:r>
              <a:rPr lang="en-US" dirty="0">
                <a:latin typeface="Times New Roman" panose="02020603050405020304" pitchFamily="18" charset="0"/>
                <a:cs typeface="Times New Roman" panose="02020603050405020304" pitchFamily="18" charset="0"/>
              </a:rPr>
              <a:t>it and </a:t>
            </a:r>
            <a:r>
              <a:rPr lang="en-US" spc="-5" dirty="0">
                <a:latin typeface="Times New Roman" panose="02020603050405020304" pitchFamily="18" charset="0"/>
                <a:cs typeface="Times New Roman" panose="02020603050405020304" pitchFamily="18" charset="0"/>
              </a:rPr>
              <a:t>to deallocate </a:t>
            </a:r>
            <a:r>
              <a:rPr lang="en-US" dirty="0">
                <a:latin typeface="Times New Roman" panose="02020603050405020304" pitchFamily="18" charset="0"/>
                <a:cs typeface="Times New Roman" panose="02020603050405020304" pitchFamily="18" charset="0"/>
              </a:rPr>
              <a:t>when</a:t>
            </a:r>
            <a:r>
              <a:rPr lang="en-US" spc="-8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finished.</a:t>
            </a:r>
            <a:endParaRPr lang="en-US" dirty="0">
              <a:latin typeface="Times New Roman" panose="02020603050405020304" pitchFamily="18" charset="0"/>
              <a:cs typeface="Times New Roman" panose="02020603050405020304" pitchFamily="18" charset="0"/>
            </a:endParaRPr>
          </a:p>
          <a:p>
            <a:pPr marL="698500" lvl="1" indent="-229235">
              <a:lnSpc>
                <a:spcPct val="100000"/>
              </a:lnSpc>
              <a:buFont typeface="Arial"/>
              <a:buChar char="•"/>
              <a:tabLst>
                <a:tab pos="697865" algn="l"/>
                <a:tab pos="699135" algn="l"/>
              </a:tabLst>
            </a:pPr>
            <a:r>
              <a:rPr lang="en-US" spc="-80" dirty="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manage </a:t>
            </a:r>
            <a:r>
              <a:rPr lang="en-US" spc="-5" dirty="0">
                <a:latin typeface="Times New Roman" panose="02020603050405020304" pitchFamily="18" charset="0"/>
                <a:cs typeface="Times New Roman" panose="02020603050405020304" pitchFamily="18" charset="0"/>
              </a:rPr>
              <a:t>swapping of processes between </a:t>
            </a:r>
            <a:r>
              <a:rPr lang="en-US" dirty="0">
                <a:latin typeface="Times New Roman" panose="02020603050405020304" pitchFamily="18" charset="0"/>
                <a:cs typeface="Times New Roman" panose="02020603050405020304" pitchFamily="18" charset="0"/>
              </a:rPr>
              <a:t>main memory </a:t>
            </a:r>
            <a:r>
              <a:rPr lang="en-US" spc="-5" dirty="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disk when </a:t>
            </a:r>
            <a:r>
              <a:rPr lang="en-US" spc="-10" dirty="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not enough space in memory</a:t>
            </a:r>
            <a:r>
              <a:rPr lang="en-US" spc="-9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to</a:t>
            </a:r>
            <a:r>
              <a:rPr lang="en-US" sz="2800" spc="-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hold all the </a:t>
            </a:r>
            <a:r>
              <a:rPr lang="en-US" sz="2400" spc="-5" dirty="0">
                <a:latin typeface="Times New Roman" panose="02020603050405020304" pitchFamily="18" charset="0"/>
                <a:cs typeface="Times New Roman" panose="02020603050405020304" pitchFamily="18" charset="0"/>
              </a:rPr>
              <a:t>requesting</a:t>
            </a:r>
            <a:r>
              <a:rPr lang="en-US" sz="2400" spc="-7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processes.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800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2146300" cy="697230"/>
          </a:xfrm>
          <a:prstGeom prst="rect">
            <a:avLst/>
          </a:prstGeom>
        </p:spPr>
        <p:txBody>
          <a:bodyPr vert="horz" wrap="square" lIns="0" tIns="13335" rIns="0" bIns="0" rtlCol="0">
            <a:spAutoFit/>
          </a:bodyPr>
          <a:lstStyle/>
          <a:p>
            <a:pPr marL="12700">
              <a:lnSpc>
                <a:spcPct val="100000"/>
              </a:lnSpc>
              <a:spcBef>
                <a:spcPts val="105"/>
              </a:spcBef>
            </a:pPr>
            <a:r>
              <a:rPr lang="en-US" spc="-525" dirty="0"/>
              <a:t>S</a:t>
            </a:r>
            <a:r>
              <a:rPr sz="4400" spc="-155" dirty="0"/>
              <a:t>w</a:t>
            </a:r>
            <a:r>
              <a:rPr sz="4400" spc="-210" dirty="0"/>
              <a:t>apping</a:t>
            </a:r>
            <a:endParaRPr sz="440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68</a:t>
            </a:fld>
            <a:endParaRPr dirty="0"/>
          </a:p>
        </p:txBody>
      </p:sp>
      <p:sp>
        <p:nvSpPr>
          <p:cNvPr id="3" name="object 3"/>
          <p:cNvSpPr txBox="1"/>
          <p:nvPr/>
        </p:nvSpPr>
        <p:spPr>
          <a:xfrm>
            <a:off x="916939" y="1450975"/>
            <a:ext cx="10600055" cy="4281300"/>
          </a:xfrm>
          <a:prstGeom prst="rect">
            <a:avLst/>
          </a:prstGeom>
        </p:spPr>
        <p:txBody>
          <a:bodyPr vert="horz" wrap="square" lIns="0" tIns="13335" rIns="0" bIns="0" rtlCol="0">
            <a:spAutoFit/>
          </a:bodyPr>
          <a:lstStyle/>
          <a:p>
            <a:pPr marL="241300" indent="-229235">
              <a:spcBef>
                <a:spcPts val="105"/>
              </a:spcBef>
              <a:buFont typeface="Wingdings"/>
              <a:buChar char=""/>
              <a:tabLst>
                <a:tab pos="241935" algn="l"/>
              </a:tabLst>
            </a:pPr>
            <a:r>
              <a:rPr sz="2400" b="1" spc="-5" dirty="0">
                <a:latin typeface="Times New Roman" panose="02020603050405020304" pitchFamily="18" charset="0"/>
                <a:cs typeface="Times New Roman" panose="02020603050405020304" pitchFamily="18" charset="0"/>
              </a:rPr>
              <a:t>Swapping </a:t>
            </a:r>
            <a:r>
              <a:rPr sz="2400" dirty="0">
                <a:latin typeface="Times New Roman" panose="02020603050405020304" pitchFamily="18" charset="0"/>
                <a:cs typeface="Times New Roman" panose="02020603050405020304" pitchFamily="18" charset="0"/>
              </a:rPr>
              <a:t>is </a:t>
            </a:r>
            <a:r>
              <a:rPr sz="2400" spc="-10" dirty="0">
                <a:latin typeface="Times New Roman" panose="02020603050405020304" pitchFamily="18" charset="0"/>
                <a:cs typeface="Times New Roman" panose="02020603050405020304" pitchFamily="18" charset="0"/>
              </a:rPr>
              <a:t>exchanging </a:t>
            </a:r>
            <a:r>
              <a:rPr sz="2400" spc="-15" dirty="0">
                <a:latin typeface="Times New Roman" panose="02020603050405020304" pitchFamily="18" charset="0"/>
                <a:cs typeface="Times New Roman" panose="02020603050405020304" pitchFamily="18" charset="0"/>
              </a:rPr>
              <a:t>data </a:t>
            </a:r>
            <a:r>
              <a:rPr sz="2400" spc="-5" dirty="0">
                <a:latin typeface="Times New Roman" panose="02020603050405020304" pitchFamily="18" charset="0"/>
                <a:cs typeface="Times New Roman" panose="02020603050405020304" pitchFamily="18" charset="0"/>
              </a:rPr>
              <a:t>between </a:t>
            </a:r>
            <a:r>
              <a:rPr sz="2400"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hard </a:t>
            </a:r>
            <a:r>
              <a:rPr sz="2400" b="1" dirty="0">
                <a:latin typeface="Times New Roman" panose="02020603050405020304" pitchFamily="18" charset="0"/>
                <a:cs typeface="Times New Roman" panose="02020603050405020304" pitchFamily="18" charset="0"/>
              </a:rPr>
              <a:t>disk and the RAM</a:t>
            </a:r>
            <a:r>
              <a:rPr sz="24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Moving </a:t>
            </a:r>
            <a:r>
              <a:rPr sz="2400"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process </a:t>
            </a:r>
            <a:r>
              <a:rPr sz="2400" spc="-15" dirty="0">
                <a:latin typeface="Times New Roman" panose="02020603050405020304" pitchFamily="18" charset="0"/>
                <a:cs typeface="Times New Roman" panose="02020603050405020304" pitchFamily="18" charset="0"/>
              </a:rPr>
              <a:t>from</a:t>
            </a:r>
            <a:r>
              <a:rPr sz="2400" spc="1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main</a:t>
            </a:r>
            <a:r>
              <a:rPr lang="en-US" sz="24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memory </a:t>
            </a:r>
            <a:r>
              <a:rPr sz="2400" spc="-10"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disk </a:t>
            </a:r>
            <a:r>
              <a:rPr sz="2400" dirty="0">
                <a:latin typeface="Times New Roman" panose="02020603050405020304" pitchFamily="18" charset="0"/>
                <a:cs typeface="Times New Roman" panose="02020603050405020304" pitchFamily="18" charset="0"/>
              </a:rPr>
              <a:t>and </a:t>
            </a:r>
            <a:r>
              <a:rPr sz="2400" spc="-5" dirty="0">
                <a:latin typeface="Times New Roman" panose="02020603050405020304" pitchFamily="18" charset="0"/>
                <a:cs typeface="Times New Roman" panose="02020603050405020304" pitchFamily="18" charset="0"/>
              </a:rPr>
              <a:t>back </a:t>
            </a:r>
            <a:r>
              <a:rPr sz="2400" dirty="0">
                <a:latin typeface="Times New Roman" panose="02020603050405020304" pitchFamily="18" charset="0"/>
                <a:cs typeface="Times New Roman" panose="02020603050405020304" pitchFamily="18" charset="0"/>
              </a:rPr>
              <a:t>is </a:t>
            </a:r>
            <a:r>
              <a:rPr sz="2400" spc="-5" dirty="0">
                <a:latin typeface="Times New Roman" panose="02020603050405020304" pitchFamily="18" charset="0"/>
                <a:cs typeface="Times New Roman" panose="02020603050405020304" pitchFamily="18" charset="0"/>
              </a:rPr>
              <a:t>called swapping. </a:t>
            </a:r>
            <a:r>
              <a:rPr sz="2400" spc="-10" dirty="0">
                <a:latin typeface="Times New Roman" panose="02020603050405020304" pitchFamily="18" charset="0"/>
                <a:cs typeface="Times New Roman" panose="02020603050405020304" pitchFamily="18" charset="0"/>
              </a:rPr>
              <a:t>whenever </a:t>
            </a:r>
            <a:r>
              <a:rPr sz="2400" dirty="0">
                <a:latin typeface="Times New Roman" panose="02020603050405020304" pitchFamily="18" charset="0"/>
                <a:cs typeface="Times New Roman" panose="02020603050405020304" pitchFamily="18" charset="0"/>
              </a:rPr>
              <a:t>a </a:t>
            </a:r>
            <a:r>
              <a:rPr sz="2400" spc="-5" dirty="0">
                <a:latin typeface="Times New Roman" panose="02020603050405020304" pitchFamily="18" charset="0"/>
                <a:cs typeface="Times New Roman" panose="02020603050405020304" pitchFamily="18" charset="0"/>
              </a:rPr>
              <a:t>new </a:t>
            </a:r>
            <a:r>
              <a:rPr sz="2400" spc="-10" dirty="0">
                <a:latin typeface="Times New Roman" panose="02020603050405020304" pitchFamily="18" charset="0"/>
                <a:cs typeface="Times New Roman" panose="02020603050405020304" pitchFamily="18" charset="0"/>
              </a:rPr>
              <a:t>process </a:t>
            </a:r>
            <a:r>
              <a:rPr sz="2400" dirty="0">
                <a:latin typeface="Times New Roman" panose="02020603050405020304" pitchFamily="18" charset="0"/>
                <a:cs typeface="Times New Roman" panose="02020603050405020304" pitchFamily="18" charset="0"/>
              </a:rPr>
              <a:t>is </a:t>
            </a:r>
            <a:r>
              <a:rPr sz="2400" spc="-5" dirty="0">
                <a:latin typeface="Times New Roman" panose="02020603050405020304" pitchFamily="18" charset="0"/>
                <a:cs typeface="Times New Roman" panose="02020603050405020304" pitchFamily="18" charset="0"/>
              </a:rPr>
              <a:t>ready </a:t>
            </a:r>
            <a:r>
              <a:rPr sz="2400" spc="-10" dirty="0">
                <a:latin typeface="Times New Roman" panose="02020603050405020304" pitchFamily="18" charset="0"/>
                <a:cs typeface="Times New Roman" panose="02020603050405020304" pitchFamily="18" charset="0"/>
              </a:rPr>
              <a:t>to </a:t>
            </a:r>
            <a:r>
              <a:rPr sz="2400" dirty="0">
                <a:latin typeface="Times New Roman" panose="02020603050405020304" pitchFamily="18" charset="0"/>
                <a:cs typeface="Times New Roman" panose="02020603050405020304" pitchFamily="18" charset="0"/>
              </a:rPr>
              <a:t>be loaded</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in</a:t>
            </a:r>
            <a:r>
              <a:rPr lang="en-US" sz="2400"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memory, </a:t>
            </a:r>
            <a:r>
              <a:rPr sz="2400" dirty="0">
                <a:latin typeface="Times New Roman" panose="02020603050405020304" pitchFamily="18" charset="0"/>
                <a:cs typeface="Times New Roman" panose="02020603050405020304" pitchFamily="18" charset="0"/>
              </a:rPr>
              <a:t>and if </a:t>
            </a:r>
            <a:r>
              <a:rPr sz="2400" spc="-5" dirty="0">
                <a:latin typeface="Times New Roman" panose="02020603050405020304" pitchFamily="18" charset="0"/>
                <a:cs typeface="Times New Roman" panose="02020603050405020304" pitchFamily="18" charset="0"/>
              </a:rPr>
              <a:t>no partition </a:t>
            </a:r>
            <a:r>
              <a:rPr sz="2400" dirty="0">
                <a:latin typeface="Times New Roman" panose="02020603050405020304" pitchFamily="18" charset="0"/>
                <a:cs typeface="Times New Roman" panose="02020603050405020304" pitchFamily="18" charset="0"/>
              </a:rPr>
              <a:t>is </a:t>
            </a:r>
            <a:r>
              <a:rPr sz="2400" spc="-10" dirty="0">
                <a:latin typeface="Times New Roman" panose="02020603050405020304" pitchFamily="18" charset="0"/>
                <a:cs typeface="Times New Roman" panose="02020603050405020304" pitchFamily="18" charset="0"/>
              </a:rPr>
              <a:t>free, </a:t>
            </a:r>
            <a:r>
              <a:rPr sz="2400" dirty="0">
                <a:latin typeface="Times New Roman" panose="02020603050405020304" pitchFamily="18" charset="0"/>
                <a:cs typeface="Times New Roman" panose="02020603050405020304" pitchFamily="18" charset="0"/>
              </a:rPr>
              <a:t>then </a:t>
            </a:r>
            <a:r>
              <a:rPr sz="2400" spc="-5" dirty="0">
                <a:latin typeface="Times New Roman" panose="02020603050405020304" pitchFamily="18" charset="0"/>
                <a:cs typeface="Times New Roman" panose="02020603050405020304" pitchFamily="18" charset="0"/>
              </a:rPr>
              <a:t>swapping of </a:t>
            </a:r>
            <a:r>
              <a:rPr sz="2400" spc="-10" dirty="0">
                <a:latin typeface="Times New Roman" panose="02020603050405020304" pitchFamily="18" charset="0"/>
                <a:cs typeface="Times New Roman" panose="02020603050405020304" pitchFamily="18" charset="0"/>
              </a:rPr>
              <a:t>process </a:t>
            </a:r>
            <a:r>
              <a:rPr sz="2400" spc="-5" dirty="0">
                <a:latin typeface="Times New Roman" panose="02020603050405020304" pitchFamily="18" charset="0"/>
                <a:cs typeface="Times New Roman" panose="02020603050405020304" pitchFamily="18" charset="0"/>
              </a:rPr>
              <a:t>between main </a:t>
            </a:r>
            <a:r>
              <a:rPr sz="2400" dirty="0">
                <a:latin typeface="Times New Roman" panose="02020603050405020304" pitchFamily="18" charset="0"/>
                <a:cs typeface="Times New Roman" panose="02020603050405020304" pitchFamily="18" charset="0"/>
              </a:rPr>
              <a:t>memory and </a:t>
            </a:r>
            <a:r>
              <a:rPr sz="2400" spc="-5" dirty="0">
                <a:latin typeface="Times New Roman" panose="02020603050405020304" pitchFamily="18" charset="0"/>
                <a:cs typeface="Times New Roman" panose="02020603050405020304" pitchFamily="18" charset="0"/>
              </a:rPr>
              <a:t>secondary  </a:t>
            </a:r>
            <a:r>
              <a:rPr sz="2400" spc="-15" dirty="0">
                <a:latin typeface="Times New Roman" panose="02020603050405020304" pitchFamily="18" charset="0"/>
                <a:cs typeface="Times New Roman" panose="02020603050405020304" pitchFamily="18" charset="0"/>
              </a:rPr>
              <a:t>storage </a:t>
            </a:r>
            <a:r>
              <a:rPr sz="2400" dirty="0">
                <a:latin typeface="Times New Roman" panose="02020603050405020304" pitchFamily="18" charset="0"/>
                <a:cs typeface="Times New Roman" panose="02020603050405020304" pitchFamily="18" charset="0"/>
              </a:rPr>
              <a:t>is </a:t>
            </a:r>
            <a:r>
              <a:rPr sz="2400" spc="-5" dirty="0">
                <a:latin typeface="Times New Roman" panose="02020603050405020304" pitchFamily="18" charset="0"/>
                <a:cs typeface="Times New Roman" panose="02020603050405020304" pitchFamily="18" charset="0"/>
              </a:rPr>
              <a:t>done</a:t>
            </a:r>
            <a:r>
              <a:rPr lang="en-US" sz="2400" spc="-5"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241300" marR="230504" indent="-229235">
              <a:spcBef>
                <a:spcPts val="994"/>
              </a:spcBef>
              <a:buFont typeface="Wingdings"/>
              <a:buChar char=""/>
              <a:tabLst>
                <a:tab pos="241935" algn="l"/>
              </a:tabLst>
            </a:pPr>
            <a:r>
              <a:rPr sz="2400" spc="-5" dirty="0">
                <a:latin typeface="Times New Roman" panose="02020603050405020304" pitchFamily="18" charset="0"/>
                <a:cs typeface="Times New Roman" panose="02020603050405020304" pitchFamily="18" charset="0"/>
              </a:rPr>
              <a:t>The goal of </a:t>
            </a:r>
            <a:r>
              <a:rPr sz="2400" dirty="0">
                <a:latin typeface="Times New Roman" panose="02020603050405020304" pitchFamily="18" charset="0"/>
                <a:cs typeface="Times New Roman" panose="02020603050405020304" pitchFamily="18" charset="0"/>
              </a:rPr>
              <a:t>the virtual memory </a:t>
            </a:r>
            <a:r>
              <a:rPr sz="2400" spc="-5" dirty="0">
                <a:latin typeface="Times New Roman" panose="02020603050405020304" pitchFamily="18" charset="0"/>
                <a:cs typeface="Times New Roman" panose="02020603050405020304" pitchFamily="18" charset="0"/>
              </a:rPr>
              <a:t>technique </a:t>
            </a:r>
            <a:r>
              <a:rPr sz="2400" dirty="0">
                <a:latin typeface="Times New Roman" panose="02020603050405020304" pitchFamily="18" charset="0"/>
                <a:cs typeface="Times New Roman" panose="02020603050405020304" pitchFamily="18" charset="0"/>
              </a:rPr>
              <a:t>is </a:t>
            </a:r>
            <a:r>
              <a:rPr sz="2400" spc="-15" dirty="0">
                <a:latin typeface="Times New Roman" panose="02020603050405020304" pitchFamily="18" charset="0"/>
                <a:cs typeface="Times New Roman" panose="02020603050405020304" pitchFamily="18" charset="0"/>
              </a:rPr>
              <a:t>to make </a:t>
            </a:r>
            <a:r>
              <a:rPr sz="2400" dirty="0">
                <a:latin typeface="Times New Roman" panose="02020603050405020304" pitchFamily="18" charset="0"/>
                <a:cs typeface="Times New Roman" panose="02020603050405020304" pitchFamily="18" charset="0"/>
              </a:rPr>
              <a:t>an </a:t>
            </a:r>
            <a:r>
              <a:rPr sz="2400" spc="-5" dirty="0">
                <a:latin typeface="Times New Roman" panose="02020603050405020304" pitchFamily="18" charset="0"/>
                <a:cs typeface="Times New Roman" panose="02020603050405020304" pitchFamily="18" charset="0"/>
              </a:rPr>
              <a:t>application </a:t>
            </a:r>
            <a:r>
              <a:rPr sz="2400" dirty="0">
                <a:latin typeface="Times New Roman" panose="02020603050405020304" pitchFamily="18" charset="0"/>
                <a:cs typeface="Times New Roman" panose="02020603050405020304" pitchFamily="18" charset="0"/>
              </a:rPr>
              <a:t>think </a:t>
            </a:r>
            <a:r>
              <a:rPr sz="2400" spc="-5" dirty="0">
                <a:latin typeface="Times New Roman" panose="02020603050405020304" pitchFamily="18" charset="0"/>
                <a:cs typeface="Times New Roman" panose="02020603050405020304" pitchFamily="18" charset="0"/>
              </a:rPr>
              <a:t>that </a:t>
            </a:r>
            <a:r>
              <a:rPr sz="2400" dirty="0">
                <a:latin typeface="Times New Roman" panose="02020603050405020304" pitchFamily="18" charset="0"/>
                <a:cs typeface="Times New Roman" panose="02020603050405020304" pitchFamily="18" charset="0"/>
              </a:rPr>
              <a:t>it has </a:t>
            </a:r>
            <a:r>
              <a:rPr sz="2400" spc="-10" dirty="0">
                <a:latin typeface="Times New Roman" panose="02020603050405020304" pitchFamily="18" charset="0"/>
                <a:cs typeface="Times New Roman" panose="02020603050405020304" pitchFamily="18" charset="0"/>
              </a:rPr>
              <a:t>more </a:t>
            </a:r>
            <a:r>
              <a:rPr sz="2400" dirty="0">
                <a:latin typeface="Times New Roman" panose="02020603050405020304" pitchFamily="18" charset="0"/>
                <a:cs typeface="Times New Roman" panose="02020603050405020304" pitchFamily="18" charset="0"/>
              </a:rPr>
              <a:t>memory  than actually </a:t>
            </a:r>
            <a:r>
              <a:rPr sz="2400" spc="-15" dirty="0">
                <a:latin typeface="Times New Roman" panose="02020603050405020304" pitchFamily="18" charset="0"/>
                <a:cs typeface="Times New Roman" panose="02020603050405020304" pitchFamily="18" charset="0"/>
              </a:rPr>
              <a:t>exists.</a:t>
            </a:r>
            <a:endParaRPr sz="2400" dirty="0">
              <a:latin typeface="Times New Roman" panose="02020603050405020304" pitchFamily="18" charset="0"/>
              <a:cs typeface="Times New Roman" panose="02020603050405020304" pitchFamily="18" charset="0"/>
            </a:endParaRPr>
          </a:p>
          <a:p>
            <a:pPr marL="241300" indent="-229235">
              <a:spcBef>
                <a:spcPts val="290"/>
              </a:spcBef>
              <a:buFont typeface="Wingdings"/>
              <a:buChar char=""/>
              <a:tabLst>
                <a:tab pos="241935" algn="l"/>
              </a:tabLst>
            </a:pPr>
            <a:r>
              <a:rPr sz="2400" spc="-5" dirty="0">
                <a:latin typeface="Times New Roman" panose="02020603050405020304" pitchFamily="18" charset="0"/>
                <a:cs typeface="Times New Roman" panose="02020603050405020304" pitchFamily="18" charset="0"/>
              </a:rPr>
              <a:t>Swapping </a:t>
            </a:r>
            <a:r>
              <a:rPr sz="2400" dirty="0">
                <a:latin typeface="Times New Roman" panose="02020603050405020304" pitchFamily="18" charset="0"/>
                <a:cs typeface="Times New Roman" panose="02020603050405020304" pitchFamily="18" charset="0"/>
              </a:rPr>
              <a:t>is a mechanism in which a </a:t>
            </a:r>
            <a:r>
              <a:rPr sz="2400" spc="-10" dirty="0">
                <a:latin typeface="Times New Roman" panose="02020603050405020304" pitchFamily="18" charset="0"/>
                <a:cs typeface="Times New Roman" panose="02020603050405020304" pitchFamily="18" charset="0"/>
              </a:rPr>
              <a:t>process </a:t>
            </a:r>
            <a:r>
              <a:rPr sz="2400" spc="-5" dirty="0">
                <a:latin typeface="Times New Roman" panose="02020603050405020304" pitchFamily="18" charset="0"/>
                <a:cs typeface="Times New Roman" panose="02020603050405020304" pitchFamily="18" charset="0"/>
              </a:rPr>
              <a:t>can be swapped </a:t>
            </a:r>
            <a:r>
              <a:rPr sz="2400" spc="-10" dirty="0">
                <a:latin typeface="Times New Roman" panose="02020603050405020304" pitchFamily="18" charset="0"/>
                <a:cs typeface="Times New Roman" panose="02020603050405020304" pitchFamily="18" charset="0"/>
              </a:rPr>
              <a:t>temporarily </a:t>
            </a:r>
            <a:r>
              <a:rPr sz="2400" dirty="0">
                <a:latin typeface="Times New Roman" panose="02020603050405020304" pitchFamily="18" charset="0"/>
                <a:cs typeface="Times New Roman" panose="02020603050405020304" pitchFamily="18" charset="0"/>
              </a:rPr>
              <a:t>out </a:t>
            </a:r>
            <a:r>
              <a:rPr sz="2400" spc="-5" dirty="0">
                <a:latin typeface="Times New Roman" panose="02020603050405020304" pitchFamily="18" charset="0"/>
                <a:cs typeface="Times New Roman" panose="02020603050405020304" pitchFamily="18" charset="0"/>
              </a:rPr>
              <a:t>of main </a:t>
            </a:r>
            <a:r>
              <a:rPr sz="2400" dirty="0">
                <a:latin typeface="Times New Roman" panose="02020603050405020304" pitchFamily="18" charset="0"/>
                <a:cs typeface="Times New Roman" panose="02020603050405020304" pitchFamily="18" charset="0"/>
              </a:rPr>
              <a:t>memory</a:t>
            </a:r>
            <a:r>
              <a:rPr sz="2400" spc="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(or</a:t>
            </a:r>
            <a:r>
              <a:rPr lang="en-US" sz="240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move) to </a:t>
            </a:r>
            <a:r>
              <a:rPr sz="2400" spc="-5" dirty="0">
                <a:latin typeface="Times New Roman" panose="02020603050405020304" pitchFamily="18" charset="0"/>
                <a:cs typeface="Times New Roman" panose="02020603050405020304" pitchFamily="18" charset="0"/>
              </a:rPr>
              <a:t>secondary </a:t>
            </a:r>
            <a:r>
              <a:rPr sz="2400" spc="-15" dirty="0">
                <a:latin typeface="Times New Roman" panose="02020603050405020304" pitchFamily="18" charset="0"/>
                <a:cs typeface="Times New Roman" panose="02020603050405020304" pitchFamily="18" charset="0"/>
              </a:rPr>
              <a:t>storage </a:t>
            </a:r>
            <a:r>
              <a:rPr sz="2400" spc="-5" dirty="0">
                <a:latin typeface="Times New Roman" panose="02020603050405020304" pitchFamily="18" charset="0"/>
                <a:cs typeface="Times New Roman" panose="02020603050405020304" pitchFamily="18" charset="0"/>
              </a:rPr>
              <a:t>(disk) </a:t>
            </a:r>
            <a:r>
              <a:rPr sz="2400" dirty="0">
                <a:latin typeface="Times New Roman" panose="02020603050405020304" pitchFamily="18" charset="0"/>
                <a:cs typeface="Times New Roman" panose="02020603050405020304" pitchFamily="18" charset="0"/>
              </a:rPr>
              <a:t>and </a:t>
            </a:r>
            <a:r>
              <a:rPr sz="2400" spc="-20" dirty="0">
                <a:latin typeface="Times New Roman" panose="02020603050405020304" pitchFamily="18" charset="0"/>
                <a:cs typeface="Times New Roman" panose="02020603050405020304" pitchFamily="18" charset="0"/>
              </a:rPr>
              <a:t>make </a:t>
            </a:r>
            <a:r>
              <a:rPr sz="2400" spc="-5" dirty="0">
                <a:latin typeface="Times New Roman" panose="02020603050405020304" pitchFamily="18" charset="0"/>
                <a:cs typeface="Times New Roman" panose="02020603050405020304" pitchFamily="18" charset="0"/>
              </a:rPr>
              <a:t>that memory </a:t>
            </a:r>
            <a:r>
              <a:rPr sz="2400" spc="-10" dirty="0">
                <a:latin typeface="Times New Roman" panose="02020603050405020304" pitchFamily="18" charset="0"/>
                <a:cs typeface="Times New Roman" panose="02020603050405020304" pitchFamily="18" charset="0"/>
              </a:rPr>
              <a:t>available to </a:t>
            </a:r>
            <a:r>
              <a:rPr sz="2400" spc="-5" dirty="0">
                <a:latin typeface="Times New Roman" panose="02020603050405020304" pitchFamily="18" charset="0"/>
                <a:cs typeface="Times New Roman" panose="02020603050405020304" pitchFamily="18" charset="0"/>
              </a:rPr>
              <a:t>other</a:t>
            </a:r>
            <a:r>
              <a:rPr sz="2400" spc="8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processes.</a:t>
            </a:r>
            <a:endParaRPr sz="2400" dirty="0">
              <a:latin typeface="Times New Roman" panose="02020603050405020304" pitchFamily="18" charset="0"/>
              <a:cs typeface="Times New Roman" panose="02020603050405020304" pitchFamily="18" charset="0"/>
            </a:endParaRPr>
          </a:p>
          <a:p>
            <a:pPr marL="241300" indent="-229235">
              <a:spcBef>
                <a:spcPts val="275"/>
              </a:spcBef>
              <a:buFont typeface="Wingdings"/>
              <a:buChar char=""/>
              <a:tabLst>
                <a:tab pos="241935" algn="l"/>
              </a:tabLst>
            </a:pPr>
            <a:r>
              <a:rPr sz="2400" spc="-25" dirty="0">
                <a:latin typeface="Times New Roman" panose="02020603050405020304" pitchFamily="18" charset="0"/>
                <a:cs typeface="Times New Roman" panose="02020603050405020304" pitchFamily="18" charset="0"/>
              </a:rPr>
              <a:t>At </a:t>
            </a:r>
            <a:r>
              <a:rPr sz="2400" spc="-5" dirty="0">
                <a:latin typeface="Times New Roman" panose="02020603050405020304" pitchFamily="18" charset="0"/>
                <a:cs typeface="Times New Roman" panose="02020603050405020304" pitchFamily="18" charset="0"/>
              </a:rPr>
              <a:t>some </a:t>
            </a:r>
            <a:r>
              <a:rPr sz="2400" spc="-10" dirty="0">
                <a:latin typeface="Times New Roman" panose="02020603050405020304" pitchFamily="18" charset="0"/>
                <a:cs typeface="Times New Roman" panose="02020603050405020304" pitchFamily="18" charset="0"/>
              </a:rPr>
              <a:t>later </a:t>
            </a:r>
            <a:r>
              <a:rPr sz="2400" spc="-5" dirty="0">
                <a:latin typeface="Times New Roman" panose="02020603050405020304" pitchFamily="18" charset="0"/>
                <a:cs typeface="Times New Roman" panose="02020603050405020304" pitchFamily="18" charset="0"/>
              </a:rPr>
              <a:t>time, </a:t>
            </a:r>
            <a:r>
              <a:rPr sz="2400" dirty="0">
                <a:latin typeface="Times New Roman" panose="02020603050405020304" pitchFamily="18" charset="0"/>
                <a:cs typeface="Times New Roman" panose="02020603050405020304" pitchFamily="18" charset="0"/>
              </a:rPr>
              <a:t>the </a:t>
            </a:r>
            <a:r>
              <a:rPr sz="2400" spc="-20" dirty="0">
                <a:latin typeface="Times New Roman" panose="02020603050405020304" pitchFamily="18" charset="0"/>
                <a:cs typeface="Times New Roman" panose="02020603050405020304" pitchFamily="18" charset="0"/>
              </a:rPr>
              <a:t>system </a:t>
            </a:r>
            <a:r>
              <a:rPr sz="2400" spc="-10" dirty="0">
                <a:latin typeface="Times New Roman" panose="02020603050405020304" pitchFamily="18" charset="0"/>
                <a:cs typeface="Times New Roman" panose="02020603050405020304" pitchFamily="18" charset="0"/>
              </a:rPr>
              <a:t>swaps </a:t>
            </a:r>
            <a:r>
              <a:rPr sz="2400" dirty="0">
                <a:latin typeface="Times New Roman" panose="02020603050405020304" pitchFamily="18" charset="0"/>
                <a:cs typeface="Times New Roman" panose="02020603050405020304" pitchFamily="18" charset="0"/>
              </a:rPr>
              <a:t>back the </a:t>
            </a:r>
            <a:r>
              <a:rPr sz="2400" spc="-10" dirty="0">
                <a:latin typeface="Times New Roman" panose="02020603050405020304" pitchFamily="18" charset="0"/>
                <a:cs typeface="Times New Roman" panose="02020603050405020304" pitchFamily="18" charset="0"/>
              </a:rPr>
              <a:t>process </a:t>
            </a:r>
            <a:r>
              <a:rPr sz="2400" spc="-15" dirty="0">
                <a:latin typeface="Times New Roman" panose="02020603050405020304" pitchFamily="18" charset="0"/>
                <a:cs typeface="Times New Roman" panose="02020603050405020304" pitchFamily="18" charset="0"/>
              </a:rPr>
              <a:t>from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secondary </a:t>
            </a:r>
            <a:r>
              <a:rPr sz="2400" spc="-15" dirty="0">
                <a:latin typeface="Times New Roman" panose="02020603050405020304" pitchFamily="18" charset="0"/>
                <a:cs typeface="Times New Roman" panose="02020603050405020304" pitchFamily="18" charset="0"/>
              </a:rPr>
              <a:t>storage to </a:t>
            </a:r>
            <a:r>
              <a:rPr lang="en-US" sz="2400" spc="-15"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main</a:t>
            </a:r>
            <a:r>
              <a:rPr sz="2400" spc="229"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memory.</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480D-503F-448C-B8CC-233711643ADE}"/>
              </a:ext>
            </a:extLst>
          </p:cNvPr>
          <p:cNvSpPr>
            <a:spLocks noGrp="1"/>
          </p:cNvSpPr>
          <p:nvPr>
            <p:ph type="title"/>
          </p:nvPr>
        </p:nvSpPr>
        <p:spPr/>
        <p:txBody>
          <a:bodyPr/>
          <a:lstStyle/>
          <a:p>
            <a:r>
              <a:rPr lang="en-US" sz="4400" spc="-525" dirty="0"/>
              <a:t>s</a:t>
            </a:r>
            <a:r>
              <a:rPr lang="en-US" sz="4400" spc="-155" dirty="0"/>
              <a:t>w</a:t>
            </a:r>
            <a:r>
              <a:rPr lang="en-US" sz="4400" spc="-210" dirty="0"/>
              <a:t>apping</a:t>
            </a:r>
            <a:endParaRPr lang="en-US" dirty="0"/>
          </a:p>
        </p:txBody>
      </p:sp>
      <p:sp>
        <p:nvSpPr>
          <p:cNvPr id="3" name="Content Placeholder 2">
            <a:extLst>
              <a:ext uri="{FF2B5EF4-FFF2-40B4-BE49-F238E27FC236}">
                <a16:creationId xmlns:a16="http://schemas.microsoft.com/office/drawing/2014/main" id="{21356FFB-9CE9-48D9-B2B8-A1C47F09CE8D}"/>
              </a:ext>
            </a:extLst>
          </p:cNvPr>
          <p:cNvSpPr>
            <a:spLocks noGrp="1"/>
          </p:cNvSpPr>
          <p:nvPr>
            <p:ph idx="1"/>
          </p:nvPr>
        </p:nvSpPr>
        <p:spPr/>
        <p:txBody>
          <a:bodyPr>
            <a:normAutofit lnSpcReduction="10000"/>
          </a:bodyPr>
          <a:lstStyle/>
          <a:p>
            <a:pPr marL="241300" indent="-229235">
              <a:lnSpc>
                <a:spcPct val="100000"/>
              </a:lnSpc>
              <a:spcBef>
                <a:spcPts val="280"/>
              </a:spcBef>
              <a:buFont typeface="Wingdings"/>
              <a:buChar char=""/>
              <a:tabLst>
                <a:tab pos="241935" algn="l"/>
              </a:tabLst>
            </a:pPr>
            <a:r>
              <a:rPr lang="en-US" sz="2800" spc="-5" dirty="0">
                <a:latin typeface="Times New Roman" panose="02020603050405020304" pitchFamily="18" charset="0"/>
                <a:cs typeface="Times New Roman" panose="02020603050405020304" pitchFamily="18" charset="0"/>
              </a:rPr>
              <a:t>Though performance </a:t>
            </a:r>
            <a:r>
              <a:rPr lang="en-US" sz="2800" dirty="0">
                <a:latin typeface="Times New Roman" panose="02020603050405020304" pitchFamily="18" charset="0"/>
                <a:cs typeface="Times New Roman" panose="02020603050405020304" pitchFamily="18" charset="0"/>
              </a:rPr>
              <a:t>is </a:t>
            </a:r>
            <a:r>
              <a:rPr lang="en-US" sz="2800" spc="-5" dirty="0">
                <a:latin typeface="Times New Roman" panose="02020603050405020304" pitchFamily="18" charset="0"/>
                <a:cs typeface="Times New Roman" panose="02020603050405020304" pitchFamily="18" charset="0"/>
              </a:rPr>
              <a:t>usually </a:t>
            </a:r>
            <a:r>
              <a:rPr lang="en-US" sz="2800" spc="-15" dirty="0">
                <a:latin typeface="Times New Roman" panose="02020603050405020304" pitchFamily="18" charset="0"/>
                <a:cs typeface="Times New Roman" panose="02020603050405020304" pitchFamily="18" charset="0"/>
              </a:rPr>
              <a:t>affected </a:t>
            </a:r>
            <a:r>
              <a:rPr lang="en-US" sz="2800" spc="-5" dirty="0">
                <a:latin typeface="Times New Roman" panose="02020603050405020304" pitchFamily="18" charset="0"/>
                <a:cs typeface="Times New Roman" panose="02020603050405020304" pitchFamily="18" charset="0"/>
              </a:rPr>
              <a:t>by swapping </a:t>
            </a:r>
            <a:r>
              <a:rPr lang="en-US" sz="2800" spc="-10" dirty="0">
                <a:latin typeface="Times New Roman" panose="02020603050405020304" pitchFamily="18" charset="0"/>
                <a:cs typeface="Times New Roman" panose="02020603050405020304" pitchFamily="18" charset="0"/>
              </a:rPr>
              <a:t>process </a:t>
            </a:r>
            <a:r>
              <a:rPr lang="en-US" sz="2800" dirty="0">
                <a:latin typeface="Times New Roman" panose="02020603050405020304" pitchFamily="18" charset="0"/>
                <a:cs typeface="Times New Roman" panose="02020603050405020304" pitchFamily="18" charset="0"/>
              </a:rPr>
              <a:t>but it </a:t>
            </a:r>
            <a:r>
              <a:rPr lang="en-US" sz="2800" spc="-5" dirty="0">
                <a:latin typeface="Times New Roman" panose="02020603050405020304" pitchFamily="18" charset="0"/>
                <a:cs typeface="Times New Roman" panose="02020603050405020304" pitchFamily="18" charset="0"/>
              </a:rPr>
              <a:t>helps </a:t>
            </a:r>
            <a:r>
              <a:rPr lang="en-US" sz="2800" dirty="0">
                <a:latin typeface="Times New Roman" panose="02020603050405020304" pitchFamily="18" charset="0"/>
                <a:cs typeface="Times New Roman" panose="02020603050405020304" pitchFamily="18" charset="0"/>
              </a:rPr>
              <a:t>in </a:t>
            </a:r>
            <a:r>
              <a:rPr lang="en-US" sz="2800" spc="-5" dirty="0">
                <a:latin typeface="Times New Roman" panose="02020603050405020304" pitchFamily="18" charset="0"/>
                <a:cs typeface="Times New Roman" panose="02020603050405020304" pitchFamily="18" charset="0"/>
              </a:rPr>
              <a:t>running </a:t>
            </a:r>
            <a:r>
              <a:rPr lang="en-US" sz="2800" dirty="0">
                <a:latin typeface="Times New Roman" panose="02020603050405020304" pitchFamily="18" charset="0"/>
                <a:cs typeface="Times New Roman" panose="02020603050405020304" pitchFamily="18" charset="0"/>
              </a:rPr>
              <a:t>multiple and</a:t>
            </a:r>
            <a:r>
              <a:rPr lang="en-US" sz="2800" spc="1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big</a:t>
            </a:r>
            <a:r>
              <a:rPr lang="en-US" dirty="0">
                <a:latin typeface="Times New Roman" panose="02020603050405020304" pitchFamily="18" charset="0"/>
                <a:cs typeface="Times New Roman" panose="02020603050405020304" pitchFamily="18" charset="0"/>
              </a:rPr>
              <a:t> </a:t>
            </a:r>
            <a:r>
              <a:rPr lang="en-US" sz="2800" spc="-10" dirty="0">
                <a:latin typeface="Times New Roman" panose="02020603050405020304" pitchFamily="18" charset="0"/>
                <a:cs typeface="Times New Roman" panose="02020603050405020304" pitchFamily="18" charset="0"/>
              </a:rPr>
              <a:t>processes </a:t>
            </a:r>
            <a:r>
              <a:rPr lang="en-US" sz="2800" dirty="0">
                <a:latin typeface="Times New Roman" panose="02020603050405020304" pitchFamily="18" charset="0"/>
                <a:cs typeface="Times New Roman" panose="02020603050405020304" pitchFamily="18" charset="0"/>
              </a:rPr>
              <a:t>in </a:t>
            </a:r>
            <a:r>
              <a:rPr lang="en-US" sz="2800" spc="-10" dirty="0">
                <a:latin typeface="Times New Roman" panose="02020603050405020304" pitchFamily="18" charset="0"/>
                <a:cs typeface="Times New Roman" panose="02020603050405020304" pitchFamily="18" charset="0"/>
              </a:rPr>
              <a:t>parallel </a:t>
            </a:r>
            <a:r>
              <a:rPr lang="en-US" sz="2800" dirty="0">
                <a:latin typeface="Times New Roman" panose="02020603050405020304" pitchFamily="18" charset="0"/>
                <a:cs typeface="Times New Roman" panose="02020603050405020304" pitchFamily="18" charset="0"/>
              </a:rPr>
              <a:t>and </a:t>
            </a:r>
            <a:r>
              <a:rPr lang="en-US" sz="2800" spc="-5" dirty="0">
                <a:latin typeface="Times New Roman" panose="02020603050405020304" pitchFamily="18" charset="0"/>
                <a:cs typeface="Times New Roman" panose="02020603050405020304" pitchFamily="18" charset="0"/>
              </a:rPr>
              <a:t>that's </a:t>
            </a:r>
            <a:r>
              <a:rPr lang="en-US" sz="2800" dirty="0">
                <a:latin typeface="Times New Roman" panose="02020603050405020304" pitchFamily="18" charset="0"/>
                <a:cs typeface="Times New Roman" panose="02020603050405020304" pitchFamily="18" charset="0"/>
              </a:rPr>
              <a:t>the </a:t>
            </a:r>
            <a:r>
              <a:rPr lang="en-US" sz="2800" spc="-5" dirty="0">
                <a:latin typeface="Times New Roman" panose="02020603050405020304" pitchFamily="18" charset="0"/>
                <a:cs typeface="Times New Roman" panose="02020603050405020304" pitchFamily="18" charset="0"/>
              </a:rPr>
              <a:t>reason </a:t>
            </a:r>
            <a:r>
              <a:rPr lang="en-US" sz="2800" b="1" spc="-5" dirty="0">
                <a:latin typeface="Times New Roman" panose="02020603050405020304" pitchFamily="18" charset="0"/>
                <a:cs typeface="Times New Roman" panose="02020603050405020304" pitchFamily="18" charset="0"/>
              </a:rPr>
              <a:t>Swapping </a:t>
            </a:r>
            <a:r>
              <a:rPr lang="en-US" sz="2800" b="1" dirty="0">
                <a:latin typeface="Times New Roman" panose="02020603050405020304" pitchFamily="18" charset="0"/>
                <a:cs typeface="Times New Roman" panose="02020603050405020304" pitchFamily="18" charset="0"/>
              </a:rPr>
              <a:t>is </a:t>
            </a:r>
            <a:r>
              <a:rPr lang="en-US" sz="2800" b="1" spc="-5" dirty="0">
                <a:latin typeface="Times New Roman" panose="02020603050405020304" pitchFamily="18" charset="0"/>
                <a:cs typeface="Times New Roman" panose="02020603050405020304" pitchFamily="18" charset="0"/>
              </a:rPr>
              <a:t>also </a:t>
            </a:r>
            <a:r>
              <a:rPr lang="en-US" sz="2800" b="1" dirty="0">
                <a:latin typeface="Times New Roman" panose="02020603050405020304" pitchFamily="18" charset="0"/>
                <a:cs typeface="Times New Roman" panose="02020603050405020304" pitchFamily="18" charset="0"/>
              </a:rPr>
              <a:t>known as a </a:t>
            </a:r>
            <a:r>
              <a:rPr lang="en-US" sz="2800" b="1" spc="-5" dirty="0">
                <a:latin typeface="Times New Roman" panose="02020603050405020304" pitchFamily="18" charset="0"/>
                <a:cs typeface="Times New Roman" panose="02020603050405020304" pitchFamily="18" charset="0"/>
              </a:rPr>
              <a:t>technique </a:t>
            </a:r>
            <a:r>
              <a:rPr lang="en-US" sz="2800" b="1" spc="-15" dirty="0">
                <a:latin typeface="Times New Roman" panose="02020603050405020304" pitchFamily="18" charset="0"/>
                <a:cs typeface="Times New Roman" panose="02020603050405020304" pitchFamily="18" charset="0"/>
              </a:rPr>
              <a:t>for </a:t>
            </a:r>
            <a:r>
              <a:rPr lang="en-US" sz="2800" b="1" dirty="0">
                <a:latin typeface="Times New Roman" panose="02020603050405020304" pitchFamily="18" charset="0"/>
                <a:cs typeface="Times New Roman" panose="02020603050405020304" pitchFamily="18" charset="0"/>
              </a:rPr>
              <a:t>memory  compaction</a:t>
            </a:r>
            <a:r>
              <a:rPr lang="en-US" sz="2800" dirty="0">
                <a:latin typeface="Times New Roman" panose="02020603050405020304" pitchFamily="18" charset="0"/>
                <a:cs typeface="Times New Roman" panose="02020603050405020304" pitchFamily="18" charset="0"/>
              </a:rPr>
              <a:t>.</a:t>
            </a:r>
          </a:p>
          <a:p>
            <a:pPr marL="241300" indent="-229235">
              <a:lnSpc>
                <a:spcPct val="100000"/>
              </a:lnSpc>
              <a:spcBef>
                <a:spcPts val="285"/>
              </a:spcBef>
              <a:buFont typeface="Wingdings"/>
              <a:buChar char=""/>
              <a:tabLst>
                <a:tab pos="241935" algn="l"/>
              </a:tabLst>
            </a:pPr>
            <a:r>
              <a:rPr lang="en-US" sz="2800" spc="-5" dirty="0">
                <a:latin typeface="Times New Roman" panose="02020603050405020304" pitchFamily="18" charset="0"/>
                <a:cs typeface="Times New Roman" panose="02020603050405020304" pitchFamily="18" charset="0"/>
              </a:rPr>
              <a:t>Swapping </a:t>
            </a:r>
            <a:r>
              <a:rPr lang="en-US" sz="2800" dirty="0">
                <a:latin typeface="Times New Roman" panose="02020603050405020304" pitchFamily="18" charset="0"/>
                <a:cs typeface="Times New Roman" panose="02020603050405020304" pitchFamily="18" charset="0"/>
              </a:rPr>
              <a:t>is </a:t>
            </a:r>
            <a:r>
              <a:rPr lang="en-US" sz="2800" spc="-5" dirty="0">
                <a:latin typeface="Times New Roman" panose="02020603050405020304" pitchFamily="18" charset="0"/>
                <a:cs typeface="Times New Roman" panose="02020603050405020304" pitchFamily="18" charset="0"/>
              </a:rPr>
              <a:t>done when a new ready </a:t>
            </a:r>
            <a:r>
              <a:rPr lang="en-US" sz="2800" spc="-10" dirty="0">
                <a:latin typeface="Times New Roman" panose="02020603050405020304" pitchFamily="18" charset="0"/>
                <a:cs typeface="Times New Roman" panose="02020603050405020304" pitchFamily="18" charset="0"/>
              </a:rPr>
              <a:t>processes </a:t>
            </a:r>
            <a:r>
              <a:rPr lang="en-US" sz="2800" dirty="0">
                <a:latin typeface="Times New Roman" panose="02020603050405020304" pitchFamily="18" charset="0"/>
                <a:cs typeface="Times New Roman" panose="02020603050405020304" pitchFamily="18" charset="0"/>
              </a:rPr>
              <a:t>is of </a:t>
            </a:r>
            <a:r>
              <a:rPr lang="en-US" sz="2800" spc="-5" dirty="0">
                <a:latin typeface="Times New Roman" panose="02020603050405020304" pitchFamily="18" charset="0"/>
                <a:cs typeface="Times New Roman" panose="02020603050405020304" pitchFamily="18" charset="0"/>
              </a:rPr>
              <a:t>high priority</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memory manager </a:t>
            </a:r>
            <a:r>
              <a:rPr lang="en-US" sz="2800" spc="-10" dirty="0">
                <a:latin typeface="Times New Roman" panose="02020603050405020304" pitchFamily="18" charset="0"/>
                <a:cs typeface="Times New Roman" panose="02020603050405020304" pitchFamily="18" charset="0"/>
              </a:rPr>
              <a:t>performs </a:t>
            </a:r>
            <a:r>
              <a:rPr lang="en-US" sz="2800" dirty="0">
                <a:latin typeface="Times New Roman" panose="02020603050405020304" pitchFamily="18" charset="0"/>
                <a:cs typeface="Times New Roman" panose="02020603050405020304" pitchFamily="18" charset="0"/>
              </a:rPr>
              <a:t>this </a:t>
            </a:r>
            <a:r>
              <a:rPr lang="en-US" sz="2800" spc="-5" dirty="0">
                <a:latin typeface="Times New Roman" panose="02020603050405020304" pitchFamily="18" charset="0"/>
                <a:cs typeface="Times New Roman" panose="02020603050405020304" pitchFamily="18" charset="0"/>
              </a:rPr>
              <a:t>task by swapping out low priority </a:t>
            </a:r>
            <a:r>
              <a:rPr lang="en-US" sz="2800" spc="-10" dirty="0">
                <a:latin typeface="Times New Roman" panose="02020603050405020304" pitchFamily="18" charset="0"/>
                <a:cs typeface="Times New Roman" panose="02020603050405020304" pitchFamily="18" charset="0"/>
              </a:rPr>
              <a:t>process, </a:t>
            </a:r>
            <a:r>
              <a:rPr lang="en-US" sz="2800" spc="-5" dirty="0">
                <a:latin typeface="Times New Roman" panose="02020603050405020304" pitchFamily="18" charset="0"/>
                <a:cs typeface="Times New Roman" panose="02020603050405020304" pitchFamily="18" charset="0"/>
              </a:rPr>
              <a:t>suspended </a:t>
            </a:r>
            <a:r>
              <a:rPr lang="en-US" sz="2800" spc="-15" dirty="0">
                <a:latin typeface="Times New Roman" panose="02020603050405020304" pitchFamily="18" charset="0"/>
                <a:cs typeface="Times New Roman" panose="02020603050405020304" pitchFamily="18" charset="0"/>
              </a:rPr>
              <a:t>for a </a:t>
            </a:r>
            <a:r>
              <a:rPr lang="en-US" sz="2800" spc="-10" dirty="0">
                <a:latin typeface="Times New Roman" panose="02020603050405020304" pitchFamily="18" charset="0"/>
                <a:cs typeface="Times New Roman" panose="02020603050405020304" pitchFamily="18" charset="0"/>
              </a:rPr>
              <a:t>comparatively </a:t>
            </a:r>
            <a:r>
              <a:rPr lang="en-US" sz="2800" dirty="0">
                <a:latin typeface="Times New Roman" panose="02020603050405020304" pitchFamily="18" charset="0"/>
                <a:cs typeface="Times New Roman" panose="02020603050405020304" pitchFamily="18" charset="0"/>
              </a:rPr>
              <a:t>long </a:t>
            </a:r>
            <a:r>
              <a:rPr lang="en-US" sz="2800" spc="-5" dirty="0">
                <a:latin typeface="Times New Roman" panose="02020603050405020304" pitchFamily="18" charset="0"/>
                <a:cs typeface="Times New Roman" panose="02020603050405020304" pitchFamily="18" charset="0"/>
              </a:rPr>
              <a:t>time </a:t>
            </a:r>
            <a:r>
              <a:rPr lang="en-US" sz="2800" dirty="0">
                <a:latin typeface="Times New Roman" panose="02020603050405020304" pitchFamily="18" charset="0"/>
                <a:cs typeface="Times New Roman" panose="02020603050405020304" pitchFamily="18" charset="0"/>
              </a:rPr>
              <a:t>in </a:t>
            </a:r>
            <a:r>
              <a:rPr lang="en-US" sz="2800" spc="-10" dirty="0">
                <a:latin typeface="Times New Roman" panose="02020603050405020304" pitchFamily="18" charset="0"/>
                <a:cs typeface="Times New Roman" panose="02020603050405020304" pitchFamily="18" charset="0"/>
              </a:rPr>
              <a:t>order </a:t>
            </a:r>
            <a:r>
              <a:rPr lang="en-US" sz="2800" spc="-15" dirty="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load and </a:t>
            </a:r>
            <a:r>
              <a:rPr lang="en-US" sz="2800" spc="-20" dirty="0">
                <a:latin typeface="Times New Roman" panose="02020603050405020304" pitchFamily="18" charset="0"/>
                <a:cs typeface="Times New Roman" panose="02020603050405020304" pitchFamily="18" charset="0"/>
              </a:rPr>
              <a:t>execute </a:t>
            </a:r>
            <a:r>
              <a:rPr lang="en-US" sz="2800" dirty="0">
                <a:latin typeface="Times New Roman" panose="02020603050405020304" pitchFamily="18" charset="0"/>
                <a:cs typeface="Times New Roman" panose="02020603050405020304" pitchFamily="18" charset="0"/>
              </a:rPr>
              <a:t>the </a:t>
            </a:r>
            <a:r>
              <a:rPr lang="en-US" sz="2800" spc="-5" dirty="0">
                <a:latin typeface="Times New Roman" panose="02020603050405020304" pitchFamily="18" charset="0"/>
                <a:cs typeface="Times New Roman" panose="02020603050405020304" pitchFamily="18" charset="0"/>
              </a:rPr>
              <a:t>high priority</a:t>
            </a:r>
            <a:r>
              <a:rPr lang="en-US" sz="2800" spc="30" dirty="0">
                <a:latin typeface="Times New Roman" panose="02020603050405020304" pitchFamily="18" charset="0"/>
                <a:cs typeface="Times New Roman" panose="02020603050405020304" pitchFamily="18" charset="0"/>
              </a:rPr>
              <a:t> </a:t>
            </a:r>
            <a:r>
              <a:rPr lang="en-US" sz="2800" spc="-10" dirty="0">
                <a:latin typeface="Times New Roman" panose="02020603050405020304" pitchFamily="18" charset="0"/>
                <a:cs typeface="Times New Roman" panose="02020603050405020304" pitchFamily="18" charset="0"/>
              </a:rPr>
              <a:t>process.</a:t>
            </a:r>
            <a:endParaRPr lang="en-US" sz="2800" dirty="0">
              <a:latin typeface="Times New Roman" panose="02020603050405020304" pitchFamily="18" charset="0"/>
              <a:cs typeface="Times New Roman" panose="02020603050405020304" pitchFamily="18" charset="0"/>
            </a:endParaRPr>
          </a:p>
          <a:p>
            <a:pPr marL="241300" marR="133985" indent="-229235">
              <a:lnSpc>
                <a:spcPct val="100000"/>
              </a:lnSpc>
              <a:spcBef>
                <a:spcPts val="1000"/>
              </a:spcBef>
              <a:buFont typeface="Wingdings"/>
              <a:buChar char=""/>
              <a:tabLst>
                <a:tab pos="241935" algn="l"/>
              </a:tabLst>
            </a:pPr>
            <a:r>
              <a:rPr lang="en-US" sz="2800" dirty="0">
                <a:latin typeface="Times New Roman" panose="02020603050405020304" pitchFamily="18" charset="0"/>
                <a:cs typeface="Times New Roman" panose="02020603050405020304" pitchFamily="18" charset="0"/>
              </a:rPr>
              <a:t>When </a:t>
            </a:r>
            <a:r>
              <a:rPr lang="en-US" sz="2800" spc="-5" dirty="0">
                <a:latin typeface="Times New Roman" panose="02020603050405020304" pitchFamily="18" charset="0"/>
                <a:cs typeface="Times New Roman" panose="02020603050405020304" pitchFamily="18" charset="0"/>
              </a:rPr>
              <a:t>high priority </a:t>
            </a:r>
            <a:r>
              <a:rPr lang="en-US" sz="2800" spc="-10" dirty="0">
                <a:latin typeface="Times New Roman" panose="02020603050405020304" pitchFamily="18" charset="0"/>
                <a:cs typeface="Times New Roman" panose="02020603050405020304" pitchFamily="18" charset="0"/>
              </a:rPr>
              <a:t>process </a:t>
            </a:r>
            <a:r>
              <a:rPr lang="en-US" sz="2800" dirty="0">
                <a:latin typeface="Times New Roman" panose="02020603050405020304" pitchFamily="18" charset="0"/>
                <a:cs typeface="Times New Roman" panose="02020603050405020304" pitchFamily="18" charset="0"/>
              </a:rPr>
              <a:t>is </a:t>
            </a:r>
            <a:r>
              <a:rPr lang="en-US" sz="2800" spc="-10" dirty="0">
                <a:latin typeface="Times New Roman" panose="02020603050405020304" pitchFamily="18" charset="0"/>
                <a:cs typeface="Times New Roman" panose="02020603050405020304" pitchFamily="18" charset="0"/>
              </a:rPr>
              <a:t>terminated, </a:t>
            </a:r>
            <a:r>
              <a:rPr lang="en-US" sz="2800" dirty="0">
                <a:latin typeface="Times New Roman" panose="02020603050405020304" pitchFamily="18" charset="0"/>
                <a:cs typeface="Times New Roman" panose="02020603050405020304" pitchFamily="18" charset="0"/>
              </a:rPr>
              <a:t>the </a:t>
            </a:r>
            <a:r>
              <a:rPr lang="en-US" sz="2800" spc="-5" dirty="0">
                <a:latin typeface="Times New Roman" panose="02020603050405020304" pitchFamily="18" charset="0"/>
                <a:cs typeface="Times New Roman" panose="02020603050405020304" pitchFamily="18" charset="0"/>
              </a:rPr>
              <a:t>low priority </a:t>
            </a:r>
            <a:r>
              <a:rPr lang="en-US" sz="2800" spc="-10" dirty="0">
                <a:latin typeface="Times New Roman" panose="02020603050405020304" pitchFamily="18" charset="0"/>
                <a:cs typeface="Times New Roman" panose="02020603050405020304" pitchFamily="18" charset="0"/>
              </a:rPr>
              <a:t>process </a:t>
            </a:r>
            <a:r>
              <a:rPr lang="en-US" sz="2800" spc="-5" dirty="0">
                <a:latin typeface="Times New Roman" panose="02020603050405020304" pitchFamily="18" charset="0"/>
                <a:cs typeface="Times New Roman" panose="02020603050405020304" pitchFamily="18" charset="0"/>
              </a:rPr>
              <a:t>can </a:t>
            </a:r>
            <a:r>
              <a:rPr lang="en-US" sz="2800" dirty="0">
                <a:latin typeface="Times New Roman" panose="02020603050405020304" pitchFamily="18" charset="0"/>
                <a:cs typeface="Times New Roman" panose="02020603050405020304" pitchFamily="18" charset="0"/>
              </a:rPr>
              <a:t>then </a:t>
            </a:r>
            <a:r>
              <a:rPr lang="en-US" sz="2800" spc="-5" dirty="0">
                <a:latin typeface="Times New Roman" panose="02020603050405020304" pitchFamily="18" charset="0"/>
                <a:cs typeface="Times New Roman" panose="02020603050405020304" pitchFamily="18" charset="0"/>
              </a:rPr>
              <a:t>be swapped </a:t>
            </a:r>
            <a:r>
              <a:rPr lang="en-US" sz="2800" dirty="0">
                <a:latin typeface="Times New Roman" panose="02020603050405020304" pitchFamily="18" charset="0"/>
                <a:cs typeface="Times New Roman" panose="02020603050405020304" pitchFamily="18" charset="0"/>
              </a:rPr>
              <a:t>back into the memory and</a:t>
            </a:r>
            <a:r>
              <a:rPr lang="en-US" spc="-1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continued.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00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1146535" y="6465214"/>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t>7</a:t>
            </a:fld>
            <a:endParaRPr sz="1200">
              <a:latin typeface="Carlito"/>
              <a:cs typeface="Carlito"/>
            </a:endParaRPr>
          </a:p>
        </p:txBody>
      </p:sp>
      <p:sp>
        <p:nvSpPr>
          <p:cNvPr id="3" name="object 3"/>
          <p:cNvSpPr txBox="1"/>
          <p:nvPr/>
        </p:nvSpPr>
        <p:spPr>
          <a:xfrm>
            <a:off x="624941" y="1294643"/>
            <a:ext cx="10999470" cy="4999446"/>
          </a:xfrm>
          <a:prstGeom prst="rect">
            <a:avLst/>
          </a:prstGeom>
        </p:spPr>
        <p:txBody>
          <a:bodyPr vert="horz" wrap="square" lIns="0" tIns="43815" rIns="0" bIns="0" rtlCol="0">
            <a:spAutoFit/>
          </a:bodyPr>
          <a:lstStyle/>
          <a:p>
            <a:pPr marL="342900" indent="-330835">
              <a:lnSpc>
                <a:spcPct val="100000"/>
              </a:lnSpc>
              <a:spcBef>
                <a:spcPts val="345"/>
              </a:spcBef>
              <a:buAutoNum type="arabicPeriod" startAt="7"/>
              <a:tabLst>
                <a:tab pos="343535" algn="l"/>
              </a:tabLst>
            </a:pPr>
            <a:r>
              <a:rPr lang="en-US" sz="2400" b="1" spc="-5" dirty="0">
                <a:latin typeface="Times New Roman"/>
                <a:cs typeface="Times New Roman"/>
              </a:rPr>
              <a:t>protection </a:t>
            </a:r>
            <a:r>
              <a:rPr lang="en-US" sz="2400" b="1" dirty="0">
                <a:latin typeface="Times New Roman"/>
                <a:cs typeface="Times New Roman"/>
              </a:rPr>
              <a:t>and</a:t>
            </a:r>
            <a:r>
              <a:rPr lang="en-US" sz="2400" b="1" spc="-30" dirty="0">
                <a:latin typeface="Times New Roman"/>
                <a:cs typeface="Times New Roman"/>
              </a:rPr>
              <a:t> </a:t>
            </a:r>
            <a:r>
              <a:rPr lang="en-US" sz="2400" b="1" spc="-5" dirty="0">
                <a:latin typeface="Times New Roman"/>
                <a:cs typeface="Times New Roman"/>
              </a:rPr>
              <a:t>security</a:t>
            </a:r>
            <a:r>
              <a:rPr lang="en-US" sz="2400" spc="-5" dirty="0">
                <a:latin typeface="Times New Roman"/>
                <a:cs typeface="Times New Roman"/>
              </a:rPr>
              <a:t>:</a:t>
            </a:r>
            <a:endParaRPr lang="en-US" sz="2400" dirty="0">
              <a:latin typeface="Times New Roman"/>
              <a:cs typeface="Times New Roman"/>
            </a:endParaRPr>
          </a:p>
          <a:p>
            <a:pPr marL="469900" marR="658495" algn="just">
              <a:lnSpc>
                <a:spcPct val="80000"/>
              </a:lnSpc>
              <a:spcBef>
                <a:spcPts val="535"/>
              </a:spcBef>
            </a:pPr>
            <a:r>
              <a:rPr lang="en-US" sz="2000" spc="-5" dirty="0">
                <a:latin typeface="Times New Roman"/>
                <a:cs typeface="Times New Roman"/>
              </a:rPr>
              <a:t>Security of computer </a:t>
            </a:r>
            <a:r>
              <a:rPr lang="en-US" sz="2000" spc="-10" dirty="0">
                <a:latin typeface="Times New Roman"/>
                <a:cs typeface="Times New Roman"/>
              </a:rPr>
              <a:t>system, </a:t>
            </a:r>
            <a:r>
              <a:rPr lang="en-US" sz="2000" spc="-5" dirty="0">
                <a:latin typeface="Times New Roman"/>
                <a:cs typeface="Times New Roman"/>
              </a:rPr>
              <a:t>data stored on it </a:t>
            </a:r>
            <a:r>
              <a:rPr lang="en-US" sz="2000" spc="-10" dirty="0">
                <a:latin typeface="Times New Roman"/>
                <a:cs typeface="Times New Roman"/>
              </a:rPr>
              <a:t>and </a:t>
            </a:r>
            <a:r>
              <a:rPr lang="en-US" sz="2000" spc="-5" dirty="0">
                <a:latin typeface="Times New Roman"/>
                <a:cs typeface="Times New Roman"/>
              </a:rPr>
              <a:t>the network security are </a:t>
            </a:r>
            <a:r>
              <a:rPr lang="en-US" sz="2000" spc="-15" dirty="0">
                <a:latin typeface="Times New Roman"/>
                <a:cs typeface="Times New Roman"/>
              </a:rPr>
              <a:t>emerging </a:t>
            </a:r>
            <a:r>
              <a:rPr lang="en-US" sz="2000" spc="-5" dirty="0">
                <a:latin typeface="Times New Roman"/>
                <a:cs typeface="Times New Roman"/>
              </a:rPr>
              <a:t>as critical issues.  Therefore, every OS is supposed to provide security to </a:t>
            </a:r>
            <a:r>
              <a:rPr lang="en-US" sz="2000" spc="-10" dirty="0">
                <a:latin typeface="Times New Roman"/>
                <a:cs typeface="Times New Roman"/>
              </a:rPr>
              <a:t>computer system, </a:t>
            </a:r>
            <a:r>
              <a:rPr lang="en-US" sz="2000" spc="-5" dirty="0">
                <a:latin typeface="Times New Roman"/>
                <a:cs typeface="Times New Roman"/>
              </a:rPr>
              <a:t>data, users, and</a:t>
            </a:r>
            <a:r>
              <a:rPr lang="en-US" sz="2000" spc="260" dirty="0">
                <a:latin typeface="Times New Roman"/>
                <a:cs typeface="Times New Roman"/>
              </a:rPr>
              <a:t> </a:t>
            </a:r>
            <a:r>
              <a:rPr lang="en-US" sz="2000" spc="-10" dirty="0">
                <a:latin typeface="Times New Roman"/>
                <a:cs typeface="Times New Roman"/>
              </a:rPr>
              <a:t>programmers.</a:t>
            </a:r>
            <a:endParaRPr lang="en-US" sz="2000" dirty="0">
              <a:latin typeface="Times New Roman"/>
              <a:cs typeface="Times New Roman"/>
            </a:endParaRPr>
          </a:p>
          <a:p>
            <a:pPr marL="469900" marR="5080" algn="just">
              <a:lnSpc>
                <a:spcPct val="80000"/>
              </a:lnSpc>
              <a:spcBef>
                <a:spcPts val="490"/>
              </a:spcBef>
            </a:pPr>
            <a:r>
              <a:rPr lang="en-US" sz="2000" spc="-5" dirty="0">
                <a:latin typeface="Times New Roman"/>
                <a:cs typeface="Times New Roman"/>
              </a:rPr>
              <a:t>The OS can allow and disallow the </a:t>
            </a:r>
            <a:r>
              <a:rPr lang="en-US" sz="2000" spc="-10" dirty="0">
                <a:latin typeface="Times New Roman"/>
                <a:cs typeface="Times New Roman"/>
              </a:rPr>
              <a:t>access </a:t>
            </a:r>
            <a:r>
              <a:rPr lang="en-US" sz="2000" dirty="0">
                <a:latin typeface="Times New Roman"/>
                <a:cs typeface="Times New Roman"/>
              </a:rPr>
              <a:t>from </a:t>
            </a:r>
            <a:r>
              <a:rPr lang="en-US" sz="2000" spc="-5" dirty="0">
                <a:latin typeface="Times New Roman"/>
                <a:cs typeface="Times New Roman"/>
              </a:rPr>
              <a:t>other </a:t>
            </a:r>
            <a:r>
              <a:rPr lang="en-US" sz="2000" spc="-10" dirty="0">
                <a:latin typeface="Times New Roman"/>
                <a:cs typeface="Times New Roman"/>
              </a:rPr>
              <a:t>system, </a:t>
            </a:r>
            <a:r>
              <a:rPr lang="en-US" sz="2000" spc="-5" dirty="0">
                <a:latin typeface="Times New Roman"/>
                <a:cs typeface="Times New Roman"/>
              </a:rPr>
              <a:t>provide user accounts ,password and encryption  facility to protect the </a:t>
            </a:r>
            <a:r>
              <a:rPr lang="en-US" sz="2000" spc="-10" dirty="0">
                <a:latin typeface="Times New Roman"/>
                <a:cs typeface="Times New Roman"/>
              </a:rPr>
              <a:t>system. </a:t>
            </a:r>
            <a:r>
              <a:rPr lang="en-US" sz="2000" spc="-5" dirty="0">
                <a:latin typeface="Times New Roman"/>
                <a:cs typeface="Times New Roman"/>
              </a:rPr>
              <a:t>This prevents the unauthorized instruction and use by any irrelevant person and  provides</a:t>
            </a:r>
            <a:r>
              <a:rPr lang="en-US" sz="2000" spc="-10" dirty="0">
                <a:latin typeface="Times New Roman"/>
                <a:cs typeface="Times New Roman"/>
              </a:rPr>
              <a:t> </a:t>
            </a:r>
            <a:r>
              <a:rPr lang="en-US" sz="2000" spc="-15" dirty="0">
                <a:latin typeface="Times New Roman"/>
                <a:cs typeface="Times New Roman"/>
              </a:rPr>
              <a:t>security.</a:t>
            </a:r>
            <a:endParaRPr sz="2000" dirty="0">
              <a:latin typeface="Times New Roman"/>
              <a:cs typeface="Times New Roman"/>
            </a:endParaRPr>
          </a:p>
          <a:p>
            <a:pPr marL="342900" indent="-330835">
              <a:lnSpc>
                <a:spcPct val="100000"/>
              </a:lnSpc>
              <a:spcBef>
                <a:spcPts val="355"/>
              </a:spcBef>
              <a:buAutoNum type="arabicPeriod" startAt="8"/>
              <a:tabLst>
                <a:tab pos="343535" algn="l"/>
              </a:tabLst>
            </a:pPr>
            <a:r>
              <a:rPr sz="2400" b="1" dirty="0">
                <a:latin typeface="Times New Roman"/>
                <a:cs typeface="Times New Roman"/>
              </a:rPr>
              <a:t>memory</a:t>
            </a:r>
            <a:r>
              <a:rPr sz="2400" b="1" spc="-5" dirty="0">
                <a:latin typeface="Times New Roman"/>
                <a:cs typeface="Times New Roman"/>
              </a:rPr>
              <a:t> management.</a:t>
            </a:r>
            <a:endParaRPr sz="2400" dirty="0">
              <a:latin typeface="Times New Roman"/>
              <a:cs typeface="Times New Roman"/>
            </a:endParaRPr>
          </a:p>
          <a:p>
            <a:pPr marL="425450">
              <a:lnSpc>
                <a:spcPts val="2135"/>
              </a:lnSpc>
              <a:spcBef>
                <a:spcPts val="1070"/>
              </a:spcBef>
            </a:pPr>
            <a:r>
              <a:rPr sz="2000" spc="-5" dirty="0">
                <a:latin typeface="Times New Roman"/>
                <a:cs typeface="Times New Roman"/>
              </a:rPr>
              <a:t>which coordinates data to and </a:t>
            </a:r>
            <a:r>
              <a:rPr sz="2000" dirty="0">
                <a:latin typeface="Times New Roman"/>
                <a:cs typeface="Times New Roman"/>
              </a:rPr>
              <a:t>from </a:t>
            </a:r>
            <a:r>
              <a:rPr sz="2000" spc="-5" dirty="0">
                <a:latin typeface="Times New Roman"/>
                <a:cs typeface="Times New Roman"/>
              </a:rPr>
              <a:t>RAM (random-access </a:t>
            </a:r>
            <a:r>
              <a:rPr sz="2000" spc="-10" dirty="0">
                <a:latin typeface="Times New Roman"/>
                <a:cs typeface="Times New Roman"/>
              </a:rPr>
              <a:t>memory) </a:t>
            </a:r>
            <a:r>
              <a:rPr sz="2000" spc="-5" dirty="0">
                <a:latin typeface="Times New Roman"/>
                <a:cs typeface="Times New Roman"/>
              </a:rPr>
              <a:t>and determines the necessity for</a:t>
            </a:r>
            <a:r>
              <a:rPr sz="2000" spc="150" dirty="0">
                <a:latin typeface="Times New Roman"/>
                <a:cs typeface="Times New Roman"/>
              </a:rPr>
              <a:t> </a:t>
            </a:r>
            <a:r>
              <a:rPr sz="2000" dirty="0">
                <a:latin typeface="Times New Roman"/>
                <a:cs typeface="Times New Roman"/>
              </a:rPr>
              <a:t>virtual</a:t>
            </a:r>
            <a:r>
              <a:rPr lang="en-US" sz="2000" dirty="0">
                <a:latin typeface="Times New Roman"/>
                <a:cs typeface="Times New Roman"/>
              </a:rPr>
              <a:t> </a:t>
            </a:r>
            <a:r>
              <a:rPr sz="2000" spc="-25" dirty="0">
                <a:latin typeface="Times New Roman"/>
                <a:cs typeface="Times New Roman"/>
              </a:rPr>
              <a:t>memory.</a:t>
            </a:r>
            <a:endParaRPr sz="2000" dirty="0">
              <a:latin typeface="Times New Roman"/>
              <a:cs typeface="Times New Roman"/>
            </a:endParaRPr>
          </a:p>
          <a:p>
            <a:pPr marL="342900" indent="-330835">
              <a:lnSpc>
                <a:spcPct val="100000"/>
              </a:lnSpc>
              <a:spcBef>
                <a:spcPts val="345"/>
              </a:spcBef>
              <a:buAutoNum type="arabicPeriod" startAt="9"/>
              <a:tabLst>
                <a:tab pos="343535" algn="l"/>
              </a:tabLst>
            </a:pPr>
            <a:r>
              <a:rPr sz="2400" b="1" spc="-10" dirty="0">
                <a:latin typeface="Times New Roman"/>
                <a:cs typeface="Times New Roman"/>
              </a:rPr>
              <a:t>process</a:t>
            </a:r>
            <a:r>
              <a:rPr sz="2400" b="1" spc="-35" dirty="0">
                <a:latin typeface="Times New Roman"/>
                <a:cs typeface="Times New Roman"/>
              </a:rPr>
              <a:t> </a:t>
            </a:r>
            <a:r>
              <a:rPr sz="2400" b="1" dirty="0">
                <a:latin typeface="Times New Roman"/>
                <a:cs typeface="Times New Roman"/>
              </a:rPr>
              <a:t>management.</a:t>
            </a:r>
            <a:endParaRPr sz="2400" dirty="0">
              <a:latin typeface="Times New Roman"/>
              <a:cs typeface="Times New Roman"/>
            </a:endParaRPr>
          </a:p>
          <a:p>
            <a:pPr marL="425450">
              <a:lnSpc>
                <a:spcPct val="100000"/>
              </a:lnSpc>
              <a:spcBef>
                <a:spcPts val="385"/>
              </a:spcBef>
            </a:pPr>
            <a:r>
              <a:rPr sz="2000" spc="-5" dirty="0">
                <a:latin typeface="Times New Roman"/>
                <a:cs typeface="Times New Roman"/>
              </a:rPr>
              <a:t>which involves putting the tasks into order and pairing them into </a:t>
            </a:r>
            <a:r>
              <a:rPr sz="2000" spc="-10" dirty="0">
                <a:latin typeface="Times New Roman"/>
                <a:cs typeface="Times New Roman"/>
              </a:rPr>
              <a:t>manageable </a:t>
            </a:r>
            <a:r>
              <a:rPr sz="2000" spc="-5" dirty="0">
                <a:latin typeface="Times New Roman"/>
                <a:cs typeface="Times New Roman"/>
              </a:rPr>
              <a:t>size before they go to the</a:t>
            </a:r>
            <a:r>
              <a:rPr sz="2000" spc="235" dirty="0">
                <a:latin typeface="Times New Roman"/>
                <a:cs typeface="Times New Roman"/>
              </a:rPr>
              <a:t> </a:t>
            </a:r>
            <a:r>
              <a:rPr sz="2000" spc="-5" dirty="0">
                <a:latin typeface="Times New Roman"/>
                <a:cs typeface="Times New Roman"/>
              </a:rPr>
              <a:t>CPU.</a:t>
            </a:r>
            <a:endParaRPr sz="2000" dirty="0">
              <a:latin typeface="Times New Roman"/>
              <a:cs typeface="Times New Roman"/>
            </a:endParaRPr>
          </a:p>
          <a:p>
            <a:pPr marL="508000" indent="-495300">
              <a:lnSpc>
                <a:spcPct val="100000"/>
              </a:lnSpc>
              <a:spcBef>
                <a:spcPts val="375"/>
              </a:spcBef>
              <a:buFont typeface="Times New Roman"/>
              <a:buAutoNum type="arabicPeriod" startAt="10"/>
              <a:tabLst>
                <a:tab pos="508000" algn="l"/>
              </a:tabLst>
            </a:pPr>
            <a:r>
              <a:rPr sz="2400" b="1" dirty="0">
                <a:latin typeface="Times New Roman"/>
                <a:cs typeface="Times New Roman"/>
              </a:rPr>
              <a:t>Device</a:t>
            </a:r>
            <a:r>
              <a:rPr sz="2400" b="1" spc="-25" dirty="0">
                <a:latin typeface="Times New Roman"/>
                <a:cs typeface="Times New Roman"/>
              </a:rPr>
              <a:t> </a:t>
            </a:r>
            <a:r>
              <a:rPr sz="2400" b="1" dirty="0">
                <a:latin typeface="Times New Roman"/>
                <a:cs typeface="Times New Roman"/>
              </a:rPr>
              <a:t>management</a:t>
            </a:r>
            <a:endParaRPr sz="2400" dirty="0">
              <a:latin typeface="Times New Roman"/>
              <a:cs typeface="Times New Roman"/>
            </a:endParaRPr>
          </a:p>
          <a:p>
            <a:pPr marL="495300" algn="just">
              <a:lnSpc>
                <a:spcPct val="100000"/>
              </a:lnSpc>
              <a:spcBef>
                <a:spcPts val="570"/>
              </a:spcBef>
            </a:pPr>
            <a:r>
              <a:rPr sz="2000" spc="-5" dirty="0">
                <a:latin typeface="Times New Roman"/>
                <a:cs typeface="Times New Roman"/>
              </a:rPr>
              <a:t>provides an interface between connected</a:t>
            </a:r>
            <a:r>
              <a:rPr sz="2000" spc="-20" dirty="0">
                <a:latin typeface="Times New Roman"/>
                <a:cs typeface="Times New Roman"/>
              </a:rPr>
              <a:t> </a:t>
            </a:r>
            <a:r>
              <a:rPr sz="2000" spc="-5" dirty="0">
                <a:latin typeface="Times New Roman"/>
                <a:cs typeface="Times New Roman"/>
              </a:rPr>
              <a:t>devices.</a:t>
            </a:r>
            <a:endParaRPr sz="2000" dirty="0">
              <a:latin typeface="Times New Roman"/>
              <a:cs typeface="Times New Roman"/>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6942455" cy="697230"/>
          </a:xfrm>
          <a:prstGeom prst="rect">
            <a:avLst/>
          </a:prstGeom>
        </p:spPr>
        <p:txBody>
          <a:bodyPr vert="horz" wrap="square" lIns="0" tIns="13335" rIns="0" bIns="0" rtlCol="0">
            <a:spAutoFit/>
          </a:bodyPr>
          <a:lstStyle/>
          <a:p>
            <a:pPr marL="12700">
              <a:lnSpc>
                <a:spcPct val="100000"/>
              </a:lnSpc>
              <a:spcBef>
                <a:spcPts val="105"/>
              </a:spcBef>
            </a:pPr>
            <a:r>
              <a:rPr sz="4400" spc="-375" dirty="0"/>
              <a:t>Type </a:t>
            </a:r>
            <a:r>
              <a:rPr sz="4400" spc="-30" dirty="0"/>
              <a:t>of </a:t>
            </a:r>
            <a:r>
              <a:rPr sz="4400" spc="-165" dirty="0"/>
              <a:t>memory</a:t>
            </a:r>
            <a:r>
              <a:rPr sz="4400" spc="-310" dirty="0"/>
              <a:t> </a:t>
            </a:r>
            <a:r>
              <a:rPr sz="4400" spc="-215" dirty="0"/>
              <a:t>management:</a:t>
            </a:r>
            <a:endParaRPr sz="4400"/>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70</a:t>
            </a:fld>
            <a:endParaRPr dirty="0"/>
          </a:p>
        </p:txBody>
      </p:sp>
      <p:sp>
        <p:nvSpPr>
          <p:cNvPr id="3" name="object 3"/>
          <p:cNvSpPr txBox="1"/>
          <p:nvPr/>
        </p:nvSpPr>
        <p:spPr>
          <a:xfrm>
            <a:off x="916939" y="1731010"/>
            <a:ext cx="5264150" cy="1624163"/>
          </a:xfrm>
          <a:prstGeom prst="rect">
            <a:avLst/>
          </a:prstGeom>
        </p:spPr>
        <p:txBody>
          <a:bodyPr vert="horz" wrap="square" lIns="0" tIns="56515" rIns="0" bIns="0" rtlCol="0">
            <a:spAutoFit/>
          </a:bodyPr>
          <a:lstStyle/>
          <a:p>
            <a:pPr marL="12700">
              <a:lnSpc>
                <a:spcPct val="100000"/>
              </a:lnSpc>
              <a:spcBef>
                <a:spcPts val="445"/>
              </a:spcBef>
            </a:pPr>
            <a:r>
              <a:rPr sz="2400" spc="-10" dirty="0">
                <a:latin typeface="Times New Roman" panose="02020603050405020304" pitchFamily="18" charset="0"/>
                <a:cs typeface="Times New Roman" panose="02020603050405020304" pitchFamily="18" charset="0"/>
              </a:rPr>
              <a:t>There are </a:t>
            </a:r>
            <a:r>
              <a:rPr sz="2400" spc="-5" dirty="0">
                <a:latin typeface="Times New Roman" panose="02020603050405020304" pitchFamily="18" charset="0"/>
                <a:cs typeface="Times New Roman" panose="02020603050405020304" pitchFamily="18" charset="0"/>
              </a:rPr>
              <a:t>two </a:t>
            </a:r>
            <a:r>
              <a:rPr sz="2400" dirty="0">
                <a:latin typeface="Times New Roman" panose="02020603050405020304" pitchFamily="18" charset="0"/>
                <a:cs typeface="Times New Roman" panose="02020603050405020304" pitchFamily="18" charset="0"/>
              </a:rPr>
              <a:t>type </a:t>
            </a:r>
            <a:r>
              <a:rPr sz="2400" spc="-5" dirty="0">
                <a:latin typeface="Times New Roman" panose="02020603050405020304" pitchFamily="18" charset="0"/>
                <a:cs typeface="Times New Roman" panose="02020603050405020304" pitchFamily="18" charset="0"/>
              </a:rPr>
              <a:t>of </a:t>
            </a:r>
            <a:r>
              <a:rPr sz="2400" dirty="0">
                <a:latin typeface="Times New Roman" panose="02020603050405020304" pitchFamily="18" charset="0"/>
                <a:cs typeface="Times New Roman" panose="02020603050405020304" pitchFamily="18" charset="0"/>
              </a:rPr>
              <a:t>memory management </a:t>
            </a:r>
            <a:r>
              <a:rPr sz="2400" spc="-5" dirty="0">
                <a:latin typeface="Times New Roman" panose="02020603050405020304" pitchFamily="18" charset="0"/>
                <a:cs typeface="Times New Roman" panose="02020603050405020304" pitchFamily="18" charset="0"/>
              </a:rPr>
              <a:t>technique</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t>
            </a:r>
          </a:p>
          <a:p>
            <a:pPr marL="238125" indent="-226060">
              <a:lnSpc>
                <a:spcPct val="100000"/>
              </a:lnSpc>
              <a:spcBef>
                <a:spcPts val="350"/>
              </a:spcBef>
              <a:buAutoNum type="arabicPeriod"/>
              <a:tabLst>
                <a:tab pos="238760" algn="l"/>
              </a:tabLst>
            </a:pPr>
            <a:r>
              <a:rPr sz="2400" dirty="0">
                <a:latin typeface="Times New Roman" panose="02020603050405020304" pitchFamily="18" charset="0"/>
                <a:cs typeface="Times New Roman" panose="02020603050405020304" pitchFamily="18" charset="0"/>
              </a:rPr>
              <a:t>Uni </a:t>
            </a:r>
            <a:r>
              <a:rPr sz="2400" spc="-10" dirty="0">
                <a:latin typeface="Times New Roman" panose="02020603050405020304" pitchFamily="18" charset="0"/>
                <a:cs typeface="Times New Roman" panose="02020603050405020304" pitchFamily="18" charset="0"/>
              </a:rPr>
              <a:t>programming</a:t>
            </a:r>
            <a:endParaRPr sz="2400" dirty="0">
              <a:latin typeface="Times New Roman" panose="02020603050405020304" pitchFamily="18" charset="0"/>
              <a:cs typeface="Times New Roman" panose="02020603050405020304" pitchFamily="18" charset="0"/>
            </a:endParaRPr>
          </a:p>
          <a:p>
            <a:pPr marL="238125" indent="-226060">
              <a:lnSpc>
                <a:spcPct val="100000"/>
              </a:lnSpc>
              <a:spcBef>
                <a:spcPts val="345"/>
              </a:spcBef>
              <a:buAutoNum type="arabicPeriod"/>
              <a:tabLst>
                <a:tab pos="238760" algn="l"/>
              </a:tabLst>
            </a:pPr>
            <a:r>
              <a:rPr sz="2400" spc="-10" dirty="0">
                <a:latin typeface="Times New Roman" panose="02020603050405020304" pitchFamily="18" charset="0"/>
                <a:cs typeface="Times New Roman" panose="02020603050405020304" pitchFamily="18" charset="0"/>
              </a:rPr>
              <a:t>Multiprogramming</a:t>
            </a:r>
            <a:endParaRPr sz="2400" dirty="0">
              <a:latin typeface="Times New Roman" panose="02020603050405020304" pitchFamily="18" charset="0"/>
              <a:cs typeface="Times New Roman" panose="02020603050405020304" pitchFamily="18" charset="0"/>
            </a:endParaRPr>
          </a:p>
        </p:txBody>
      </p:sp>
      <p:sp>
        <p:nvSpPr>
          <p:cNvPr id="5" name="object 5"/>
          <p:cNvSpPr txBox="1"/>
          <p:nvPr/>
        </p:nvSpPr>
        <p:spPr>
          <a:xfrm>
            <a:off x="8610600" y="2980732"/>
            <a:ext cx="1982470"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rlito"/>
                <a:cs typeface="Carlito"/>
              </a:rPr>
              <a:t>fig.</a:t>
            </a:r>
            <a:r>
              <a:rPr sz="1800" spc="-35" dirty="0">
                <a:latin typeface="Carlito"/>
                <a:cs typeface="Carlito"/>
              </a:rPr>
              <a:t> </a:t>
            </a:r>
            <a:r>
              <a:rPr sz="1800" spc="-10" dirty="0">
                <a:latin typeface="Carlito"/>
                <a:cs typeface="Carlito"/>
              </a:rPr>
              <a:t>uni-programming</a:t>
            </a:r>
            <a:endParaRPr sz="1800" dirty="0">
              <a:latin typeface="Carlito"/>
              <a:cs typeface="Carlito"/>
            </a:endParaRPr>
          </a:p>
        </p:txBody>
      </p:sp>
      <p:sp>
        <p:nvSpPr>
          <p:cNvPr id="6" name="object 6"/>
          <p:cNvSpPr txBox="1"/>
          <p:nvPr/>
        </p:nvSpPr>
        <p:spPr>
          <a:xfrm>
            <a:off x="943902" y="3414801"/>
            <a:ext cx="10934700" cy="2716769"/>
          </a:xfrm>
          <a:prstGeom prst="rect">
            <a:avLst/>
          </a:prstGeom>
        </p:spPr>
        <p:txBody>
          <a:bodyPr vert="horz" wrap="square" lIns="0" tIns="94615" rIns="0" bIns="0" rtlCol="0">
            <a:spAutoFit/>
          </a:bodyPr>
          <a:lstStyle/>
          <a:p>
            <a:pPr marL="12065" marR="5080">
              <a:lnSpc>
                <a:spcPct val="70000"/>
              </a:lnSpc>
              <a:spcBef>
                <a:spcPts val="745"/>
              </a:spcBef>
              <a:tabLst>
                <a:tab pos="241300" algn="l"/>
                <a:tab pos="241935" algn="l"/>
              </a:tabLst>
            </a:pPr>
            <a:r>
              <a:rPr lang="en-US" sz="2000" b="1" spc="-5" dirty="0">
                <a:latin typeface="Times New Roman" panose="02020603050405020304" pitchFamily="18" charset="0"/>
                <a:cs typeface="Times New Roman" panose="02020603050405020304" pitchFamily="18" charset="0"/>
              </a:rPr>
              <a:t>Uni programming</a:t>
            </a:r>
          </a:p>
          <a:p>
            <a:pPr marL="241300" marR="5080" indent="-229235">
              <a:lnSpc>
                <a:spcPct val="70000"/>
              </a:lnSpc>
              <a:spcBef>
                <a:spcPts val="745"/>
              </a:spcBef>
              <a:buFont typeface="Arial"/>
              <a:buChar char="•"/>
              <a:tabLst>
                <a:tab pos="241300" algn="l"/>
                <a:tab pos="241935" algn="l"/>
              </a:tabLst>
            </a:pPr>
            <a:r>
              <a:rPr sz="2000" spc="-5" dirty="0">
                <a:latin typeface="Times New Roman" panose="02020603050405020304" pitchFamily="18" charset="0"/>
                <a:cs typeface="Times New Roman" panose="02020603050405020304" pitchFamily="18" charset="0"/>
              </a:rPr>
              <a:t>This is </a:t>
            </a:r>
            <a:r>
              <a:rPr sz="2000"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simplest </a:t>
            </a:r>
            <a:r>
              <a:rPr sz="2000" spc="-5" dirty="0">
                <a:latin typeface="Times New Roman" panose="02020603050405020304" pitchFamily="18" charset="0"/>
                <a:cs typeface="Times New Roman" panose="02020603050405020304" pitchFamily="18" charset="0"/>
              </a:rPr>
              <a:t>technique having </a:t>
            </a:r>
            <a:r>
              <a:rPr sz="2000" b="1" spc="-10" dirty="0">
                <a:latin typeface="Times New Roman" panose="02020603050405020304" pitchFamily="18" charset="0"/>
                <a:cs typeface="Times New Roman" panose="02020603050405020304" pitchFamily="18" charset="0"/>
              </a:rPr>
              <a:t>just </a:t>
            </a:r>
            <a:r>
              <a:rPr sz="2000" b="1" dirty="0">
                <a:latin typeface="Times New Roman" panose="02020603050405020304" pitchFamily="18" charset="0"/>
                <a:cs typeface="Times New Roman" panose="02020603050405020304" pitchFamily="18" charset="0"/>
              </a:rPr>
              <a:t>one </a:t>
            </a:r>
            <a:r>
              <a:rPr sz="2000" b="1" spc="-5" dirty="0">
                <a:latin typeface="Times New Roman" panose="02020603050405020304" pitchFamily="18" charset="0"/>
                <a:cs typeface="Times New Roman" panose="02020603050405020304" pitchFamily="18" charset="0"/>
              </a:rPr>
              <a:t>process </a:t>
            </a:r>
            <a:r>
              <a:rPr sz="2000" b="1" dirty="0">
                <a:latin typeface="Times New Roman" panose="02020603050405020304" pitchFamily="18" charset="0"/>
                <a:cs typeface="Times New Roman" panose="02020603050405020304" pitchFamily="18" charset="0"/>
              </a:rPr>
              <a:t>in a </a:t>
            </a:r>
            <a:r>
              <a:rPr sz="2000" b="1" spc="-5" dirty="0">
                <a:latin typeface="Times New Roman" panose="02020603050405020304" pitchFamily="18" charset="0"/>
                <a:cs typeface="Times New Roman" panose="02020603050405020304" pitchFamily="18" charset="0"/>
              </a:rPr>
              <a:t>memory </a:t>
            </a:r>
            <a:r>
              <a:rPr sz="2000" b="1" spc="-10" dirty="0">
                <a:latin typeface="Times New Roman" panose="02020603050405020304" pitchFamily="18" charset="0"/>
                <a:cs typeface="Times New Roman" panose="02020603050405020304" pitchFamily="18" charset="0"/>
              </a:rPr>
              <a:t>at </a:t>
            </a:r>
            <a:r>
              <a:rPr sz="2000" b="1" dirty="0">
                <a:latin typeface="Times New Roman" panose="02020603050405020304" pitchFamily="18" charset="0"/>
                <a:cs typeface="Times New Roman" panose="02020603050405020304" pitchFamily="18" charset="0"/>
              </a:rPr>
              <a:t>a time </a:t>
            </a:r>
            <a:r>
              <a:rPr sz="2000" dirty="0">
                <a:latin typeface="Times New Roman" panose="02020603050405020304" pitchFamily="18" charset="0"/>
                <a:cs typeface="Times New Roman" panose="02020603050405020304" pitchFamily="18" charset="0"/>
              </a:rPr>
              <a:t>and </a:t>
            </a:r>
            <a:r>
              <a:rPr sz="2000" spc="-5" dirty="0">
                <a:latin typeface="Times New Roman" panose="02020603050405020304" pitchFamily="18" charset="0"/>
                <a:cs typeface="Times New Roman" panose="02020603050405020304" pitchFamily="18" charset="0"/>
              </a:rPr>
              <a:t>allowing that </a:t>
            </a:r>
            <a:r>
              <a:rPr sz="2000" spc="-10" dirty="0">
                <a:latin typeface="Times New Roman" panose="02020603050405020304" pitchFamily="18" charset="0"/>
                <a:cs typeface="Times New Roman" panose="02020603050405020304" pitchFamily="18" charset="0"/>
              </a:rPr>
              <a:t>process to </a:t>
            </a:r>
            <a:r>
              <a:rPr sz="2000" spc="-5" dirty="0">
                <a:latin typeface="Times New Roman" panose="02020603050405020304" pitchFamily="18" charset="0"/>
                <a:cs typeface="Times New Roman" panose="02020603050405020304" pitchFamily="18" charset="0"/>
              </a:rPr>
              <a:t>use </a:t>
            </a:r>
            <a:r>
              <a:rPr sz="2000" dirty="0">
                <a:latin typeface="Times New Roman" panose="02020603050405020304" pitchFamily="18" charset="0"/>
                <a:cs typeface="Times New Roman" panose="02020603050405020304" pitchFamily="18" charset="0"/>
              </a:rPr>
              <a:t>all </a:t>
            </a:r>
            <a:r>
              <a:rPr sz="2000" spc="-5" dirty="0">
                <a:latin typeface="Times New Roman" panose="02020603050405020304" pitchFamily="18" charset="0"/>
                <a:cs typeface="Times New Roman" panose="02020603050405020304" pitchFamily="18" charset="0"/>
              </a:rPr>
              <a:t>of  </a:t>
            </a:r>
            <a:r>
              <a:rPr sz="2000" spc="-20" dirty="0">
                <a:latin typeface="Times New Roman" panose="02020603050405020304" pitchFamily="18" charset="0"/>
                <a:cs typeface="Times New Roman" panose="02020603050405020304" pitchFamily="18" charset="0"/>
              </a:rPr>
              <a:t>memory.</a:t>
            </a:r>
            <a:endParaRPr sz="2000" dirty="0">
              <a:latin typeface="Times New Roman" panose="02020603050405020304" pitchFamily="18" charset="0"/>
              <a:cs typeface="Times New Roman" panose="02020603050405020304" pitchFamily="18" charset="0"/>
            </a:endParaRPr>
          </a:p>
          <a:p>
            <a:pPr marL="241300" indent="-229235">
              <a:lnSpc>
                <a:spcPct val="100000"/>
              </a:lnSpc>
              <a:spcBef>
                <a:spcPts val="360"/>
              </a:spcBef>
              <a:buFont typeface="Arial"/>
              <a:buChar char="•"/>
              <a:tabLst>
                <a:tab pos="241300" algn="l"/>
                <a:tab pos="241935" algn="l"/>
              </a:tabLst>
            </a:pPr>
            <a:r>
              <a:rPr sz="2000" spc="-5" dirty="0">
                <a:latin typeface="Times New Roman" panose="02020603050405020304" pitchFamily="18" charset="0"/>
                <a:cs typeface="Times New Roman" panose="02020603050405020304" pitchFamily="18" charset="0"/>
              </a:rPr>
              <a:t>The user loads </a:t>
            </a:r>
            <a:r>
              <a:rPr sz="2000"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entire </a:t>
            </a:r>
            <a:r>
              <a:rPr sz="2000" dirty="0">
                <a:latin typeface="Times New Roman" panose="02020603050405020304" pitchFamily="18" charset="0"/>
                <a:cs typeface="Times New Roman" panose="02020603050405020304" pitchFamily="18" charset="0"/>
              </a:rPr>
              <a:t>memory </a:t>
            </a:r>
            <a:r>
              <a:rPr sz="2000" spc="-5" dirty="0">
                <a:latin typeface="Times New Roman" panose="02020603050405020304" pitchFamily="18" charset="0"/>
                <a:cs typeface="Times New Roman" panose="02020603050405020304" pitchFamily="18" charset="0"/>
              </a:rPr>
              <a:t>with </a:t>
            </a:r>
            <a:r>
              <a:rPr sz="2000" dirty="0">
                <a:latin typeface="Times New Roman" panose="02020603050405020304" pitchFamily="18" charset="0"/>
                <a:cs typeface="Times New Roman" panose="02020603050405020304" pitchFamily="18" charset="0"/>
              </a:rPr>
              <a:t>a </a:t>
            </a:r>
            <a:r>
              <a:rPr sz="2000" spc="-15" dirty="0">
                <a:latin typeface="Times New Roman" panose="02020603050405020304" pitchFamily="18" charset="0"/>
                <a:cs typeface="Times New Roman" panose="02020603050405020304" pitchFamily="18" charset="0"/>
              </a:rPr>
              <a:t>program </a:t>
            </a:r>
            <a:r>
              <a:rPr sz="2000" spc="-10" dirty="0">
                <a:latin typeface="Times New Roman" panose="02020603050405020304" pitchFamily="18" charset="0"/>
                <a:cs typeface="Times New Roman" panose="02020603050405020304" pitchFamily="18" charset="0"/>
              </a:rPr>
              <a:t>from </a:t>
            </a:r>
            <a:r>
              <a:rPr sz="2000" spc="-5" dirty="0">
                <a:latin typeface="Times New Roman" panose="02020603050405020304" pitchFamily="18" charset="0"/>
                <a:cs typeface="Times New Roman" panose="02020603050405020304" pitchFamily="18" charset="0"/>
              </a:rPr>
              <a:t>disk or </a:t>
            </a:r>
            <a:r>
              <a:rPr sz="2000" spc="-10" dirty="0">
                <a:latin typeface="Times New Roman" panose="02020603050405020304" pitchFamily="18" charset="0"/>
                <a:cs typeface="Times New Roman" panose="02020603050405020304" pitchFamily="18" charset="0"/>
              </a:rPr>
              <a:t>tape </a:t>
            </a:r>
            <a:r>
              <a:rPr sz="2000" dirty="0">
                <a:latin typeface="Times New Roman" panose="02020603050405020304" pitchFamily="18" charset="0"/>
                <a:cs typeface="Times New Roman" panose="02020603050405020304" pitchFamily="18" charset="0"/>
              </a:rPr>
              <a:t>and </a:t>
            </a:r>
            <a:r>
              <a:rPr sz="2000" spc="-5" dirty="0">
                <a:latin typeface="Times New Roman" panose="02020603050405020304" pitchFamily="18" charset="0"/>
                <a:cs typeface="Times New Roman" panose="02020603050405020304" pitchFamily="18" charset="0"/>
              </a:rPr>
              <a:t>it </a:t>
            </a:r>
            <a:r>
              <a:rPr sz="2000" spc="-20" dirty="0">
                <a:latin typeface="Times New Roman" panose="02020603050405020304" pitchFamily="18" charset="0"/>
                <a:cs typeface="Times New Roman" panose="02020603050405020304" pitchFamily="18" charset="0"/>
              </a:rPr>
              <a:t>takes </a:t>
            </a:r>
            <a:r>
              <a:rPr sz="2000" spc="-10" dirty="0">
                <a:latin typeface="Times New Roman" panose="02020603050405020304" pitchFamily="18" charset="0"/>
                <a:cs typeface="Times New Roman" panose="02020603050405020304" pitchFamily="18" charset="0"/>
              </a:rPr>
              <a:t>over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whole</a:t>
            </a:r>
            <a:r>
              <a:rPr sz="2000" spc="2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machine.</a:t>
            </a:r>
          </a:p>
          <a:p>
            <a:pPr marL="241300" indent="-229235">
              <a:lnSpc>
                <a:spcPct val="100000"/>
              </a:lnSpc>
              <a:spcBef>
                <a:spcPts val="350"/>
              </a:spcBef>
              <a:buFont typeface="Arial"/>
              <a:buChar char="•"/>
              <a:tabLst>
                <a:tab pos="241300" algn="l"/>
                <a:tab pos="241935" algn="l"/>
              </a:tabLst>
            </a:pPr>
            <a:r>
              <a:rPr sz="2000" spc="-5" dirty="0">
                <a:latin typeface="Times New Roman" panose="02020603050405020304" pitchFamily="18" charset="0"/>
                <a:cs typeface="Times New Roman" panose="02020603050405020304" pitchFamily="18" charset="0"/>
              </a:rPr>
              <a:t>This technique is used on </a:t>
            </a:r>
            <a:r>
              <a:rPr sz="2000" dirty="0">
                <a:latin typeface="Times New Roman" panose="02020603050405020304" pitchFamily="18" charset="0"/>
                <a:cs typeface="Times New Roman" panose="02020603050405020304" pitchFamily="18" charset="0"/>
              </a:rPr>
              <a:t>simple</a:t>
            </a:r>
            <a:r>
              <a:rPr sz="2000" spc="7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microcomputer.</a:t>
            </a:r>
            <a:endParaRPr sz="2000" dirty="0">
              <a:latin typeface="Times New Roman" panose="02020603050405020304" pitchFamily="18" charset="0"/>
              <a:cs typeface="Times New Roman" panose="02020603050405020304" pitchFamily="18" charset="0"/>
            </a:endParaRPr>
          </a:p>
          <a:p>
            <a:pPr marL="241300" indent="-229235">
              <a:lnSpc>
                <a:spcPts val="1835"/>
              </a:lnSpc>
              <a:spcBef>
                <a:spcPts val="345"/>
              </a:spcBef>
              <a:buFont typeface="Arial"/>
              <a:buChar char="•"/>
              <a:tabLst>
                <a:tab pos="241300" algn="l"/>
                <a:tab pos="241935" algn="l"/>
              </a:tabLst>
            </a:pPr>
            <a:r>
              <a:rPr sz="2000" spc="-5" dirty="0">
                <a:latin typeface="Times New Roman" panose="02020603050405020304" pitchFamily="18" charset="0"/>
                <a:cs typeface="Times New Roman" panose="02020603050405020304" pitchFamily="18" charset="0"/>
              </a:rPr>
              <a:t>The </a:t>
            </a:r>
            <a:r>
              <a:rPr sz="2000" dirty="0">
                <a:latin typeface="Times New Roman" panose="02020603050405020304" pitchFamily="18" charset="0"/>
                <a:cs typeface="Times New Roman" panose="02020603050405020304" pitchFamily="18" charset="0"/>
              </a:rPr>
              <a:t>main </a:t>
            </a:r>
            <a:r>
              <a:rPr sz="2000" b="1" spc="-10" dirty="0">
                <a:latin typeface="Times New Roman" panose="02020603050405020304" pitchFamily="18" charset="0"/>
                <a:cs typeface="Times New Roman" panose="02020603050405020304" pitchFamily="18" charset="0"/>
              </a:rPr>
              <a:t>advantage </a:t>
            </a:r>
            <a:r>
              <a:rPr sz="2000" spc="-5" dirty="0">
                <a:latin typeface="Times New Roman" panose="02020603050405020304" pitchFamily="18" charset="0"/>
                <a:cs typeface="Times New Roman" panose="02020603050405020304" pitchFamily="18" charset="0"/>
              </a:rPr>
              <a:t>of this technique is that </a:t>
            </a:r>
            <a:r>
              <a:rPr sz="2000" spc="-15" dirty="0">
                <a:latin typeface="Times New Roman" panose="02020603050405020304" pitchFamily="18" charset="0"/>
                <a:cs typeface="Times New Roman" panose="02020603050405020304" pitchFamily="18" charset="0"/>
              </a:rPr>
              <a:t>keeping </a:t>
            </a:r>
            <a:r>
              <a:rPr sz="2000" spc="-10" dirty="0">
                <a:latin typeface="Times New Roman" panose="02020603050405020304" pitchFamily="18" charset="0"/>
                <a:cs typeface="Times New Roman" panose="02020603050405020304" pitchFamily="18" charset="0"/>
              </a:rPr>
              <a:t>track </a:t>
            </a:r>
            <a:r>
              <a:rPr sz="2000" spc="-5" dirty="0">
                <a:latin typeface="Times New Roman" panose="02020603050405020304" pitchFamily="18" charset="0"/>
                <a:cs typeface="Times New Roman" panose="02020603050405020304" pitchFamily="18" charset="0"/>
              </a:rPr>
              <a:t>of </a:t>
            </a:r>
            <a:r>
              <a:rPr sz="2000" dirty="0">
                <a:latin typeface="Times New Roman" panose="02020603050405020304" pitchFamily="18" charset="0"/>
                <a:cs typeface="Times New Roman" panose="02020603050405020304" pitchFamily="18" charset="0"/>
              </a:rPr>
              <a:t>memory </a:t>
            </a:r>
            <a:r>
              <a:rPr sz="2000" spc="-5" dirty="0">
                <a:latin typeface="Times New Roman" panose="02020603050405020304" pitchFamily="18" charset="0"/>
                <a:cs typeface="Times New Roman" panose="02020603050405020304" pitchFamily="18" charset="0"/>
              </a:rPr>
              <a:t>is </a:t>
            </a:r>
            <a:r>
              <a:rPr sz="2000" spc="-10" dirty="0">
                <a:latin typeface="Times New Roman" panose="02020603050405020304" pitchFamily="18" charset="0"/>
                <a:cs typeface="Times New Roman" panose="02020603050405020304" pitchFamily="18" charset="0"/>
              </a:rPr>
              <a:t>easy </a:t>
            </a:r>
            <a:r>
              <a:rPr sz="2000" dirty="0">
                <a:latin typeface="Times New Roman" panose="02020603050405020304" pitchFamily="18" charset="0"/>
                <a:cs typeface="Times New Roman" panose="02020603050405020304" pitchFamily="18" charset="0"/>
              </a:rPr>
              <a:t>as </a:t>
            </a:r>
            <a:r>
              <a:rPr sz="2000" spc="-5" dirty="0">
                <a:latin typeface="Times New Roman" panose="02020603050405020304" pitchFamily="18" charset="0"/>
                <a:cs typeface="Times New Roman" panose="02020603050405020304" pitchFamily="18" charset="0"/>
              </a:rPr>
              <a:t>all </a:t>
            </a:r>
            <a:r>
              <a:rPr sz="2000" dirty="0">
                <a:latin typeface="Times New Roman" panose="02020603050405020304" pitchFamily="18" charset="0"/>
                <a:cs typeface="Times New Roman" panose="02020603050405020304" pitchFamily="18" charset="0"/>
              </a:rPr>
              <a:t>memory </a:t>
            </a:r>
            <a:r>
              <a:rPr sz="2000" spc="-5" dirty="0">
                <a:latin typeface="Times New Roman" panose="02020603050405020304" pitchFamily="18" charset="0"/>
                <a:cs typeface="Times New Roman" panose="02020603050405020304" pitchFamily="18" charset="0"/>
              </a:rPr>
              <a:t>is </a:t>
            </a:r>
            <a:r>
              <a:rPr sz="2000" spc="-10" dirty="0">
                <a:latin typeface="Times New Roman" panose="02020603050405020304" pitchFamily="18" charset="0"/>
                <a:cs typeface="Times New Roman" panose="02020603050405020304" pitchFamily="18" charset="0"/>
              </a:rPr>
              <a:t>allocated to</a:t>
            </a:r>
            <a:r>
              <a:rPr sz="2000" spc="18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only</a:t>
            </a:r>
            <a:r>
              <a:rPr lang="en-US" sz="2000" spc="-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one</a:t>
            </a:r>
            <a:r>
              <a:rPr sz="2000" spc="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job,</a:t>
            </a:r>
            <a:r>
              <a:rPr lang="en-US"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there </a:t>
            </a:r>
            <a:r>
              <a:rPr sz="2000" spc="-5" dirty="0">
                <a:latin typeface="Times New Roman" panose="02020603050405020304" pitchFamily="18" charset="0"/>
                <a:cs typeface="Times New Roman" panose="02020603050405020304" pitchFamily="18" charset="0"/>
              </a:rPr>
              <a:t>is no </a:t>
            </a:r>
            <a:r>
              <a:rPr sz="2000" spc="-10" dirty="0">
                <a:latin typeface="Times New Roman" panose="02020603050405020304" pitchFamily="18" charset="0"/>
                <a:cs typeface="Times New Roman" panose="02020603050405020304" pitchFamily="18" charset="0"/>
              </a:rPr>
              <a:t>complexity </a:t>
            </a:r>
            <a:r>
              <a:rPr sz="2000" spc="-5" dirty="0">
                <a:latin typeface="Times New Roman" panose="02020603050405020304" pitchFamily="18" charset="0"/>
                <a:cs typeface="Times New Roman" panose="02020603050405020304" pitchFamily="18" charset="0"/>
              </a:rPr>
              <a:t>on</a:t>
            </a:r>
            <a:r>
              <a:rPr sz="2000" spc="5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scheduling.</a:t>
            </a:r>
            <a:endParaRPr sz="2000" dirty="0">
              <a:latin typeface="Times New Roman" panose="02020603050405020304" pitchFamily="18" charset="0"/>
              <a:cs typeface="Times New Roman" panose="02020603050405020304" pitchFamily="18" charset="0"/>
            </a:endParaRPr>
          </a:p>
          <a:p>
            <a:pPr marL="241300" indent="-229235">
              <a:lnSpc>
                <a:spcPct val="100000"/>
              </a:lnSpc>
              <a:spcBef>
                <a:spcPts val="350"/>
              </a:spcBef>
              <a:buFont typeface="Arial"/>
              <a:buChar char="•"/>
              <a:tabLst>
                <a:tab pos="241300" algn="l"/>
                <a:tab pos="241935" algn="l"/>
              </a:tabLst>
            </a:pPr>
            <a:r>
              <a:rPr sz="2000" spc="-5" dirty="0">
                <a:latin typeface="Times New Roman" panose="02020603050405020304" pitchFamily="18" charset="0"/>
                <a:cs typeface="Times New Roman" panose="02020603050405020304" pitchFamily="18" charset="0"/>
              </a:rPr>
              <a:t>When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job is finished, </a:t>
            </a:r>
            <a:r>
              <a:rPr sz="2000" spc="-10" dirty="0">
                <a:latin typeface="Times New Roman" panose="02020603050405020304" pitchFamily="18" charset="0"/>
                <a:cs typeface="Times New Roman" panose="02020603050405020304" pitchFamily="18" charset="0"/>
              </a:rPr>
              <a:t>entire </a:t>
            </a:r>
            <a:r>
              <a:rPr sz="2000" dirty="0">
                <a:latin typeface="Times New Roman" panose="02020603050405020304" pitchFamily="18" charset="0"/>
                <a:cs typeface="Times New Roman" panose="02020603050405020304" pitchFamily="18" charset="0"/>
              </a:rPr>
              <a:t>memory </a:t>
            </a:r>
            <a:r>
              <a:rPr sz="2000" spc="-5" dirty="0">
                <a:latin typeface="Times New Roman" panose="02020603050405020304" pitchFamily="18" charset="0"/>
                <a:cs typeface="Times New Roman" panose="02020603050405020304" pitchFamily="18" charset="0"/>
              </a:rPr>
              <a:t>is returned </a:t>
            </a:r>
            <a:r>
              <a:rPr sz="2000" spc="-10" dirty="0">
                <a:latin typeface="Times New Roman" panose="02020603050405020304" pitchFamily="18" charset="0"/>
                <a:cs typeface="Times New Roman" panose="02020603050405020304" pitchFamily="18" charset="0"/>
              </a:rPr>
              <a:t>to free status.it </a:t>
            </a:r>
            <a:r>
              <a:rPr sz="2000" spc="-5" dirty="0">
                <a:latin typeface="Times New Roman" panose="02020603050405020304" pitchFamily="18" charset="0"/>
                <a:cs typeface="Times New Roman" panose="02020603050405020304" pitchFamily="18" charset="0"/>
              </a:rPr>
              <a:t>is </a:t>
            </a:r>
            <a:r>
              <a:rPr sz="2000" spc="-15" dirty="0">
                <a:latin typeface="Times New Roman" panose="02020603050405020304" pitchFamily="18" charset="0"/>
                <a:cs typeface="Times New Roman" panose="02020603050405020304" pitchFamily="18" charset="0"/>
              </a:rPr>
              <a:t>fast </a:t>
            </a:r>
            <a:r>
              <a:rPr sz="2000" dirty="0">
                <a:latin typeface="Times New Roman" panose="02020603050405020304" pitchFamily="18" charset="0"/>
                <a:cs typeface="Times New Roman" panose="02020603050405020304" pitchFamily="18" charset="0"/>
              </a:rPr>
              <a:t>and </a:t>
            </a:r>
            <a:r>
              <a:rPr sz="2000" spc="-10" dirty="0">
                <a:latin typeface="Times New Roman" panose="02020603050405020304" pitchFamily="18" charset="0"/>
                <a:cs typeface="Times New Roman" panose="02020603050405020304" pitchFamily="18" charset="0"/>
              </a:rPr>
              <a:t>concurrency </a:t>
            </a:r>
            <a:r>
              <a:rPr sz="2000" spc="-15" dirty="0">
                <a:latin typeface="Times New Roman" panose="02020603050405020304" pitchFamily="18" charset="0"/>
                <a:cs typeface="Times New Roman" panose="02020603050405020304" pitchFamily="18" charset="0"/>
              </a:rPr>
              <a:t>control </a:t>
            </a:r>
            <a:r>
              <a:rPr sz="2000" spc="-5" dirty="0">
                <a:latin typeface="Times New Roman" panose="02020603050405020304" pitchFamily="18" charset="0"/>
                <a:cs typeface="Times New Roman" panose="02020603050405020304" pitchFamily="18" charset="0"/>
              </a:rPr>
              <a:t>is not</a:t>
            </a:r>
            <a:r>
              <a:rPr sz="2000" spc="34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required.</a:t>
            </a:r>
            <a:endParaRPr sz="2000" dirty="0">
              <a:latin typeface="Times New Roman" panose="02020603050405020304" pitchFamily="18" charset="0"/>
              <a:cs typeface="Times New Roman" panose="02020603050405020304" pitchFamily="18" charset="0"/>
            </a:endParaRPr>
          </a:p>
        </p:txBody>
      </p:sp>
      <p:sp>
        <p:nvSpPr>
          <p:cNvPr id="7" name="object 7"/>
          <p:cNvSpPr/>
          <p:nvPr/>
        </p:nvSpPr>
        <p:spPr>
          <a:xfrm>
            <a:off x="7620000" y="1222397"/>
            <a:ext cx="3655061" cy="175833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84352"/>
            <a:ext cx="8976995" cy="574675"/>
          </a:xfrm>
          <a:prstGeom prst="rect">
            <a:avLst/>
          </a:prstGeom>
        </p:spPr>
        <p:txBody>
          <a:bodyPr vert="horz" wrap="square" lIns="0" tIns="12700" rIns="0" bIns="0" rtlCol="0">
            <a:spAutoFit/>
          </a:bodyPr>
          <a:lstStyle/>
          <a:p>
            <a:pPr marL="12700">
              <a:lnSpc>
                <a:spcPct val="100000"/>
              </a:lnSpc>
              <a:spcBef>
                <a:spcPts val="100"/>
              </a:spcBef>
            </a:pPr>
            <a:r>
              <a:rPr sz="3600" spc="15" dirty="0"/>
              <a:t>Multi </a:t>
            </a:r>
            <a:r>
              <a:rPr sz="3600" spc="-155" dirty="0"/>
              <a:t>programming </a:t>
            </a:r>
            <a:r>
              <a:rPr sz="3600" spc="-10" dirty="0"/>
              <a:t>with </a:t>
            </a:r>
            <a:r>
              <a:rPr sz="3600" spc="-135" dirty="0"/>
              <a:t>fixed</a:t>
            </a:r>
            <a:r>
              <a:rPr sz="3600" spc="-640" dirty="0"/>
              <a:t> </a:t>
            </a:r>
            <a:r>
              <a:rPr lang="en-US" sz="3600" spc="-640" dirty="0"/>
              <a:t> </a:t>
            </a:r>
            <a:r>
              <a:rPr sz="3600" spc="-90" dirty="0"/>
              <a:t>partitioning(static)</a:t>
            </a:r>
            <a:endParaRPr sz="360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71</a:t>
            </a:fld>
            <a:endParaRPr dirty="0"/>
          </a:p>
        </p:txBody>
      </p:sp>
      <p:sp>
        <p:nvSpPr>
          <p:cNvPr id="3" name="object 3"/>
          <p:cNvSpPr txBox="1"/>
          <p:nvPr/>
        </p:nvSpPr>
        <p:spPr>
          <a:xfrm>
            <a:off x="916939" y="1764538"/>
            <a:ext cx="10850880" cy="3773469"/>
          </a:xfrm>
          <a:prstGeom prst="rect">
            <a:avLst/>
          </a:prstGeom>
        </p:spPr>
        <p:txBody>
          <a:bodyPr vert="horz" wrap="square" lIns="0" tIns="104775" rIns="0" bIns="0" rtlCol="0">
            <a:spAutoFit/>
          </a:bodyPr>
          <a:lstStyle/>
          <a:p>
            <a:pPr marL="241300" marR="258445" indent="-229235">
              <a:spcBef>
                <a:spcPts val="825"/>
              </a:spcBef>
              <a:buFont typeface="Arial"/>
              <a:buChar char="•"/>
              <a:tabLst>
                <a:tab pos="241300" algn="l"/>
                <a:tab pos="241935" algn="l"/>
              </a:tabLst>
            </a:pPr>
            <a:r>
              <a:rPr sz="2000" dirty="0">
                <a:latin typeface="Times New Roman" panose="02020603050405020304" pitchFamily="18" charset="0"/>
                <a:cs typeface="Times New Roman" panose="02020603050405020304" pitchFamily="18" charset="0"/>
              </a:rPr>
              <a:t>One </a:t>
            </a:r>
            <a:r>
              <a:rPr sz="2000" spc="-25" dirty="0">
                <a:latin typeface="Times New Roman" panose="02020603050405020304" pitchFamily="18" charset="0"/>
                <a:cs typeface="Times New Roman" panose="02020603050405020304" pitchFamily="18" charset="0"/>
              </a:rPr>
              <a:t>way </a:t>
            </a:r>
            <a:r>
              <a:rPr sz="2000" spc="-15" dirty="0">
                <a:latin typeface="Times New Roman" panose="02020603050405020304" pitchFamily="18" charset="0"/>
                <a:cs typeface="Times New Roman" panose="02020603050405020304" pitchFamily="18" charset="0"/>
              </a:rPr>
              <a:t>to </a:t>
            </a:r>
            <a:r>
              <a:rPr sz="2000" spc="-5" dirty="0">
                <a:latin typeface="Times New Roman" panose="02020603050405020304" pitchFamily="18" charset="0"/>
                <a:cs typeface="Times New Roman" panose="02020603050405020304" pitchFamily="18" charset="0"/>
              </a:rPr>
              <a:t>support multiprogramming is </a:t>
            </a:r>
            <a:r>
              <a:rPr sz="2000" spc="-15" dirty="0">
                <a:latin typeface="Times New Roman" panose="02020603050405020304" pitchFamily="18" charset="0"/>
                <a:cs typeface="Times New Roman" panose="02020603050405020304" pitchFamily="18" charset="0"/>
              </a:rPr>
              <a:t>to </a:t>
            </a:r>
            <a:r>
              <a:rPr sz="2000" b="1" dirty="0">
                <a:latin typeface="Times New Roman" panose="02020603050405020304" pitchFamily="18" charset="0"/>
                <a:cs typeface="Times New Roman" panose="02020603050405020304" pitchFamily="18" charset="0"/>
              </a:rPr>
              <a:t>divide the </a:t>
            </a:r>
            <a:r>
              <a:rPr sz="2000" b="1" spc="-5" dirty="0">
                <a:latin typeface="Times New Roman" panose="02020603050405020304" pitchFamily="18" charset="0"/>
                <a:cs typeface="Times New Roman" panose="02020603050405020304" pitchFamily="18" charset="0"/>
              </a:rPr>
              <a:t>main </a:t>
            </a:r>
            <a:r>
              <a:rPr sz="2000" b="1" dirty="0">
                <a:latin typeface="Times New Roman" panose="02020603050405020304" pitchFamily="18" charset="0"/>
                <a:cs typeface="Times New Roman" panose="02020603050405020304" pitchFamily="18" charset="0"/>
              </a:rPr>
              <a:t>memory </a:t>
            </a:r>
            <a:r>
              <a:rPr sz="2000" b="1" spc="-15" dirty="0">
                <a:latin typeface="Times New Roman" panose="02020603050405020304" pitchFamily="18" charset="0"/>
                <a:cs typeface="Times New Roman" panose="02020603050405020304" pitchFamily="18" charset="0"/>
              </a:rPr>
              <a:t>into several </a:t>
            </a:r>
            <a:r>
              <a:rPr sz="2000" b="1" dirty="0">
                <a:latin typeface="Times New Roman" panose="02020603050405020304" pitchFamily="18" charset="0"/>
                <a:cs typeface="Times New Roman" panose="02020603050405020304" pitchFamily="18" charset="0"/>
              </a:rPr>
              <a:t>partitions </a:t>
            </a:r>
            <a:r>
              <a:rPr sz="2000" dirty="0">
                <a:latin typeface="Times New Roman" panose="02020603050405020304" pitchFamily="18" charset="0"/>
                <a:cs typeface="Times New Roman" panose="02020603050405020304" pitchFamily="18" charset="0"/>
              </a:rPr>
              <a:t>each </a:t>
            </a:r>
            <a:r>
              <a:rPr sz="2000" spc="-5" dirty="0">
                <a:latin typeface="Times New Roman" panose="02020603050405020304" pitchFamily="18" charset="0"/>
                <a:cs typeface="Times New Roman" panose="02020603050405020304" pitchFamily="18" charset="0"/>
              </a:rPr>
              <a:t>of  </a:t>
            </a:r>
            <a:r>
              <a:rPr sz="2000" dirty="0">
                <a:latin typeface="Times New Roman" panose="02020603050405020304" pitchFamily="18" charset="0"/>
                <a:cs typeface="Times New Roman" panose="02020603050405020304" pitchFamily="18" charset="0"/>
              </a:rPr>
              <a:t>which is </a:t>
            </a:r>
            <a:r>
              <a:rPr sz="2000" spc="-10" dirty="0">
                <a:latin typeface="Times New Roman" panose="02020603050405020304" pitchFamily="18" charset="0"/>
                <a:cs typeface="Times New Roman" panose="02020603050405020304" pitchFamily="18" charset="0"/>
              </a:rPr>
              <a:t>allocated </a:t>
            </a:r>
            <a:r>
              <a:rPr sz="2000" spc="-15" dirty="0">
                <a:latin typeface="Times New Roman" panose="02020603050405020304" pitchFamily="18" charset="0"/>
                <a:cs typeface="Times New Roman" panose="02020603050405020304" pitchFamily="18" charset="0"/>
              </a:rPr>
              <a:t>to </a:t>
            </a:r>
            <a:r>
              <a:rPr sz="2000" dirty="0">
                <a:latin typeface="Times New Roman" panose="02020603050405020304" pitchFamily="18" charset="0"/>
                <a:cs typeface="Times New Roman" panose="02020603050405020304" pitchFamily="18" charset="0"/>
              </a:rPr>
              <a:t>a </a:t>
            </a:r>
            <a:r>
              <a:rPr sz="2000" spc="-5" dirty="0">
                <a:latin typeface="Times New Roman" panose="02020603050405020304" pitchFamily="18" charset="0"/>
                <a:cs typeface="Times New Roman" panose="02020603050405020304" pitchFamily="18" charset="0"/>
              </a:rPr>
              <a:t>single </a:t>
            </a:r>
            <a:r>
              <a:rPr sz="2000" spc="-10" dirty="0">
                <a:latin typeface="Times New Roman" panose="02020603050405020304" pitchFamily="18" charset="0"/>
                <a:cs typeface="Times New Roman" panose="02020603050405020304" pitchFamily="18" charset="0"/>
              </a:rPr>
              <a:t>process. </a:t>
            </a:r>
            <a:r>
              <a:rPr sz="2000" spc="-5" dirty="0">
                <a:latin typeface="Times New Roman" panose="02020603050405020304" pitchFamily="18" charset="0"/>
                <a:cs typeface="Times New Roman" panose="02020603050405020304" pitchFamily="18" charset="0"/>
              </a:rPr>
              <a:t>This </a:t>
            </a:r>
            <a:r>
              <a:rPr sz="2000" dirty="0">
                <a:latin typeface="Times New Roman" panose="02020603050405020304" pitchFamily="18" charset="0"/>
                <a:cs typeface="Times New Roman" panose="02020603050405020304" pitchFamily="18" charset="0"/>
              </a:rPr>
              <a:t>is known as</a:t>
            </a:r>
            <a:r>
              <a:rPr sz="2000" spc="2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partitioning.</a:t>
            </a:r>
            <a:endParaRPr sz="2000" dirty="0">
              <a:latin typeface="Times New Roman" panose="02020603050405020304" pitchFamily="18" charset="0"/>
              <a:cs typeface="Times New Roman" panose="02020603050405020304" pitchFamily="18" charset="0"/>
            </a:endParaRPr>
          </a:p>
          <a:p>
            <a:pPr marL="241300" indent="-229235">
              <a:spcBef>
                <a:spcPts val="275"/>
              </a:spcBef>
              <a:buFont typeface="Arial"/>
              <a:buChar char="•"/>
              <a:tabLst>
                <a:tab pos="241300" algn="l"/>
                <a:tab pos="241935" algn="l"/>
              </a:tabLst>
            </a:pPr>
            <a:r>
              <a:rPr lang="en-US" sz="2000" spc="-5" dirty="0">
                <a:latin typeface="Times New Roman" panose="02020603050405020304" pitchFamily="18" charset="0"/>
                <a:cs typeface="Times New Roman" panose="02020603050405020304" pitchFamily="18" charset="0"/>
              </a:rPr>
              <a:t>P</a:t>
            </a:r>
            <a:r>
              <a:rPr sz="2000" spc="-5" dirty="0">
                <a:latin typeface="Times New Roman" panose="02020603050405020304" pitchFamily="18" charset="0"/>
                <a:cs typeface="Times New Roman" panose="02020603050405020304" pitchFamily="18" charset="0"/>
              </a:rPr>
              <a:t>artitions </a:t>
            </a:r>
            <a:r>
              <a:rPr sz="2000" spc="-10" dirty="0">
                <a:latin typeface="Times New Roman" panose="02020603050405020304" pitchFamily="18" charset="0"/>
                <a:cs typeface="Times New Roman" panose="02020603050405020304" pitchFamily="18" charset="0"/>
              </a:rPr>
              <a:t>are created </a:t>
            </a:r>
            <a:r>
              <a:rPr sz="2000" spc="-5" dirty="0">
                <a:latin typeface="Times New Roman" panose="02020603050405020304" pitchFamily="18" charset="0"/>
                <a:cs typeface="Times New Roman" panose="02020603050405020304" pitchFamily="18" charset="0"/>
              </a:rPr>
              <a:t>during </a:t>
            </a:r>
            <a:r>
              <a:rPr sz="2000" dirty="0">
                <a:latin typeface="Times New Roman" panose="02020603050405020304" pitchFamily="18" charset="0"/>
                <a:cs typeface="Times New Roman" panose="02020603050405020304" pitchFamily="18" charset="0"/>
              </a:rPr>
              <a:t>the </a:t>
            </a:r>
            <a:r>
              <a:rPr sz="2000" spc="-20" dirty="0">
                <a:latin typeface="Times New Roman" panose="02020603050405020304" pitchFamily="18" charset="0"/>
                <a:cs typeface="Times New Roman" panose="02020603050405020304" pitchFamily="18" charset="0"/>
              </a:rPr>
              <a:t>system </a:t>
            </a:r>
            <a:r>
              <a:rPr sz="2000" spc="-10" dirty="0">
                <a:latin typeface="Times New Roman" panose="02020603050405020304" pitchFamily="18" charset="0"/>
                <a:cs typeface="Times New Roman" panose="02020603050405020304" pitchFamily="18" charset="0"/>
              </a:rPr>
              <a:t>generation process. </a:t>
            </a:r>
            <a:r>
              <a:rPr sz="2000" spc="-5" dirty="0">
                <a:latin typeface="Times New Roman" panose="02020603050405020304" pitchFamily="18" charset="0"/>
                <a:cs typeface="Times New Roman" panose="02020603050405020304" pitchFamily="18" charset="0"/>
              </a:rPr>
              <a:t>The </a:t>
            </a:r>
            <a:r>
              <a:rPr sz="2000" spc="-20" dirty="0">
                <a:latin typeface="Times New Roman" panose="02020603050405020304" pitchFamily="18" charset="0"/>
                <a:cs typeface="Times New Roman" panose="02020603050405020304" pitchFamily="18" charset="0"/>
              </a:rPr>
              <a:t>size </a:t>
            </a:r>
            <a:r>
              <a:rPr sz="2000" dirty="0">
                <a:latin typeface="Times New Roman" panose="02020603050405020304" pitchFamily="18" charset="0"/>
                <a:cs typeface="Times New Roman" panose="02020603050405020304" pitchFamily="18" charset="0"/>
              </a:rPr>
              <a:t>and </a:t>
            </a:r>
            <a:r>
              <a:rPr sz="2000" spc="-5" dirty="0">
                <a:latin typeface="Times New Roman" panose="02020603050405020304" pitchFamily="18" charset="0"/>
                <a:cs typeface="Times New Roman" panose="02020603050405020304" pitchFamily="18" charset="0"/>
              </a:rPr>
              <a:t>number </a:t>
            </a:r>
            <a:r>
              <a:rPr sz="2000" dirty="0">
                <a:latin typeface="Times New Roman" panose="02020603050405020304" pitchFamily="18" charset="0"/>
                <a:cs typeface="Times New Roman" panose="02020603050405020304" pitchFamily="18" charset="0"/>
              </a:rPr>
              <a:t>of </a:t>
            </a:r>
            <a:r>
              <a:rPr sz="2000" spc="-5" dirty="0">
                <a:latin typeface="Times New Roman" panose="02020603050405020304" pitchFamily="18" charset="0"/>
                <a:cs typeface="Times New Roman" panose="02020603050405020304" pitchFamily="18" charset="0"/>
              </a:rPr>
              <a:t>partitions</a:t>
            </a:r>
            <a:r>
              <a:rPr sz="2000" spc="17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are</a:t>
            </a:r>
            <a:endParaRPr sz="2000" dirty="0">
              <a:latin typeface="Times New Roman" panose="02020603050405020304" pitchFamily="18" charset="0"/>
              <a:cs typeface="Times New Roman" panose="02020603050405020304" pitchFamily="18" charset="0"/>
            </a:endParaRPr>
          </a:p>
          <a:p>
            <a:pPr marL="241300"/>
            <a:r>
              <a:rPr sz="2000" spc="-15" dirty="0">
                <a:latin typeface="Times New Roman" panose="02020603050405020304" pitchFamily="18" charset="0"/>
                <a:cs typeface="Times New Roman" panose="02020603050405020304" pitchFamily="18" charset="0"/>
              </a:rPr>
              <a:t>always</a:t>
            </a:r>
            <a:r>
              <a:rPr sz="2000" spc="-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fixed.</a:t>
            </a:r>
            <a:endParaRPr sz="2000" dirty="0">
              <a:latin typeface="Times New Roman" panose="02020603050405020304" pitchFamily="18" charset="0"/>
              <a:cs typeface="Times New Roman" panose="02020603050405020304" pitchFamily="18" charset="0"/>
            </a:endParaRPr>
          </a:p>
          <a:p>
            <a:pPr marL="241300" indent="-229235">
              <a:spcBef>
                <a:spcPts val="285"/>
              </a:spcBef>
              <a:buFont typeface="Arial"/>
              <a:buChar char="•"/>
              <a:tabLst>
                <a:tab pos="241300" algn="l"/>
                <a:tab pos="241935" algn="l"/>
              </a:tabLst>
            </a:pPr>
            <a:r>
              <a:rPr sz="2000" spc="-10" dirty="0">
                <a:latin typeface="Times New Roman" panose="02020603050405020304" pitchFamily="18" charset="0"/>
                <a:cs typeface="Times New Roman" panose="02020603050405020304" pitchFamily="18" charset="0"/>
              </a:rPr>
              <a:t>For </a:t>
            </a:r>
            <a:r>
              <a:rPr sz="2000" dirty="0">
                <a:latin typeface="Times New Roman" panose="02020603050405020304" pitchFamily="18" charset="0"/>
                <a:cs typeface="Times New Roman" panose="02020603050405020304" pitchFamily="18" charset="0"/>
              </a:rPr>
              <a:t>a multi </a:t>
            </a:r>
            <a:r>
              <a:rPr sz="2000" spc="-10" dirty="0">
                <a:latin typeface="Times New Roman" panose="02020603050405020304" pitchFamily="18" charset="0"/>
                <a:cs typeface="Times New Roman" panose="02020603050405020304" pitchFamily="18" charset="0"/>
              </a:rPr>
              <a:t>programming </a:t>
            </a:r>
            <a:r>
              <a:rPr sz="2000" spc="-15" dirty="0">
                <a:latin typeface="Times New Roman" panose="02020603050405020304" pitchFamily="18" charset="0"/>
                <a:cs typeface="Times New Roman" panose="02020603050405020304" pitchFamily="18" charset="0"/>
              </a:rPr>
              <a:t>environment several program </a:t>
            </a:r>
            <a:r>
              <a:rPr sz="2000" spc="-5" dirty="0">
                <a:latin typeface="Times New Roman" panose="02020603050405020304" pitchFamily="18" charset="0"/>
                <a:cs typeface="Times New Roman" panose="02020603050405020304" pitchFamily="18" charset="0"/>
              </a:rPr>
              <a:t>should </a:t>
            </a:r>
            <a:r>
              <a:rPr sz="2000" spc="-10" dirty="0">
                <a:latin typeface="Times New Roman" panose="02020603050405020304" pitchFamily="18" charset="0"/>
                <a:cs typeface="Times New Roman" panose="02020603050405020304" pitchFamily="18" charset="0"/>
              </a:rPr>
              <a:t>reside </a:t>
            </a:r>
            <a:r>
              <a:rPr sz="2000" dirty="0">
                <a:latin typeface="Times New Roman" panose="02020603050405020304" pitchFamily="18" charset="0"/>
                <a:cs typeface="Times New Roman" panose="02020603050405020304" pitchFamily="18" charset="0"/>
              </a:rPr>
              <a:t>in memory </a:t>
            </a:r>
            <a:r>
              <a:rPr sz="2000" spc="-10" dirty="0">
                <a:latin typeface="Times New Roman" panose="02020603050405020304" pitchFamily="18" charset="0"/>
                <a:cs typeface="Times New Roman" panose="02020603050405020304" pitchFamily="18" charset="0"/>
              </a:rPr>
              <a:t>at </a:t>
            </a:r>
            <a:r>
              <a:rPr sz="2000" dirty="0">
                <a:latin typeface="Times New Roman" panose="02020603050405020304" pitchFamily="18" charset="0"/>
                <a:cs typeface="Times New Roman" panose="02020603050405020304" pitchFamily="18" charset="0"/>
              </a:rPr>
              <a:t>a </a:t>
            </a:r>
            <a:r>
              <a:rPr sz="2000" spc="-5" dirty="0">
                <a:latin typeface="Times New Roman" panose="02020603050405020304" pitchFamily="18" charset="0"/>
                <a:cs typeface="Times New Roman" panose="02020603050405020304" pitchFamily="18" charset="0"/>
              </a:rPr>
              <a:t>time</a:t>
            </a:r>
            <a:r>
              <a:rPr sz="2000" spc="1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and</a:t>
            </a:r>
            <a:r>
              <a:rPr lang="en-US"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The CPU should pass </a:t>
            </a:r>
            <a:r>
              <a:rPr sz="2000" spc="-15" dirty="0">
                <a:latin typeface="Times New Roman" panose="02020603050405020304" pitchFamily="18" charset="0"/>
                <a:cs typeface="Times New Roman" panose="02020603050405020304" pitchFamily="18" charset="0"/>
              </a:rPr>
              <a:t>it’s control </a:t>
            </a:r>
            <a:r>
              <a:rPr sz="2000" spc="-10" dirty="0">
                <a:latin typeface="Times New Roman" panose="02020603050405020304" pitchFamily="18" charset="0"/>
                <a:cs typeface="Times New Roman" panose="02020603050405020304" pitchFamily="18" charset="0"/>
              </a:rPr>
              <a:t>repeatedly </a:t>
            </a:r>
            <a:r>
              <a:rPr sz="2000" spc="-5" dirty="0">
                <a:latin typeface="Times New Roman" panose="02020603050405020304" pitchFamily="18" charset="0"/>
                <a:cs typeface="Times New Roman" panose="02020603050405020304" pitchFamily="18" charset="0"/>
              </a:rPr>
              <a:t>between </a:t>
            </a:r>
            <a:r>
              <a:rPr sz="2000" dirty="0">
                <a:latin typeface="Times New Roman" panose="02020603050405020304" pitchFamily="18" charset="0"/>
                <a:cs typeface="Times New Roman" panose="02020603050405020304" pitchFamily="18" charset="0"/>
              </a:rPr>
              <a:t>all these</a:t>
            </a:r>
            <a:r>
              <a:rPr sz="2000" spc="3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programs.</a:t>
            </a:r>
            <a:endParaRPr sz="2000" dirty="0">
              <a:latin typeface="Times New Roman" panose="02020603050405020304" pitchFamily="18" charset="0"/>
              <a:cs typeface="Times New Roman" panose="02020603050405020304" pitchFamily="18" charset="0"/>
            </a:endParaRPr>
          </a:p>
          <a:p>
            <a:pPr marL="241300" indent="-229235">
              <a:spcBef>
                <a:spcPts val="275"/>
              </a:spcBef>
              <a:buFont typeface="Arial"/>
              <a:buChar char="•"/>
              <a:tabLst>
                <a:tab pos="241300" algn="l"/>
                <a:tab pos="241935" algn="l"/>
              </a:tabLst>
            </a:pPr>
            <a:r>
              <a:rPr sz="2000" spc="-5" dirty="0">
                <a:latin typeface="Times New Roman" panose="02020603050405020304" pitchFamily="18" charset="0"/>
                <a:cs typeface="Times New Roman" panose="02020603050405020304" pitchFamily="18" charset="0"/>
              </a:rPr>
              <a:t>The basic </a:t>
            </a:r>
            <a:r>
              <a:rPr sz="2000" spc="-10" dirty="0">
                <a:latin typeface="Times New Roman" panose="02020603050405020304" pitchFamily="18" charset="0"/>
                <a:cs typeface="Times New Roman" panose="02020603050405020304" pitchFamily="18" charset="0"/>
              </a:rPr>
              <a:t>approach </a:t>
            </a:r>
            <a:r>
              <a:rPr sz="2000" spc="-5" dirty="0">
                <a:latin typeface="Times New Roman" panose="02020603050405020304" pitchFamily="18" charset="0"/>
                <a:cs typeface="Times New Roman" panose="02020603050405020304" pitchFamily="18" charset="0"/>
              </a:rPr>
              <a:t>of </a:t>
            </a:r>
            <a:r>
              <a:rPr sz="2000" spc="-15" dirty="0">
                <a:latin typeface="Times New Roman" panose="02020603050405020304" pitchFamily="18" charset="0"/>
                <a:cs typeface="Times New Roman" panose="02020603050405020304" pitchFamily="18" charset="0"/>
              </a:rPr>
              <a:t>fixed </a:t>
            </a:r>
            <a:r>
              <a:rPr sz="2000" dirty="0">
                <a:latin typeface="Times New Roman" panose="02020603050405020304" pitchFamily="18" charset="0"/>
                <a:cs typeface="Times New Roman" panose="02020603050405020304" pitchFamily="18" charset="0"/>
              </a:rPr>
              <a:t>partitioning is </a:t>
            </a:r>
            <a:r>
              <a:rPr sz="2000" spc="-15" dirty="0">
                <a:latin typeface="Times New Roman" panose="02020603050405020304" pitchFamily="18" charset="0"/>
                <a:cs typeface="Times New Roman" panose="02020603050405020304" pitchFamily="18" charset="0"/>
              </a:rPr>
              <a:t>to </a:t>
            </a:r>
            <a:r>
              <a:rPr sz="2000" spc="-5" dirty="0">
                <a:latin typeface="Times New Roman" panose="02020603050405020304" pitchFamily="18" charset="0"/>
                <a:cs typeface="Times New Roman" panose="02020603050405020304" pitchFamily="18" charset="0"/>
              </a:rPr>
              <a:t>divide </a:t>
            </a:r>
            <a:r>
              <a:rPr sz="2000" dirty="0">
                <a:latin typeface="Times New Roman" panose="02020603050405020304" pitchFamily="18" charset="0"/>
                <a:cs typeface="Times New Roman" panose="02020603050405020304" pitchFamily="18" charset="0"/>
              </a:rPr>
              <a:t>the memory </a:t>
            </a:r>
            <a:r>
              <a:rPr sz="2000" spc="-15" dirty="0">
                <a:latin typeface="Times New Roman" panose="02020603050405020304" pitchFamily="18" charset="0"/>
                <a:cs typeface="Times New Roman" panose="02020603050405020304" pitchFamily="18" charset="0"/>
              </a:rPr>
              <a:t>into several fixed size </a:t>
            </a:r>
            <a:r>
              <a:rPr sz="2000" spc="-5" dirty="0">
                <a:latin typeface="Times New Roman" panose="02020603050405020304" pitchFamily="18" charset="0"/>
                <a:cs typeface="Times New Roman" panose="02020603050405020304" pitchFamily="18" charset="0"/>
              </a:rPr>
              <a:t>partitions</a:t>
            </a:r>
            <a:r>
              <a:rPr sz="2000" spc="19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where</a:t>
            </a:r>
            <a:endParaRPr sz="2000" dirty="0">
              <a:latin typeface="Times New Roman" panose="02020603050405020304" pitchFamily="18" charset="0"/>
              <a:cs typeface="Times New Roman" panose="02020603050405020304" pitchFamily="18" charset="0"/>
            </a:endParaRPr>
          </a:p>
          <a:p>
            <a:pPr marL="241300"/>
            <a:r>
              <a:rPr sz="2000" dirty="0">
                <a:latin typeface="Times New Roman" panose="02020603050405020304" pitchFamily="18" charset="0"/>
                <a:cs typeface="Times New Roman" panose="02020603050405020304" pitchFamily="18" charset="0"/>
              </a:rPr>
              <a:t>each </a:t>
            </a:r>
            <a:r>
              <a:rPr sz="2000" spc="-5" dirty="0">
                <a:latin typeface="Times New Roman" panose="02020603050405020304" pitchFamily="18" charset="0"/>
                <a:cs typeface="Times New Roman" panose="02020603050405020304" pitchFamily="18" charset="0"/>
              </a:rPr>
              <a:t>partition will </a:t>
            </a:r>
            <a:r>
              <a:rPr sz="2000" spc="-10" dirty="0">
                <a:latin typeface="Times New Roman" panose="02020603050405020304" pitchFamily="18" charset="0"/>
                <a:cs typeface="Times New Roman" panose="02020603050405020304" pitchFamily="18" charset="0"/>
              </a:rPr>
              <a:t>accommodate </a:t>
            </a:r>
            <a:r>
              <a:rPr sz="2000" spc="-5" dirty="0">
                <a:latin typeface="Times New Roman" panose="02020603050405020304" pitchFamily="18" charset="0"/>
                <a:cs typeface="Times New Roman" panose="02020603050405020304" pitchFamily="18" charset="0"/>
              </a:rPr>
              <a:t>only </a:t>
            </a:r>
            <a:r>
              <a:rPr sz="2000" dirty="0">
                <a:latin typeface="Times New Roman" panose="02020603050405020304" pitchFamily="18" charset="0"/>
                <a:cs typeface="Times New Roman" panose="02020603050405020304" pitchFamily="18" charset="0"/>
              </a:rPr>
              <a:t>one </a:t>
            </a:r>
            <a:r>
              <a:rPr sz="2000" spc="-15" dirty="0">
                <a:latin typeface="Times New Roman" panose="02020603050405020304" pitchFamily="18" charset="0"/>
                <a:cs typeface="Times New Roman" panose="02020603050405020304" pitchFamily="18" charset="0"/>
              </a:rPr>
              <a:t>program for</a:t>
            </a:r>
            <a:r>
              <a:rPr sz="2000" spc="-4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execution.</a:t>
            </a:r>
            <a:endParaRPr sz="2000" dirty="0">
              <a:latin typeface="Times New Roman" panose="02020603050405020304" pitchFamily="18" charset="0"/>
              <a:cs typeface="Times New Roman" panose="02020603050405020304" pitchFamily="18" charset="0"/>
            </a:endParaRPr>
          </a:p>
          <a:p>
            <a:pPr marL="241300" marR="332740" indent="-229235">
              <a:spcBef>
                <a:spcPts val="1010"/>
              </a:spcBef>
              <a:buFont typeface="Arial"/>
              <a:buChar char="•"/>
              <a:tabLst>
                <a:tab pos="241300" algn="l"/>
                <a:tab pos="241935" algn="l"/>
              </a:tabLst>
            </a:pPr>
            <a:r>
              <a:rPr lang="en-US" sz="2000" spc="-5" dirty="0">
                <a:latin typeface="Times New Roman" panose="02020603050405020304" pitchFamily="18" charset="0"/>
                <a:cs typeface="Times New Roman" panose="02020603050405020304" pitchFamily="18" charset="0"/>
              </a:rPr>
              <a:t>S</a:t>
            </a:r>
            <a:r>
              <a:rPr sz="2000" spc="-5" dirty="0">
                <a:latin typeface="Times New Roman" panose="02020603050405020304" pitchFamily="18" charset="0"/>
                <a:cs typeface="Times New Roman" panose="02020603050405020304" pitchFamily="18" charset="0"/>
              </a:rPr>
              <a:t>o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degree of multiprogramming </a:t>
            </a:r>
            <a:r>
              <a:rPr sz="2000" dirty="0">
                <a:latin typeface="Times New Roman" panose="02020603050405020304" pitchFamily="18" charset="0"/>
                <a:cs typeface="Times New Roman" panose="02020603050405020304" pitchFamily="18" charset="0"/>
              </a:rPr>
              <a:t>(i.e number </a:t>
            </a:r>
            <a:r>
              <a:rPr sz="2000" spc="-5" dirty="0">
                <a:latin typeface="Times New Roman" panose="02020603050405020304" pitchFamily="18" charset="0"/>
                <a:cs typeface="Times New Roman" panose="02020603050405020304" pitchFamily="18" charset="0"/>
              </a:rPr>
              <a:t>of </a:t>
            </a:r>
            <a:r>
              <a:rPr sz="2000" spc="-15" dirty="0">
                <a:latin typeface="Times New Roman" panose="02020603050405020304" pitchFamily="18" charset="0"/>
                <a:cs typeface="Times New Roman" panose="02020603050405020304" pitchFamily="18" charset="0"/>
              </a:rPr>
              <a:t>program </a:t>
            </a:r>
            <a:r>
              <a:rPr sz="2000" spc="-10" dirty="0">
                <a:latin typeface="Times New Roman" panose="02020603050405020304" pitchFamily="18" charset="0"/>
                <a:cs typeface="Times New Roman" panose="02020603050405020304" pitchFamily="18" charset="0"/>
              </a:rPr>
              <a:t>residing </a:t>
            </a:r>
            <a:r>
              <a:rPr sz="2000" dirty="0">
                <a:latin typeface="Times New Roman" panose="02020603050405020304" pitchFamily="18" charset="0"/>
                <a:cs typeface="Times New Roman" panose="02020603050405020304" pitchFamily="18" charset="0"/>
              </a:rPr>
              <a:t>in memory) </a:t>
            </a:r>
            <a:r>
              <a:rPr sz="2000" spc="-5" dirty="0">
                <a:latin typeface="Times New Roman" panose="02020603050405020304" pitchFamily="18" charset="0"/>
                <a:cs typeface="Times New Roman" panose="02020603050405020304" pitchFamily="18" charset="0"/>
              </a:rPr>
              <a:t>will not be </a:t>
            </a:r>
            <a:r>
              <a:rPr sz="2000" spc="-10" dirty="0">
                <a:latin typeface="Times New Roman" panose="02020603050405020304" pitchFamily="18" charset="0"/>
                <a:cs typeface="Times New Roman" panose="02020603050405020304" pitchFamily="18" charset="0"/>
              </a:rPr>
              <a:t>greater  </a:t>
            </a:r>
            <a:r>
              <a:rPr sz="2000" dirty="0">
                <a:latin typeface="Times New Roman" panose="02020603050405020304" pitchFamily="18" charset="0"/>
                <a:cs typeface="Times New Roman" panose="02020603050405020304" pitchFamily="18" charset="0"/>
              </a:rPr>
              <a:t>than the </a:t>
            </a:r>
            <a:r>
              <a:rPr sz="2000" spc="-5" dirty="0">
                <a:latin typeface="Times New Roman" panose="02020603050405020304" pitchFamily="18" charset="0"/>
                <a:cs typeface="Times New Roman" panose="02020603050405020304" pitchFamily="18" charset="0"/>
              </a:rPr>
              <a:t>number of</a:t>
            </a:r>
            <a:r>
              <a:rPr sz="2000" spc="-3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partitions.</a:t>
            </a:r>
            <a:endParaRPr sz="2000" dirty="0">
              <a:latin typeface="Times New Roman" panose="02020603050405020304" pitchFamily="18" charset="0"/>
              <a:cs typeface="Times New Roman" panose="02020603050405020304" pitchFamily="18" charset="0"/>
            </a:endParaRPr>
          </a:p>
          <a:p>
            <a:pPr marL="241300" indent="-229235">
              <a:spcBef>
                <a:spcPts val="275"/>
              </a:spcBef>
              <a:buFont typeface="Arial"/>
              <a:buChar char="•"/>
              <a:tabLst>
                <a:tab pos="241300" algn="l"/>
                <a:tab pos="241935" algn="l"/>
              </a:tabLst>
            </a:pPr>
            <a:r>
              <a:rPr lang="en-US" sz="2000" dirty="0">
                <a:latin typeface="Times New Roman" panose="02020603050405020304" pitchFamily="18" charset="0"/>
                <a:cs typeface="Times New Roman" panose="02020603050405020304" pitchFamily="18" charset="0"/>
              </a:rPr>
              <a:t>W</a:t>
            </a:r>
            <a:r>
              <a:rPr sz="2000" dirty="0">
                <a:latin typeface="Times New Roman" panose="02020603050405020304" pitchFamily="18" charset="0"/>
                <a:cs typeface="Times New Roman" panose="02020603050405020304" pitchFamily="18" charset="0"/>
              </a:rPr>
              <a:t>hen a </a:t>
            </a:r>
            <a:r>
              <a:rPr sz="2000" spc="-15" dirty="0">
                <a:latin typeface="Times New Roman" panose="02020603050405020304" pitchFamily="18" charset="0"/>
                <a:cs typeface="Times New Roman" panose="02020603050405020304" pitchFamily="18" charset="0"/>
              </a:rPr>
              <a:t>program </a:t>
            </a:r>
            <a:r>
              <a:rPr sz="2000" spc="-10" dirty="0">
                <a:latin typeface="Times New Roman" panose="02020603050405020304" pitchFamily="18" charset="0"/>
                <a:cs typeface="Times New Roman" panose="02020603050405020304" pitchFamily="18" charset="0"/>
              </a:rPr>
              <a:t>terminates </a:t>
            </a:r>
            <a:r>
              <a:rPr sz="2000" spc="-5" dirty="0">
                <a:latin typeface="Times New Roman" panose="02020603050405020304" pitchFamily="18" charset="0"/>
                <a:cs typeface="Times New Roman" panose="02020603050405020304" pitchFamily="18" charset="0"/>
              </a:rPr>
              <a:t>that </a:t>
            </a:r>
            <a:r>
              <a:rPr sz="2000" dirty="0">
                <a:latin typeface="Times New Roman" panose="02020603050405020304" pitchFamily="18" charset="0"/>
                <a:cs typeface="Times New Roman" panose="02020603050405020304" pitchFamily="18" charset="0"/>
              </a:rPr>
              <a:t>partitions </a:t>
            </a:r>
            <a:r>
              <a:rPr sz="2000" spc="-5" dirty="0">
                <a:latin typeface="Times New Roman" panose="02020603050405020304" pitchFamily="18" charset="0"/>
                <a:cs typeface="Times New Roman" panose="02020603050405020304" pitchFamily="18" charset="0"/>
              </a:rPr>
              <a:t>become </a:t>
            </a:r>
            <a:r>
              <a:rPr sz="2000" spc="-10" dirty="0">
                <a:latin typeface="Times New Roman" panose="02020603050405020304" pitchFamily="18" charset="0"/>
                <a:cs typeface="Times New Roman" panose="02020603050405020304" pitchFamily="18" charset="0"/>
              </a:rPr>
              <a:t>free </a:t>
            </a:r>
            <a:r>
              <a:rPr sz="2000" spc="-15" dirty="0">
                <a:latin typeface="Times New Roman" panose="02020603050405020304" pitchFamily="18" charset="0"/>
                <a:cs typeface="Times New Roman" panose="02020603050405020304" pitchFamily="18" charset="0"/>
              </a:rPr>
              <a:t>for </a:t>
            </a:r>
            <a:r>
              <a:rPr sz="2000" dirty="0">
                <a:latin typeface="Times New Roman" panose="02020603050405020304" pitchFamily="18" charset="0"/>
                <a:cs typeface="Times New Roman" panose="02020603050405020304" pitchFamily="18" charset="0"/>
              </a:rPr>
              <a:t>another </a:t>
            </a:r>
            <a:r>
              <a:rPr sz="2000" spc="-10" dirty="0">
                <a:latin typeface="Times New Roman" panose="02020603050405020304" pitchFamily="18" charset="0"/>
                <a:cs typeface="Times New Roman" panose="02020603050405020304" pitchFamily="18" charset="0"/>
              </a:rPr>
              <a:t>process </a:t>
            </a:r>
            <a:r>
              <a:rPr sz="2000" spc="-5" dirty="0">
                <a:latin typeface="Times New Roman" panose="02020603050405020304" pitchFamily="18" charset="0"/>
                <a:cs typeface="Times New Roman" panose="02020603050405020304" pitchFamily="18" charset="0"/>
              </a:rPr>
              <a:t>waiting </a:t>
            </a:r>
            <a:r>
              <a:rPr sz="2000" dirty="0">
                <a:latin typeface="Times New Roman" panose="02020603050405020304" pitchFamily="18" charset="0"/>
                <a:cs typeface="Times New Roman" panose="02020603050405020304" pitchFamily="18" charset="0"/>
              </a:rPr>
              <a:t>in the</a:t>
            </a:r>
            <a:r>
              <a:rPr sz="2000" spc="1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queue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5472" y="896238"/>
            <a:ext cx="8636000" cy="2745740"/>
          </a:xfrm>
          <a:prstGeom prst="rect">
            <a:avLst/>
          </a:prstGeom>
        </p:spPr>
        <p:txBody>
          <a:bodyPr vert="horz" wrap="square" lIns="0" tIns="112395" rIns="0" bIns="0" rtlCol="0">
            <a:spAutoFit/>
          </a:bodyPr>
          <a:lstStyle/>
          <a:p>
            <a:pPr marL="241300" marR="5080" indent="-228600">
              <a:lnSpc>
                <a:spcPct val="70000"/>
              </a:lnSpc>
              <a:spcBef>
                <a:spcPts val="885"/>
              </a:spcBef>
              <a:buFont typeface="Arial"/>
              <a:buChar char="•"/>
              <a:tabLst>
                <a:tab pos="240665" algn="l"/>
                <a:tab pos="241300" algn="l"/>
              </a:tabLst>
            </a:pPr>
            <a:r>
              <a:rPr sz="2200" spc="-5" dirty="0">
                <a:latin typeface="Times New Roman" panose="02020603050405020304" pitchFamily="18" charset="0"/>
                <a:cs typeface="Times New Roman" panose="02020603050405020304" pitchFamily="18" charset="0"/>
              </a:rPr>
              <a:t>In </a:t>
            </a:r>
            <a:r>
              <a:rPr sz="2200" b="1" spc="-10" dirty="0">
                <a:latin typeface="Times New Roman" panose="02020603050405020304" pitchFamily="18" charset="0"/>
                <a:cs typeface="Times New Roman" panose="02020603050405020304" pitchFamily="18" charset="0"/>
              </a:rPr>
              <a:t>equal </a:t>
            </a:r>
            <a:r>
              <a:rPr sz="2200" b="1" spc="-15" dirty="0">
                <a:latin typeface="Times New Roman" panose="02020603050405020304" pitchFamily="18" charset="0"/>
                <a:cs typeface="Times New Roman" panose="02020603050405020304" pitchFamily="18" charset="0"/>
              </a:rPr>
              <a:t>size </a:t>
            </a:r>
            <a:r>
              <a:rPr sz="2200" b="1" spc="-5" dirty="0">
                <a:latin typeface="Times New Roman" panose="02020603050405020304" pitchFamily="18" charset="0"/>
                <a:cs typeface="Times New Roman" panose="02020603050405020304" pitchFamily="18" charset="0"/>
              </a:rPr>
              <a:t>partitioning</a:t>
            </a:r>
            <a:r>
              <a:rPr sz="2200" spc="-5" dirty="0">
                <a:latin typeface="Times New Roman" panose="02020603050405020304" pitchFamily="18" charset="0"/>
                <a:cs typeface="Times New Roman" panose="02020603050405020304" pitchFamily="18" charset="0"/>
              </a:rPr>
              <a:t>, a </a:t>
            </a:r>
            <a:r>
              <a:rPr sz="2200" spc="-20" dirty="0">
                <a:latin typeface="Times New Roman" panose="02020603050405020304" pitchFamily="18" charset="0"/>
                <a:cs typeface="Times New Roman" panose="02020603050405020304" pitchFamily="18" charset="0"/>
              </a:rPr>
              <a:t>program </a:t>
            </a:r>
            <a:r>
              <a:rPr sz="2200" spc="-15" dirty="0">
                <a:latin typeface="Times New Roman" panose="02020603050405020304" pitchFamily="18" charset="0"/>
                <a:cs typeface="Times New Roman" panose="02020603050405020304" pitchFamily="18" charset="0"/>
              </a:rPr>
              <a:t>may </a:t>
            </a:r>
            <a:r>
              <a:rPr sz="2200" spc="-5" dirty="0">
                <a:latin typeface="Times New Roman" panose="02020603050405020304" pitchFamily="18" charset="0"/>
                <a:cs typeface="Times New Roman" panose="02020603050405020304" pitchFamily="18" charset="0"/>
              </a:rPr>
              <a:t>be </a:t>
            </a:r>
            <a:r>
              <a:rPr sz="2200" spc="-15" dirty="0">
                <a:latin typeface="Times New Roman" panose="02020603050405020304" pitchFamily="18" charset="0"/>
                <a:cs typeface="Times New Roman" panose="02020603050405020304" pitchFamily="18" charset="0"/>
              </a:rPr>
              <a:t>too </a:t>
            </a:r>
            <a:r>
              <a:rPr sz="2200" spc="-5" dirty="0">
                <a:latin typeface="Times New Roman" panose="02020603050405020304" pitchFamily="18" charset="0"/>
                <a:cs typeface="Times New Roman" panose="02020603050405020304" pitchFamily="18" charset="0"/>
              </a:rPr>
              <a:t>big </a:t>
            </a:r>
            <a:r>
              <a:rPr sz="2200" spc="-15" dirty="0">
                <a:latin typeface="Times New Roman" panose="02020603050405020304" pitchFamily="18" charset="0"/>
                <a:cs typeface="Times New Roman" panose="02020603050405020304" pitchFamily="18" charset="0"/>
              </a:rPr>
              <a:t>to </a:t>
            </a:r>
            <a:r>
              <a:rPr sz="2200" spc="-5" dirty="0">
                <a:latin typeface="Times New Roman" panose="02020603050405020304" pitchFamily="18" charset="0"/>
                <a:cs typeface="Times New Roman" panose="02020603050405020304" pitchFamily="18" charset="0"/>
              </a:rPr>
              <a:t>fit in </a:t>
            </a:r>
            <a:r>
              <a:rPr sz="2200" spc="-20" dirty="0">
                <a:latin typeface="Times New Roman" panose="02020603050405020304" pitchFamily="18" charset="0"/>
                <a:cs typeface="Times New Roman" panose="02020603050405020304" pitchFamily="18" charset="0"/>
              </a:rPr>
              <a:t>to </a:t>
            </a:r>
            <a:r>
              <a:rPr sz="2200" spc="-5" dirty="0">
                <a:latin typeface="Times New Roman" panose="02020603050405020304" pitchFamily="18" charset="0"/>
                <a:cs typeface="Times New Roman" panose="02020603050405020304" pitchFamily="18" charset="0"/>
              </a:rPr>
              <a:t>a </a:t>
            </a:r>
            <a:r>
              <a:rPr sz="2200" spc="-10" dirty="0">
                <a:latin typeface="Times New Roman" panose="02020603050405020304" pitchFamily="18" charset="0"/>
                <a:cs typeface="Times New Roman" panose="02020603050405020304" pitchFamily="18" charset="0"/>
              </a:rPr>
              <a:t>partition,  </a:t>
            </a:r>
            <a:r>
              <a:rPr sz="2200" spc="-5" dirty="0">
                <a:latin typeface="Times New Roman" panose="02020603050405020304" pitchFamily="18" charset="0"/>
                <a:cs typeface="Times New Roman" panose="02020603050405020304" pitchFamily="18" charset="0"/>
              </a:rPr>
              <a:t>so it </a:t>
            </a:r>
            <a:r>
              <a:rPr sz="2200" spc="-10" dirty="0">
                <a:latin typeface="Times New Roman" panose="02020603050405020304" pitchFamily="18" charset="0"/>
                <a:cs typeface="Times New Roman" panose="02020603050405020304" pitchFamily="18" charset="0"/>
              </a:rPr>
              <a:t>could </a:t>
            </a:r>
            <a:r>
              <a:rPr sz="2200" spc="-30" dirty="0">
                <a:latin typeface="Times New Roman" panose="02020603050405020304" pitchFamily="18" charset="0"/>
                <a:cs typeface="Times New Roman" panose="02020603050405020304" pitchFamily="18" charset="0"/>
              </a:rPr>
              <a:t>take </a:t>
            </a:r>
            <a:r>
              <a:rPr sz="2200" spc="-10" dirty="0">
                <a:latin typeface="Times New Roman" panose="02020603050405020304" pitchFamily="18" charset="0"/>
                <a:cs typeface="Times New Roman" panose="02020603050405020304" pitchFamily="18" charset="0"/>
              </a:rPr>
              <a:t>more </a:t>
            </a:r>
            <a:r>
              <a:rPr sz="2200" spc="-5" dirty="0">
                <a:latin typeface="Times New Roman" panose="02020603050405020304" pitchFamily="18" charset="0"/>
                <a:cs typeface="Times New Roman" panose="02020603050405020304" pitchFamily="18" charset="0"/>
              </a:rPr>
              <a:t>than one</a:t>
            </a:r>
            <a:r>
              <a:rPr sz="2200" spc="60"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partition.</a:t>
            </a:r>
            <a:endParaRPr sz="2200" dirty="0">
              <a:latin typeface="Times New Roman" panose="02020603050405020304" pitchFamily="18" charset="0"/>
              <a:cs typeface="Times New Roman" panose="02020603050405020304" pitchFamily="18" charset="0"/>
            </a:endParaRPr>
          </a:p>
          <a:p>
            <a:pPr marL="241300" marR="45720" indent="-228600">
              <a:lnSpc>
                <a:spcPct val="70000"/>
              </a:lnSpc>
              <a:spcBef>
                <a:spcPts val="1000"/>
              </a:spcBef>
              <a:buFont typeface="Arial"/>
              <a:buChar char="•"/>
              <a:tabLst>
                <a:tab pos="240665" algn="l"/>
                <a:tab pos="241300" algn="l"/>
              </a:tabLst>
            </a:pPr>
            <a:r>
              <a:rPr sz="2200" spc="-5" dirty="0">
                <a:latin typeface="Times New Roman" panose="02020603050405020304" pitchFamily="18" charset="0"/>
                <a:cs typeface="Times New Roman" panose="02020603050405020304" pitchFamily="18" charset="0"/>
              </a:rPr>
              <a:t>In </a:t>
            </a:r>
            <a:r>
              <a:rPr sz="2200" b="1" spc="-10" dirty="0">
                <a:latin typeface="Times New Roman" panose="02020603050405020304" pitchFamily="18" charset="0"/>
                <a:cs typeface="Times New Roman" panose="02020603050405020304" pitchFamily="18" charset="0"/>
              </a:rPr>
              <a:t>unequal </a:t>
            </a:r>
            <a:r>
              <a:rPr sz="2200" b="1" spc="-15" dirty="0">
                <a:latin typeface="Times New Roman" panose="02020603050405020304" pitchFamily="18" charset="0"/>
                <a:cs typeface="Times New Roman" panose="02020603050405020304" pitchFamily="18" charset="0"/>
              </a:rPr>
              <a:t>size </a:t>
            </a:r>
            <a:r>
              <a:rPr sz="2200" b="1" spc="-10" dirty="0">
                <a:latin typeface="Times New Roman" panose="02020603050405020304" pitchFamily="18" charset="0"/>
                <a:cs typeface="Times New Roman" panose="02020603050405020304" pitchFamily="18" charset="0"/>
              </a:rPr>
              <a:t>partitioning</a:t>
            </a:r>
            <a:r>
              <a:rPr sz="2200" spc="-10"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it </a:t>
            </a:r>
            <a:r>
              <a:rPr sz="2200" spc="-15" dirty="0">
                <a:latin typeface="Times New Roman" panose="02020603050405020304" pitchFamily="18" charset="0"/>
                <a:cs typeface="Times New Roman" panose="02020603050405020304" pitchFamily="18" charset="0"/>
              </a:rPr>
              <a:t>provides </a:t>
            </a:r>
            <a:r>
              <a:rPr sz="2200" spc="-5" dirty="0">
                <a:latin typeface="Times New Roman" panose="02020603050405020304" pitchFamily="18" charset="0"/>
                <a:cs typeface="Times New Roman" panose="02020603050405020304" pitchFamily="18" charset="0"/>
              </a:rPr>
              <a:t>an </a:t>
            </a:r>
            <a:r>
              <a:rPr sz="2200" spc="-15" dirty="0">
                <a:latin typeface="Times New Roman" panose="02020603050405020304" pitchFamily="18" charset="0"/>
                <a:cs typeface="Times New Roman" panose="02020603050405020304" pitchFamily="18" charset="0"/>
              </a:rPr>
              <a:t>efficient </a:t>
            </a:r>
            <a:r>
              <a:rPr sz="2200" spc="-5" dirty="0">
                <a:latin typeface="Times New Roman" panose="02020603050405020304" pitchFamily="18" charset="0"/>
                <a:cs typeface="Times New Roman" panose="02020603050405020304" pitchFamily="18" charset="0"/>
              </a:rPr>
              <a:t>memory </a:t>
            </a:r>
            <a:r>
              <a:rPr sz="2200" spc="-10" dirty="0">
                <a:latin typeface="Times New Roman" panose="02020603050405020304" pitchFamily="18" charset="0"/>
                <a:cs typeface="Times New Roman" panose="02020603050405020304" pitchFamily="18" charset="0"/>
              </a:rPr>
              <a:t>utilization </a:t>
            </a:r>
            <a:r>
              <a:rPr sz="2200" spc="-15" dirty="0">
                <a:latin typeface="Times New Roman" panose="02020603050405020304" pitchFamily="18" charset="0"/>
                <a:cs typeface="Times New Roman" panose="02020603050405020304" pitchFamily="18" charset="0"/>
              </a:rPr>
              <a:t>by  </a:t>
            </a:r>
            <a:r>
              <a:rPr sz="2200" spc="-10" dirty="0">
                <a:latin typeface="Times New Roman" panose="02020603050405020304" pitchFamily="18" charset="0"/>
                <a:cs typeface="Times New Roman" panose="02020603050405020304" pitchFamily="18" charset="0"/>
              </a:rPr>
              <a:t>having </a:t>
            </a:r>
            <a:r>
              <a:rPr sz="2200" spc="-20" dirty="0">
                <a:latin typeface="Times New Roman" panose="02020603050405020304" pitchFamily="18" charset="0"/>
                <a:cs typeface="Times New Roman" panose="02020603050405020304" pitchFamily="18" charset="0"/>
              </a:rPr>
              <a:t>to </a:t>
            </a:r>
            <a:r>
              <a:rPr sz="2200" spc="-5" dirty="0">
                <a:latin typeface="Times New Roman" panose="02020603050405020304" pitchFamily="18" charset="0"/>
                <a:cs typeface="Times New Roman" panose="02020603050405020304" pitchFamily="18" charset="0"/>
              </a:rPr>
              <a:t>choose the </a:t>
            </a:r>
            <a:r>
              <a:rPr sz="2200" spc="-10" dirty="0">
                <a:latin typeface="Times New Roman" panose="02020603050405020304" pitchFamily="18" charset="0"/>
                <a:cs typeface="Times New Roman" panose="02020603050405020304" pitchFamily="18" charset="0"/>
              </a:rPr>
              <a:t>partition </a:t>
            </a:r>
            <a:r>
              <a:rPr sz="2200" spc="-5" dirty="0">
                <a:latin typeface="Times New Roman" panose="02020603050405020304" pitchFamily="18" charset="0"/>
                <a:cs typeface="Times New Roman" panose="02020603050405020304" pitchFamily="18" charset="0"/>
              </a:rPr>
              <a:t>in </a:t>
            </a:r>
            <a:r>
              <a:rPr sz="2200" spc="-10" dirty="0">
                <a:latin typeface="Times New Roman" panose="02020603050405020304" pitchFamily="18" charset="0"/>
                <a:cs typeface="Times New Roman" panose="02020603050405020304" pitchFamily="18" charset="0"/>
              </a:rPr>
              <a:t>nearer</a:t>
            </a:r>
            <a:r>
              <a:rPr sz="2200" spc="55" dirty="0">
                <a:latin typeface="Times New Roman" panose="02020603050405020304" pitchFamily="18" charset="0"/>
                <a:cs typeface="Times New Roman" panose="02020603050405020304" pitchFamily="18" charset="0"/>
              </a:rPr>
              <a:t> </a:t>
            </a:r>
            <a:r>
              <a:rPr sz="2200" spc="-15" dirty="0">
                <a:latin typeface="Times New Roman" panose="02020603050405020304" pitchFamily="18" charset="0"/>
                <a:cs typeface="Times New Roman" panose="02020603050405020304" pitchFamily="18" charset="0"/>
              </a:rPr>
              <a:t>size.</a:t>
            </a:r>
            <a:endParaRPr sz="2200" dirty="0">
              <a:latin typeface="Times New Roman" panose="02020603050405020304" pitchFamily="18" charset="0"/>
              <a:cs typeface="Times New Roman" panose="02020603050405020304" pitchFamily="18" charset="0"/>
            </a:endParaRPr>
          </a:p>
          <a:p>
            <a:pPr marL="241300" marR="26670" indent="-228600">
              <a:lnSpc>
                <a:spcPct val="70000"/>
              </a:lnSpc>
              <a:spcBef>
                <a:spcPts val="994"/>
              </a:spcBef>
              <a:buFont typeface="Arial"/>
              <a:buChar char="•"/>
              <a:tabLst>
                <a:tab pos="240665" algn="l"/>
                <a:tab pos="241300" algn="l"/>
                <a:tab pos="6603365" algn="l"/>
              </a:tabLst>
            </a:pPr>
            <a:r>
              <a:rPr sz="2200" spc="-10" dirty="0">
                <a:latin typeface="Times New Roman" panose="02020603050405020304" pitchFamily="18" charset="0"/>
                <a:cs typeface="Times New Roman" panose="02020603050405020304" pitchFamily="18" charset="0"/>
              </a:rPr>
              <a:t>The figure shows 7-partition </a:t>
            </a:r>
            <a:r>
              <a:rPr sz="2200" spc="-5" dirty="0">
                <a:latin typeface="Times New Roman" panose="02020603050405020304" pitchFamily="18" charset="0"/>
                <a:cs typeface="Times New Roman" panose="02020603050405020304" pitchFamily="18" charset="0"/>
              </a:rPr>
              <a:t>with 3</a:t>
            </a:r>
            <a:r>
              <a:rPr sz="2200" spc="114"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processes</a:t>
            </a:r>
            <a:r>
              <a:rPr sz="2200" spc="45"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allocated</a:t>
            </a:r>
            <a:r>
              <a:rPr lang="en-US" sz="2200" spc="-10"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and </a:t>
            </a:r>
            <a:r>
              <a:rPr sz="2200" spc="-10" dirty="0">
                <a:latin typeface="Times New Roman" panose="02020603050405020304" pitchFamily="18" charset="0"/>
                <a:cs typeface="Times New Roman" panose="02020603050405020304" pitchFamily="18" charset="0"/>
              </a:rPr>
              <a:t>three</a:t>
            </a:r>
            <a:r>
              <a:rPr sz="2200" spc="-50"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unused  </a:t>
            </a:r>
            <a:r>
              <a:rPr sz="2200" spc="-5" dirty="0">
                <a:latin typeface="Times New Roman" panose="02020603050405020304" pitchFamily="18" charset="0"/>
                <a:cs typeface="Times New Roman" panose="02020603050405020304" pitchFamily="18" charset="0"/>
              </a:rPr>
              <a:t>block.</a:t>
            </a:r>
            <a:endParaRPr sz="2200" dirty="0">
              <a:latin typeface="Times New Roman" panose="02020603050405020304" pitchFamily="18" charset="0"/>
              <a:cs typeface="Times New Roman" panose="02020603050405020304" pitchFamily="18" charset="0"/>
            </a:endParaRPr>
          </a:p>
          <a:p>
            <a:pPr marL="241300" marR="323850" indent="-228600">
              <a:lnSpc>
                <a:spcPct val="70000"/>
              </a:lnSpc>
              <a:spcBef>
                <a:spcPts val="1010"/>
              </a:spcBef>
              <a:buFont typeface="Arial"/>
              <a:buChar char="•"/>
              <a:tabLst>
                <a:tab pos="240665" algn="l"/>
                <a:tab pos="241300" algn="l"/>
              </a:tabLst>
            </a:pPr>
            <a:r>
              <a:rPr sz="2200" spc="-10" dirty="0">
                <a:latin typeface="Times New Roman" panose="02020603050405020304" pitchFamily="18" charset="0"/>
                <a:cs typeface="Times New Roman" panose="02020603050405020304" pitchFamily="18" charset="0"/>
              </a:rPr>
              <a:t>The </a:t>
            </a:r>
            <a:r>
              <a:rPr sz="2200" spc="-5" dirty="0">
                <a:latin typeface="Times New Roman" panose="02020603050405020304" pitchFamily="18" charset="0"/>
                <a:cs typeface="Times New Roman" panose="02020603050405020304" pitchFamily="18" charset="0"/>
              </a:rPr>
              <a:t>memory </a:t>
            </a:r>
            <a:r>
              <a:rPr sz="2200" spc="-10" dirty="0">
                <a:latin typeface="Times New Roman" panose="02020603050405020304" pitchFamily="18" charset="0"/>
                <a:cs typeface="Times New Roman" panose="02020603050405020304" pitchFamily="18" charset="0"/>
              </a:rPr>
              <a:t>manager </a:t>
            </a:r>
            <a:r>
              <a:rPr sz="2200" spc="-25" dirty="0">
                <a:latin typeface="Times New Roman" panose="02020603050405020304" pitchFamily="18" charset="0"/>
                <a:cs typeface="Times New Roman" panose="02020603050405020304" pitchFamily="18" charset="0"/>
              </a:rPr>
              <a:t>keep </a:t>
            </a:r>
            <a:r>
              <a:rPr sz="2200" spc="-15" dirty="0">
                <a:latin typeface="Times New Roman" panose="02020603050405020304" pitchFamily="18" charset="0"/>
                <a:cs typeface="Times New Roman" panose="02020603050405020304" pitchFamily="18" charset="0"/>
              </a:rPr>
              <a:t>track </a:t>
            </a:r>
            <a:r>
              <a:rPr sz="2200" dirty="0">
                <a:latin typeface="Times New Roman" panose="02020603050405020304" pitchFamily="18" charset="0"/>
                <a:cs typeface="Times New Roman" panose="02020603050405020304" pitchFamily="18" charset="0"/>
              </a:rPr>
              <a:t>of </a:t>
            </a:r>
            <a:r>
              <a:rPr sz="2200" spc="-5" dirty="0">
                <a:latin typeface="Times New Roman" panose="02020603050405020304" pitchFamily="18" charset="0"/>
                <a:cs typeface="Times New Roman" panose="02020603050405020304" pitchFamily="18" charset="0"/>
              </a:rPr>
              <a:t>these </a:t>
            </a:r>
            <a:r>
              <a:rPr sz="2200" spc="-10" dirty="0">
                <a:latin typeface="Times New Roman" panose="02020603050405020304" pitchFamily="18" charset="0"/>
                <a:cs typeface="Times New Roman" panose="02020603050405020304" pitchFamily="18" charset="0"/>
              </a:rPr>
              <a:t>partitions </a:t>
            </a:r>
            <a:r>
              <a:rPr sz="2200" spc="-5" dirty="0">
                <a:latin typeface="Times New Roman" panose="02020603050405020304" pitchFamily="18" charset="0"/>
                <a:cs typeface="Times New Roman" panose="02020603050405020304" pitchFamily="18" charset="0"/>
              </a:rPr>
              <a:t>in a </a:t>
            </a:r>
            <a:r>
              <a:rPr sz="2200" spc="-10" dirty="0">
                <a:latin typeface="Times New Roman" panose="02020603050405020304" pitchFamily="18" charset="0"/>
                <a:cs typeface="Times New Roman" panose="02020603050405020304" pitchFamily="18" charset="0"/>
              </a:rPr>
              <a:t>special </a:t>
            </a:r>
            <a:r>
              <a:rPr sz="2200" spc="-5" dirty="0">
                <a:latin typeface="Times New Roman" panose="02020603050405020304" pitchFamily="18" charset="0"/>
                <a:cs typeface="Times New Roman" panose="02020603050405020304" pitchFamily="18" charset="0"/>
              </a:rPr>
              <a:t>type of  </a:t>
            </a:r>
            <a:r>
              <a:rPr sz="2200" spc="-20" dirty="0">
                <a:latin typeface="Times New Roman" panose="02020603050405020304" pitchFamily="18" charset="0"/>
                <a:cs typeface="Times New Roman" panose="02020603050405020304" pitchFamily="18" charset="0"/>
              </a:rPr>
              <a:t>data </a:t>
            </a:r>
            <a:r>
              <a:rPr sz="2200" spc="-10" dirty="0">
                <a:latin typeface="Times New Roman" panose="02020603050405020304" pitchFamily="18" charset="0"/>
                <a:cs typeface="Times New Roman" panose="02020603050405020304" pitchFamily="18" charset="0"/>
              </a:rPr>
              <a:t>structure called partition description</a:t>
            </a:r>
            <a:r>
              <a:rPr sz="2200" spc="50"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table(PDT)</a:t>
            </a:r>
            <a:endParaRPr sz="2200" dirty="0">
              <a:latin typeface="Times New Roman" panose="02020603050405020304" pitchFamily="18" charset="0"/>
              <a:cs typeface="Times New Roman" panose="02020603050405020304" pitchFamily="18" charset="0"/>
            </a:endParaRPr>
          </a:p>
          <a:p>
            <a:pPr marL="241300" indent="-228600">
              <a:lnSpc>
                <a:spcPct val="100000"/>
              </a:lnSpc>
              <a:spcBef>
                <a:spcPts val="204"/>
              </a:spcBef>
              <a:buFont typeface="Arial"/>
              <a:buChar char="•"/>
              <a:tabLst>
                <a:tab pos="240665" algn="l"/>
                <a:tab pos="241300" algn="l"/>
              </a:tabLst>
            </a:pPr>
            <a:r>
              <a:rPr sz="2200" spc="-5" dirty="0">
                <a:latin typeface="Times New Roman" panose="02020603050405020304" pitchFamily="18" charset="0"/>
                <a:cs typeface="Times New Roman" panose="02020603050405020304" pitchFamily="18" charset="0"/>
              </a:rPr>
              <a:t>The </a:t>
            </a:r>
            <a:r>
              <a:rPr sz="2200" spc="-10" dirty="0">
                <a:latin typeface="Times New Roman" panose="02020603050405020304" pitchFamily="18" charset="0"/>
                <a:cs typeface="Times New Roman" panose="02020603050405020304" pitchFamily="18" charset="0"/>
              </a:rPr>
              <a:t>PDT </a:t>
            </a:r>
            <a:r>
              <a:rPr sz="2200" spc="-20" dirty="0">
                <a:latin typeface="Times New Roman" panose="02020603050405020304" pitchFamily="18" charset="0"/>
                <a:cs typeface="Times New Roman" panose="02020603050405020304" pitchFamily="18" charset="0"/>
              </a:rPr>
              <a:t>for </a:t>
            </a:r>
            <a:r>
              <a:rPr sz="2200" spc="-5" dirty="0">
                <a:latin typeface="Times New Roman" panose="02020603050405020304" pitchFamily="18" charset="0"/>
                <a:cs typeface="Times New Roman" panose="02020603050405020304" pitchFamily="18" charset="0"/>
              </a:rPr>
              <a:t>the </a:t>
            </a:r>
            <a:r>
              <a:rPr sz="2200" spc="-10" dirty="0">
                <a:latin typeface="Times New Roman" panose="02020603050405020304" pitchFamily="18" charset="0"/>
                <a:cs typeface="Times New Roman" panose="02020603050405020304" pitchFamily="18" charset="0"/>
              </a:rPr>
              <a:t>above </a:t>
            </a:r>
            <a:r>
              <a:rPr sz="2200" spc="-5" dirty="0">
                <a:latin typeface="Times New Roman" panose="02020603050405020304" pitchFamily="18" charset="0"/>
                <a:cs typeface="Times New Roman" panose="02020603050405020304" pitchFamily="18" charset="0"/>
              </a:rPr>
              <a:t>memory partition is as shown</a:t>
            </a:r>
            <a:r>
              <a:rPr sz="2200" spc="75"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below</a:t>
            </a:r>
            <a:endParaRPr sz="22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455472" y="5091176"/>
            <a:ext cx="95885"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Carlito"/>
                <a:cs typeface="Carlito"/>
              </a:rPr>
              <a:t>.</a:t>
            </a:r>
            <a:endParaRPr sz="2200">
              <a:latin typeface="Carlito"/>
              <a:cs typeface="Carlito"/>
            </a:endParaRPr>
          </a:p>
        </p:txBody>
      </p:sp>
      <p:sp>
        <p:nvSpPr>
          <p:cNvPr id="4" name="object 4"/>
          <p:cNvSpPr/>
          <p:nvPr/>
        </p:nvSpPr>
        <p:spPr>
          <a:xfrm>
            <a:off x="10130166" y="3771020"/>
            <a:ext cx="1032025" cy="293599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544811" y="136524"/>
            <a:ext cx="2270733" cy="336420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35508" y="4054440"/>
            <a:ext cx="7156098" cy="2187863"/>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72</a:t>
            </a:fld>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6757670" cy="697230"/>
          </a:xfrm>
          <a:prstGeom prst="rect">
            <a:avLst/>
          </a:prstGeom>
        </p:spPr>
        <p:txBody>
          <a:bodyPr vert="horz" wrap="square" lIns="0" tIns="13335" rIns="0" bIns="0" rtlCol="0">
            <a:spAutoFit/>
          </a:bodyPr>
          <a:lstStyle/>
          <a:p>
            <a:pPr marL="12700">
              <a:lnSpc>
                <a:spcPct val="100000"/>
              </a:lnSpc>
              <a:spcBef>
                <a:spcPts val="105"/>
              </a:spcBef>
            </a:pPr>
            <a:r>
              <a:rPr sz="4400" b="1" spc="-305" dirty="0"/>
              <a:t>Drawback </a:t>
            </a:r>
            <a:r>
              <a:rPr sz="4400" b="1" spc="-45" dirty="0"/>
              <a:t>of </a:t>
            </a:r>
            <a:r>
              <a:rPr sz="4400" b="1" spc="-170" dirty="0"/>
              <a:t>static</a:t>
            </a:r>
            <a:r>
              <a:rPr sz="4400" b="1" spc="-650" dirty="0"/>
              <a:t> </a:t>
            </a:r>
            <a:r>
              <a:rPr sz="4400" b="1" spc="-110" dirty="0"/>
              <a:t>partitioning</a:t>
            </a:r>
            <a:endParaRPr sz="4400" b="1"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73</a:t>
            </a:fld>
            <a:endParaRPr dirty="0"/>
          </a:p>
        </p:txBody>
      </p:sp>
      <p:sp>
        <p:nvSpPr>
          <p:cNvPr id="3" name="object 3"/>
          <p:cNvSpPr txBox="1"/>
          <p:nvPr/>
        </p:nvSpPr>
        <p:spPr>
          <a:xfrm>
            <a:off x="916939" y="1793493"/>
            <a:ext cx="9866630" cy="2858475"/>
          </a:xfrm>
          <a:prstGeom prst="rect">
            <a:avLst/>
          </a:prstGeom>
        </p:spPr>
        <p:txBody>
          <a:bodyPr vert="horz" wrap="square" lIns="0" tIns="54610" rIns="0" bIns="0" rtlCol="0">
            <a:spAutoFit/>
          </a:bodyPr>
          <a:lstStyle/>
          <a:p>
            <a:pPr marL="241300" marR="5080" indent="-229235" algn="just">
              <a:spcBef>
                <a:spcPts val="430"/>
              </a:spcBef>
              <a:buFont typeface="Arial"/>
              <a:buChar char="•"/>
              <a:tabLst>
                <a:tab pos="241935" algn="l"/>
              </a:tabLst>
            </a:pPr>
            <a:r>
              <a:rPr sz="2800" spc="-5" dirty="0">
                <a:latin typeface="Carlito"/>
                <a:cs typeface="Carlito"/>
              </a:rPr>
              <a:t>It </a:t>
            </a:r>
            <a:r>
              <a:rPr sz="2800" spc="-20" dirty="0">
                <a:latin typeface="Carlito"/>
                <a:cs typeface="Carlito"/>
              </a:rPr>
              <a:t>fetches </a:t>
            </a:r>
            <a:r>
              <a:rPr sz="2800" b="1" spc="-15" dirty="0">
                <a:latin typeface="Carlito"/>
                <a:cs typeface="Carlito"/>
              </a:rPr>
              <a:t>internal fragmentation</a:t>
            </a:r>
            <a:r>
              <a:rPr sz="2800" spc="-15" dirty="0">
                <a:latin typeface="Carlito"/>
                <a:cs typeface="Carlito"/>
              </a:rPr>
              <a:t>. </a:t>
            </a:r>
            <a:r>
              <a:rPr sz="2800" spc="-5" dirty="0">
                <a:latin typeface="Carlito"/>
                <a:cs typeface="Carlito"/>
              </a:rPr>
              <a:t>It </a:t>
            </a:r>
            <a:r>
              <a:rPr sz="2800" spc="-15" dirty="0">
                <a:latin typeface="Carlito"/>
                <a:cs typeface="Carlito"/>
              </a:rPr>
              <a:t>occurs </a:t>
            </a:r>
            <a:r>
              <a:rPr sz="2800" spc="-5" dirty="0">
                <a:latin typeface="Carlito"/>
                <a:cs typeface="Carlito"/>
              </a:rPr>
              <a:t>when the </a:t>
            </a:r>
            <a:r>
              <a:rPr sz="2800" spc="-15" dirty="0">
                <a:latin typeface="Carlito"/>
                <a:cs typeface="Carlito"/>
              </a:rPr>
              <a:t>process </a:t>
            </a:r>
            <a:r>
              <a:rPr sz="2800" spc="-10" dirty="0">
                <a:latin typeface="Carlito"/>
                <a:cs typeface="Carlito"/>
              </a:rPr>
              <a:t>of  smaller </a:t>
            </a:r>
            <a:r>
              <a:rPr sz="2800" spc="-25" dirty="0">
                <a:latin typeface="Carlito"/>
                <a:cs typeface="Carlito"/>
              </a:rPr>
              <a:t>size </a:t>
            </a:r>
            <a:r>
              <a:rPr sz="2800" spc="-5" dirty="0">
                <a:latin typeface="Carlito"/>
                <a:cs typeface="Carlito"/>
              </a:rPr>
              <a:t>than the </a:t>
            </a:r>
            <a:r>
              <a:rPr sz="2800" spc="-20" dirty="0">
                <a:latin typeface="Carlito"/>
                <a:cs typeface="Carlito"/>
              </a:rPr>
              <a:t>size </a:t>
            </a:r>
            <a:r>
              <a:rPr sz="2800" spc="-5" dirty="0">
                <a:latin typeface="Carlito"/>
                <a:cs typeface="Carlito"/>
              </a:rPr>
              <a:t>of </a:t>
            </a:r>
            <a:r>
              <a:rPr sz="2800" spc="-10" dirty="0">
                <a:latin typeface="Carlito"/>
                <a:cs typeface="Carlito"/>
              </a:rPr>
              <a:t>partition </a:t>
            </a:r>
            <a:r>
              <a:rPr sz="2800" spc="-15" dirty="0">
                <a:latin typeface="Carlito"/>
                <a:cs typeface="Carlito"/>
              </a:rPr>
              <a:t>gets allocated </a:t>
            </a:r>
            <a:r>
              <a:rPr sz="2800" spc="-5" dirty="0">
                <a:latin typeface="Carlito"/>
                <a:cs typeface="Carlito"/>
              </a:rPr>
              <a:t>in the partition  </a:t>
            </a:r>
            <a:r>
              <a:rPr sz="2800" spc="-15" dirty="0">
                <a:latin typeface="Carlito"/>
                <a:cs typeface="Carlito"/>
              </a:rPr>
              <a:t>leaving </a:t>
            </a:r>
            <a:r>
              <a:rPr sz="2800" spc="-10" dirty="0">
                <a:latin typeface="Carlito"/>
                <a:cs typeface="Carlito"/>
              </a:rPr>
              <a:t>some </a:t>
            </a:r>
            <a:r>
              <a:rPr sz="2800" spc="-15" dirty="0">
                <a:latin typeface="Carlito"/>
                <a:cs typeface="Carlito"/>
              </a:rPr>
              <a:t>fragmented </a:t>
            </a:r>
            <a:r>
              <a:rPr sz="2800" spc="-10" dirty="0">
                <a:latin typeface="Carlito"/>
                <a:cs typeface="Carlito"/>
              </a:rPr>
              <a:t>space</a:t>
            </a:r>
            <a:r>
              <a:rPr sz="2800" spc="60" dirty="0">
                <a:latin typeface="Carlito"/>
                <a:cs typeface="Carlito"/>
              </a:rPr>
              <a:t> </a:t>
            </a:r>
            <a:r>
              <a:rPr sz="2800" spc="-10" dirty="0">
                <a:latin typeface="Carlito"/>
                <a:cs typeface="Carlito"/>
              </a:rPr>
              <a:t>unused.</a:t>
            </a:r>
            <a:endParaRPr sz="2800" dirty="0">
              <a:latin typeface="Carlito"/>
              <a:cs typeface="Carlito"/>
            </a:endParaRPr>
          </a:p>
          <a:p>
            <a:pPr marL="241300" marR="111125" indent="-229235" algn="just">
              <a:spcBef>
                <a:spcPts val="1055"/>
              </a:spcBef>
              <a:buFont typeface="Arial"/>
              <a:buChar char="•"/>
              <a:tabLst>
                <a:tab pos="241935" algn="l"/>
              </a:tabLst>
            </a:pPr>
            <a:r>
              <a:rPr sz="2800" spc="-10" dirty="0">
                <a:latin typeface="Carlito"/>
                <a:cs typeface="Carlito"/>
              </a:rPr>
              <a:t>The </a:t>
            </a:r>
            <a:r>
              <a:rPr sz="2800" spc="-15" dirty="0">
                <a:latin typeface="Carlito"/>
                <a:cs typeface="Carlito"/>
              </a:rPr>
              <a:t>degree </a:t>
            </a:r>
            <a:r>
              <a:rPr sz="2800" spc="-5" dirty="0">
                <a:latin typeface="Carlito"/>
                <a:cs typeface="Carlito"/>
              </a:rPr>
              <a:t>of </a:t>
            </a:r>
            <a:r>
              <a:rPr sz="2800" spc="-15" dirty="0">
                <a:latin typeface="Carlito"/>
                <a:cs typeface="Carlito"/>
              </a:rPr>
              <a:t>multiprogramming </a:t>
            </a:r>
            <a:r>
              <a:rPr sz="2800" spc="-5" dirty="0">
                <a:latin typeface="Carlito"/>
                <a:cs typeface="Carlito"/>
              </a:rPr>
              <a:t>will </a:t>
            </a:r>
            <a:r>
              <a:rPr sz="2800" spc="-15" dirty="0">
                <a:latin typeface="Carlito"/>
                <a:cs typeface="Carlito"/>
              </a:rPr>
              <a:t>never </a:t>
            </a:r>
            <a:r>
              <a:rPr sz="2800" spc="-25" dirty="0">
                <a:latin typeface="Carlito"/>
                <a:cs typeface="Carlito"/>
              </a:rPr>
              <a:t>exceed </a:t>
            </a:r>
            <a:r>
              <a:rPr sz="2800" spc="-5" dirty="0">
                <a:latin typeface="Carlito"/>
                <a:cs typeface="Carlito"/>
              </a:rPr>
              <a:t>the </a:t>
            </a:r>
            <a:r>
              <a:rPr sz="2800" spc="-10" dirty="0">
                <a:latin typeface="Carlito"/>
                <a:cs typeface="Carlito"/>
              </a:rPr>
              <a:t>number of  partitions</a:t>
            </a:r>
            <a:r>
              <a:rPr lang="en-US" sz="2800" spc="-10" dirty="0">
                <a:latin typeface="Carlito"/>
                <a:cs typeface="Carlito"/>
              </a:rPr>
              <a:t>.</a:t>
            </a:r>
            <a:endParaRPr sz="2800" dirty="0">
              <a:latin typeface="Carlito"/>
              <a:cs typeface="Carlito"/>
            </a:endParaRPr>
          </a:p>
          <a:p>
            <a:pPr marL="241300" indent="-229235" algn="just">
              <a:spcBef>
                <a:spcPts val="625"/>
              </a:spcBef>
              <a:buFont typeface="Arial"/>
              <a:buChar char="•"/>
              <a:tabLst>
                <a:tab pos="241935" algn="l"/>
              </a:tabLst>
            </a:pPr>
            <a:r>
              <a:rPr sz="2800" spc="-10" dirty="0">
                <a:latin typeface="Carlito"/>
                <a:cs typeface="Carlito"/>
              </a:rPr>
              <a:t>Low </a:t>
            </a:r>
            <a:r>
              <a:rPr sz="2800" spc="-5" dirty="0">
                <a:latin typeface="Carlito"/>
                <a:cs typeface="Carlito"/>
              </a:rPr>
              <a:t>memory</a:t>
            </a:r>
            <a:r>
              <a:rPr sz="2800" spc="15" dirty="0">
                <a:latin typeface="Carlito"/>
                <a:cs typeface="Carlito"/>
              </a:rPr>
              <a:t> </a:t>
            </a:r>
            <a:r>
              <a:rPr sz="2800" spc="-15" dirty="0">
                <a:latin typeface="Carlito"/>
                <a:cs typeface="Carlito"/>
              </a:rPr>
              <a:t>utilization.</a:t>
            </a:r>
            <a:endParaRPr sz="2800" dirty="0">
              <a:latin typeface="Carlito"/>
              <a:cs typeface="Carlito"/>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10205085" cy="697230"/>
          </a:xfrm>
          <a:prstGeom prst="rect">
            <a:avLst/>
          </a:prstGeom>
        </p:spPr>
        <p:txBody>
          <a:bodyPr vert="horz" wrap="square" lIns="0" tIns="13335" rIns="0" bIns="0" rtlCol="0">
            <a:spAutoFit/>
          </a:bodyPr>
          <a:lstStyle/>
          <a:p>
            <a:pPr marL="12700">
              <a:lnSpc>
                <a:spcPct val="100000"/>
              </a:lnSpc>
              <a:spcBef>
                <a:spcPts val="105"/>
              </a:spcBef>
            </a:pPr>
            <a:r>
              <a:rPr sz="4400" spc="-5" dirty="0"/>
              <a:t>Multi </a:t>
            </a:r>
            <a:r>
              <a:rPr sz="4400" spc="-225" dirty="0"/>
              <a:t>programming </a:t>
            </a:r>
            <a:r>
              <a:rPr sz="4400" spc="-30" dirty="0"/>
              <a:t>with</a:t>
            </a:r>
            <a:r>
              <a:rPr sz="4400" spc="-875" dirty="0"/>
              <a:t> </a:t>
            </a:r>
            <a:r>
              <a:rPr sz="4400" spc="-245" dirty="0"/>
              <a:t>dynamic </a:t>
            </a:r>
            <a:r>
              <a:rPr sz="4400" spc="-110" dirty="0"/>
              <a:t>partitioning:</a:t>
            </a:r>
            <a:endParaRPr sz="4400" dirty="0"/>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74</a:t>
            </a:fld>
            <a:endParaRPr dirty="0"/>
          </a:p>
        </p:txBody>
      </p:sp>
      <p:sp>
        <p:nvSpPr>
          <p:cNvPr id="3" name="object 3"/>
          <p:cNvSpPr txBox="1"/>
          <p:nvPr/>
        </p:nvSpPr>
        <p:spPr>
          <a:xfrm>
            <a:off x="916939" y="1764538"/>
            <a:ext cx="10275570" cy="4463401"/>
          </a:xfrm>
          <a:prstGeom prst="rect">
            <a:avLst/>
          </a:prstGeom>
        </p:spPr>
        <p:txBody>
          <a:bodyPr vert="horz" wrap="square" lIns="0" tIns="104775" rIns="0" bIns="0" rtlCol="0">
            <a:spAutoFit/>
          </a:bodyPr>
          <a:lstStyle/>
          <a:p>
            <a:pPr marL="241300" marR="5080" indent="-229235">
              <a:spcBef>
                <a:spcPts val="825"/>
              </a:spcBef>
              <a:buFont typeface="Arial"/>
              <a:buChar char="•"/>
              <a:tabLst>
                <a:tab pos="241300" algn="l"/>
                <a:tab pos="241935" algn="l"/>
              </a:tabLst>
            </a:pPr>
            <a:r>
              <a:rPr sz="2400" spc="-5" dirty="0">
                <a:latin typeface="Times New Roman" panose="02020603050405020304" pitchFamily="18" charset="0"/>
                <a:cs typeface="Times New Roman" panose="02020603050405020304" pitchFamily="18" charset="0"/>
              </a:rPr>
              <a:t>The main </a:t>
            </a:r>
            <a:r>
              <a:rPr sz="2400" b="1" spc="-5" dirty="0">
                <a:latin typeface="Times New Roman" panose="02020603050405020304" pitchFamily="18" charset="0"/>
                <a:cs typeface="Times New Roman" panose="02020603050405020304" pitchFamily="18" charset="0"/>
              </a:rPr>
              <a:t>problem with </a:t>
            </a:r>
            <a:r>
              <a:rPr sz="2400" b="1" spc="-15" dirty="0">
                <a:latin typeface="Times New Roman" panose="02020603050405020304" pitchFamily="18" charset="0"/>
                <a:cs typeface="Times New Roman" panose="02020603050405020304" pitchFamily="18" charset="0"/>
              </a:rPr>
              <a:t>fixed </a:t>
            </a:r>
            <a:r>
              <a:rPr sz="2400" b="1" spc="-5" dirty="0">
                <a:latin typeface="Times New Roman" panose="02020603050405020304" pitchFamily="18" charset="0"/>
                <a:cs typeface="Times New Roman" panose="02020603050405020304" pitchFamily="18" charset="0"/>
              </a:rPr>
              <a:t>partitioning </a:t>
            </a:r>
            <a:r>
              <a:rPr sz="2400" b="1" dirty="0">
                <a:latin typeface="Times New Roman" panose="02020603050405020304" pitchFamily="18" charset="0"/>
                <a:cs typeface="Times New Roman" panose="02020603050405020304" pitchFamily="18" charset="0"/>
              </a:rPr>
              <a:t>is the </a:t>
            </a:r>
            <a:r>
              <a:rPr sz="2400" b="1" spc="-20" dirty="0">
                <a:latin typeface="Times New Roman" panose="02020603050405020304" pitchFamily="18" charset="0"/>
                <a:cs typeface="Times New Roman" panose="02020603050405020304" pitchFamily="18" charset="0"/>
              </a:rPr>
              <a:t>wastage </a:t>
            </a:r>
            <a:r>
              <a:rPr sz="2400" b="1" dirty="0">
                <a:latin typeface="Times New Roman" panose="02020603050405020304" pitchFamily="18" charset="0"/>
                <a:cs typeface="Times New Roman" panose="02020603050405020304" pitchFamily="18" charset="0"/>
              </a:rPr>
              <a:t>of memory </a:t>
            </a:r>
            <a:r>
              <a:rPr sz="2400" spc="-5" dirty="0">
                <a:latin typeface="Times New Roman" panose="02020603050405020304" pitchFamily="18" charset="0"/>
                <a:cs typeface="Times New Roman" panose="02020603050405020304" pitchFamily="18" charset="0"/>
              </a:rPr>
              <a:t>by </a:t>
            </a:r>
            <a:r>
              <a:rPr sz="2400" spc="-15" dirty="0">
                <a:latin typeface="Times New Roman" panose="02020603050405020304" pitchFamily="18" charset="0"/>
                <a:cs typeface="Times New Roman" panose="02020603050405020304" pitchFamily="18" charset="0"/>
              </a:rPr>
              <a:t>program </a:t>
            </a:r>
            <a:r>
              <a:rPr sz="2400" spc="-5" dirty="0">
                <a:latin typeface="Times New Roman" panose="02020603050405020304" pitchFamily="18" charset="0"/>
                <a:cs typeface="Times New Roman" panose="02020603050405020304" pitchFamily="18" charset="0"/>
              </a:rPr>
              <a:t>that </a:t>
            </a:r>
            <a:r>
              <a:rPr sz="2400" spc="-10" dirty="0">
                <a:latin typeface="Times New Roman" panose="02020603050405020304" pitchFamily="18" charset="0"/>
                <a:cs typeface="Times New Roman" panose="02020603050405020304" pitchFamily="18" charset="0"/>
              </a:rPr>
              <a:t>are </a:t>
            </a:r>
            <a:r>
              <a:rPr sz="2400" spc="-5" dirty="0">
                <a:latin typeface="Times New Roman" panose="02020603050405020304" pitchFamily="18" charset="0"/>
                <a:cs typeface="Times New Roman" panose="02020603050405020304" pitchFamily="18" charset="0"/>
              </a:rPr>
              <a:t>smaller</a:t>
            </a:r>
            <a:r>
              <a:rPr lang="en-US" sz="2400" spc="-5" dirty="0">
                <a:latin typeface="Times New Roman" panose="02020603050405020304" pitchFamily="18" charset="0"/>
                <a:cs typeface="Times New Roman" panose="02020603050405020304" pitchFamily="18" charset="0"/>
              </a:rPr>
              <a:t> than</a:t>
            </a:r>
            <a:r>
              <a:rPr sz="2400" dirty="0">
                <a:latin typeface="Times New Roman" panose="02020603050405020304" pitchFamily="18" charset="0"/>
                <a:cs typeface="Times New Roman" panose="02020603050405020304" pitchFamily="18" charset="0"/>
              </a:rPr>
              <a:t> their </a:t>
            </a:r>
            <a:r>
              <a:rPr sz="2400" spc="-5" dirty="0">
                <a:latin typeface="Times New Roman" panose="02020603050405020304" pitchFamily="18" charset="0"/>
                <a:cs typeface="Times New Roman" panose="02020603050405020304" pitchFamily="18" charset="0"/>
              </a:rPr>
              <a:t>partitions </a:t>
            </a:r>
            <a:r>
              <a:rPr sz="2400" dirty="0">
                <a:latin typeface="Times New Roman" panose="02020603050405020304" pitchFamily="18" charset="0"/>
                <a:cs typeface="Times New Roman" panose="02020603050405020304" pitchFamily="18" charset="0"/>
              </a:rPr>
              <a:t>when </a:t>
            </a:r>
            <a:r>
              <a:rPr sz="2400" spc="-5" dirty="0">
                <a:latin typeface="Times New Roman" panose="02020603050405020304" pitchFamily="18" charset="0"/>
                <a:cs typeface="Times New Roman" panose="02020603050405020304" pitchFamily="18" charset="0"/>
              </a:rPr>
              <a:t>allocated</a:t>
            </a:r>
            <a:r>
              <a:rPr lang="en-US" sz="2400" spc="-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so </a:t>
            </a:r>
            <a:r>
              <a:rPr sz="2400" spc="-20" dirty="0">
                <a:latin typeface="Times New Roman" panose="02020603050405020304" pitchFamily="18" charset="0"/>
                <a:cs typeface="Times New Roman" panose="02020603050405020304" pitchFamily="18" charset="0"/>
              </a:rPr>
              <a:t>to </a:t>
            </a:r>
            <a:r>
              <a:rPr sz="2400" spc="-10" dirty="0">
                <a:latin typeface="Times New Roman" panose="02020603050405020304" pitchFamily="18" charset="0"/>
                <a:cs typeface="Times New Roman" panose="02020603050405020304" pitchFamily="18" charset="0"/>
              </a:rPr>
              <a:t>overcome </a:t>
            </a:r>
            <a:r>
              <a:rPr sz="2400" dirty="0">
                <a:latin typeface="Times New Roman" panose="02020603050405020304" pitchFamily="18" charset="0"/>
                <a:cs typeface="Times New Roman" panose="02020603050405020304" pitchFamily="18" charset="0"/>
              </a:rPr>
              <a:t>this </a:t>
            </a:r>
            <a:r>
              <a:rPr sz="2400" spc="-5" dirty="0">
                <a:latin typeface="Times New Roman" panose="02020603050405020304" pitchFamily="18" charset="0"/>
                <a:cs typeface="Times New Roman" panose="02020603050405020304" pitchFamily="18" charset="0"/>
              </a:rPr>
              <a:t>problem, </a:t>
            </a:r>
            <a:r>
              <a:rPr sz="2400" dirty="0">
                <a:latin typeface="Times New Roman" panose="02020603050405020304" pitchFamily="18" charset="0"/>
                <a:cs typeface="Times New Roman" panose="02020603050405020304" pitchFamily="18" charset="0"/>
              </a:rPr>
              <a:t>a </a:t>
            </a:r>
            <a:r>
              <a:rPr sz="2400" spc="-15" dirty="0">
                <a:latin typeface="Times New Roman" panose="02020603050405020304" pitchFamily="18" charset="0"/>
                <a:cs typeface="Times New Roman" panose="02020603050405020304" pitchFamily="18" charset="0"/>
              </a:rPr>
              <a:t>different </a:t>
            </a:r>
            <a:r>
              <a:rPr sz="2400" dirty="0">
                <a:latin typeface="Times New Roman" panose="02020603050405020304" pitchFamily="18" charset="0"/>
                <a:cs typeface="Times New Roman" panose="02020603050405020304" pitchFamily="18" charset="0"/>
              </a:rPr>
              <a:t>memory  </a:t>
            </a:r>
            <a:r>
              <a:rPr sz="2400" spc="-5" dirty="0">
                <a:latin typeface="Times New Roman" panose="02020603050405020304" pitchFamily="18" charset="0"/>
                <a:cs typeface="Times New Roman" panose="02020603050405020304" pitchFamily="18" charset="0"/>
              </a:rPr>
              <a:t>management approach </a:t>
            </a:r>
            <a:r>
              <a:rPr sz="2400" dirty="0">
                <a:latin typeface="Times New Roman" panose="02020603050405020304" pitchFamily="18" charset="0"/>
                <a:cs typeface="Times New Roman" panose="02020603050405020304" pitchFamily="18" charset="0"/>
              </a:rPr>
              <a:t>is </a:t>
            </a:r>
            <a:r>
              <a:rPr sz="2400" spc="-5" dirty="0">
                <a:latin typeface="Times New Roman" panose="02020603050405020304" pitchFamily="18" charset="0"/>
                <a:cs typeface="Times New Roman" panose="02020603050405020304" pitchFamily="18" charset="0"/>
              </a:rPr>
              <a:t>used </a:t>
            </a:r>
            <a:r>
              <a:rPr sz="2400" dirty="0">
                <a:latin typeface="Times New Roman" panose="02020603050405020304" pitchFamily="18" charset="0"/>
                <a:cs typeface="Times New Roman" panose="02020603050405020304" pitchFamily="18" charset="0"/>
              </a:rPr>
              <a:t>which is known as </a:t>
            </a:r>
            <a:r>
              <a:rPr sz="2400" spc="-5" dirty="0">
                <a:latin typeface="Times New Roman" panose="02020603050405020304" pitchFamily="18" charset="0"/>
                <a:cs typeface="Times New Roman" panose="02020603050405020304" pitchFamily="18" charset="0"/>
              </a:rPr>
              <a:t>dynamic or variable </a:t>
            </a:r>
            <a:r>
              <a:rPr sz="2400" spc="-15" dirty="0">
                <a:latin typeface="Times New Roman" panose="02020603050405020304" pitchFamily="18" charset="0"/>
                <a:cs typeface="Times New Roman" panose="02020603050405020304" pitchFamily="18" charset="0"/>
              </a:rPr>
              <a:t>size</a:t>
            </a:r>
            <a:r>
              <a:rPr sz="2400" spc="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partitioning.</a:t>
            </a:r>
            <a:endParaRPr sz="2400" dirty="0">
              <a:latin typeface="Times New Roman" panose="02020603050405020304" pitchFamily="18" charset="0"/>
              <a:cs typeface="Times New Roman" panose="02020603050405020304" pitchFamily="18" charset="0"/>
            </a:endParaRPr>
          </a:p>
          <a:p>
            <a:pPr marL="241300" indent="-229235">
              <a:spcBef>
                <a:spcPts val="275"/>
              </a:spcBef>
              <a:buFont typeface="Arial"/>
              <a:buChar char="•"/>
              <a:tabLst>
                <a:tab pos="241300" algn="l"/>
                <a:tab pos="241935" algn="l"/>
              </a:tabLst>
            </a:pPr>
            <a:r>
              <a:rPr sz="2400" spc="-5" dirty="0">
                <a:latin typeface="Times New Roman" panose="02020603050405020304" pitchFamily="18" charset="0"/>
                <a:cs typeface="Times New Roman" panose="02020603050405020304" pitchFamily="18" charset="0"/>
              </a:rPr>
              <a:t>It </a:t>
            </a:r>
            <a:r>
              <a:rPr sz="2400" spc="-10" dirty="0">
                <a:latin typeface="Times New Roman" panose="02020603050405020304" pitchFamily="18" charset="0"/>
                <a:cs typeface="Times New Roman" panose="02020603050405020304" pitchFamily="18" charset="0"/>
              </a:rPr>
              <a:t>creates </a:t>
            </a:r>
            <a:r>
              <a:rPr sz="2400" spc="-5" dirty="0">
                <a:latin typeface="Times New Roman" panose="02020603050405020304" pitchFamily="18" charset="0"/>
                <a:cs typeface="Times New Roman" panose="02020603050405020304" pitchFamily="18" charset="0"/>
              </a:rPr>
              <a:t>partitions dynamically </a:t>
            </a:r>
            <a:r>
              <a:rPr sz="2400" spc="-15"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meet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requirements of </a:t>
            </a:r>
            <a:r>
              <a:rPr sz="2400" dirty="0">
                <a:latin typeface="Times New Roman" panose="02020603050405020304" pitchFamily="18" charset="0"/>
                <a:cs typeface="Times New Roman" panose="02020603050405020304" pitchFamily="18" charset="0"/>
              </a:rPr>
              <a:t>each </a:t>
            </a:r>
            <a:r>
              <a:rPr sz="2400" spc="-5" dirty="0">
                <a:latin typeface="Times New Roman" panose="02020603050405020304" pitchFamily="18" charset="0"/>
                <a:cs typeface="Times New Roman" panose="02020603050405020304" pitchFamily="18" charset="0"/>
              </a:rPr>
              <a:t>requesting</a:t>
            </a:r>
            <a:r>
              <a:rPr sz="2400" spc="125"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process.</a:t>
            </a:r>
            <a:endParaRPr sz="2400" dirty="0">
              <a:latin typeface="Times New Roman" panose="02020603050405020304" pitchFamily="18" charset="0"/>
              <a:cs typeface="Times New Roman" panose="02020603050405020304" pitchFamily="18" charset="0"/>
            </a:endParaRPr>
          </a:p>
          <a:p>
            <a:pPr marL="241300" marR="74930" indent="-229235">
              <a:spcBef>
                <a:spcPts val="1010"/>
              </a:spcBef>
              <a:buFont typeface="Arial"/>
              <a:buChar char="•"/>
              <a:tabLst>
                <a:tab pos="241300" algn="l"/>
                <a:tab pos="241935" algn="l"/>
              </a:tabLst>
            </a:pPr>
            <a:r>
              <a:rPr sz="2400" spc="-5" dirty="0">
                <a:latin typeface="Times New Roman" panose="02020603050405020304" pitchFamily="18" charset="0"/>
                <a:cs typeface="Times New Roman" panose="02020603050405020304" pitchFamily="18" charset="0"/>
              </a:rPr>
              <a:t>When </a:t>
            </a:r>
            <a:r>
              <a:rPr sz="2400" b="1" dirty="0">
                <a:latin typeface="Times New Roman" panose="02020603050405020304" pitchFamily="18" charset="0"/>
                <a:cs typeface="Times New Roman" panose="02020603050405020304" pitchFamily="18" charset="0"/>
              </a:rPr>
              <a:t>a </a:t>
            </a:r>
            <a:r>
              <a:rPr sz="2400" b="1" spc="-5" dirty="0">
                <a:latin typeface="Times New Roman" panose="02020603050405020304" pitchFamily="18" charset="0"/>
                <a:cs typeface="Times New Roman" panose="02020603050405020304" pitchFamily="18" charset="0"/>
              </a:rPr>
              <a:t>process </a:t>
            </a:r>
            <a:r>
              <a:rPr sz="2400" b="1" spc="-10" dirty="0">
                <a:latin typeface="Times New Roman" panose="02020603050405020304" pitchFamily="18" charset="0"/>
                <a:cs typeface="Times New Roman" panose="02020603050405020304" pitchFamily="18" charset="0"/>
              </a:rPr>
              <a:t>terminate</a:t>
            </a:r>
            <a:r>
              <a:rPr lang="en-US" sz="2400" b="1" spc="-10" dirty="0">
                <a:latin typeface="Times New Roman" panose="02020603050405020304" pitchFamily="18" charset="0"/>
                <a:cs typeface="Times New Roman" panose="02020603050405020304" pitchFamily="18" charset="0"/>
              </a:rPr>
              <a:t>s</a:t>
            </a:r>
            <a:r>
              <a:rPr sz="2400" b="1" spc="-1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or </a:t>
            </a:r>
            <a:r>
              <a:rPr sz="2400" b="1" spc="-5" dirty="0">
                <a:latin typeface="Times New Roman" panose="02020603050405020304" pitchFamily="18" charset="0"/>
                <a:cs typeface="Times New Roman" panose="02020603050405020304" pitchFamily="18" charset="0"/>
              </a:rPr>
              <a:t>become</a:t>
            </a:r>
            <a:r>
              <a:rPr lang="en-US" sz="2400" b="1" spc="-5" dirty="0">
                <a:latin typeface="Times New Roman" panose="02020603050405020304" pitchFamily="18" charset="0"/>
                <a:cs typeface="Times New Roman" panose="02020603050405020304" pitchFamily="18" charset="0"/>
              </a:rPr>
              <a:t>s</a:t>
            </a:r>
            <a:r>
              <a:rPr sz="2400" b="1" spc="-5" dirty="0">
                <a:latin typeface="Times New Roman" panose="02020603050405020304" pitchFamily="18" charset="0"/>
                <a:cs typeface="Times New Roman" panose="02020603050405020304" pitchFamily="18" charset="0"/>
              </a:rPr>
              <a:t> swapped </a:t>
            </a:r>
            <a:r>
              <a:rPr sz="2400" b="1" dirty="0">
                <a:latin typeface="Times New Roman" panose="02020603050405020304" pitchFamily="18" charset="0"/>
                <a:cs typeface="Times New Roman" panose="02020603050405020304" pitchFamily="18" charset="0"/>
              </a:rPr>
              <a:t>out</a:t>
            </a:r>
            <a:r>
              <a:rPr sz="2400" dirty="0">
                <a:latin typeface="Times New Roman" panose="02020603050405020304" pitchFamily="18" charset="0"/>
                <a:cs typeface="Times New Roman" panose="02020603050405020304" pitchFamily="18" charset="0"/>
              </a:rPr>
              <a:t>, the memory manager </a:t>
            </a:r>
            <a:r>
              <a:rPr sz="2400" spc="-5" dirty="0">
                <a:latin typeface="Times New Roman" panose="02020603050405020304" pitchFamily="18" charset="0"/>
                <a:cs typeface="Times New Roman" panose="02020603050405020304" pitchFamily="18" charset="0"/>
              </a:rPr>
              <a:t>can </a:t>
            </a:r>
            <a:r>
              <a:rPr sz="2400" spc="-10" dirty="0">
                <a:latin typeface="Times New Roman" panose="02020603050405020304" pitchFamily="18" charset="0"/>
                <a:cs typeface="Times New Roman" panose="02020603050405020304" pitchFamily="18" charset="0"/>
              </a:rPr>
              <a:t>return </a:t>
            </a:r>
            <a:r>
              <a:rPr sz="2400"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vacant  </a:t>
            </a:r>
            <a:r>
              <a:rPr sz="2400" spc="-5" dirty="0">
                <a:latin typeface="Times New Roman" panose="02020603050405020304" pitchFamily="18" charset="0"/>
                <a:cs typeface="Times New Roman" panose="02020603050405020304" pitchFamily="18" charset="0"/>
              </a:rPr>
              <a:t>space </a:t>
            </a:r>
            <a:r>
              <a:rPr sz="2400" spc="-10" dirty="0">
                <a:latin typeface="Times New Roman" panose="02020603050405020304" pitchFamily="18" charset="0"/>
                <a:cs typeface="Times New Roman" panose="02020603050405020304" pitchFamily="18" charset="0"/>
              </a:rPr>
              <a:t>to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pool of </a:t>
            </a:r>
            <a:r>
              <a:rPr sz="2400" spc="-10" dirty="0">
                <a:latin typeface="Times New Roman" panose="02020603050405020304" pitchFamily="18" charset="0"/>
                <a:cs typeface="Times New Roman" panose="02020603050405020304" pitchFamily="18" charset="0"/>
              </a:rPr>
              <a:t>free </a:t>
            </a:r>
            <a:r>
              <a:rPr sz="2400" dirty="0">
                <a:latin typeface="Times New Roman" panose="02020603050405020304" pitchFamily="18" charset="0"/>
                <a:cs typeface="Times New Roman" panose="02020603050405020304" pitchFamily="18" charset="0"/>
              </a:rPr>
              <a:t>memory </a:t>
            </a:r>
            <a:r>
              <a:rPr sz="2400" spc="-5" dirty="0">
                <a:latin typeface="Times New Roman" panose="02020603050405020304" pitchFamily="18" charset="0"/>
                <a:cs typeface="Times New Roman" panose="02020603050405020304" pitchFamily="18" charset="0"/>
              </a:rPr>
              <a:t>areas </a:t>
            </a:r>
            <a:r>
              <a:rPr sz="2400" spc="-15" dirty="0">
                <a:latin typeface="Times New Roman" panose="02020603050405020304" pitchFamily="18" charset="0"/>
                <a:cs typeface="Times New Roman" panose="02020603050405020304" pitchFamily="18" charset="0"/>
              </a:rPr>
              <a:t>from </a:t>
            </a:r>
            <a:r>
              <a:rPr sz="2400" dirty="0">
                <a:latin typeface="Times New Roman" panose="02020603050405020304" pitchFamily="18" charset="0"/>
                <a:cs typeface="Times New Roman" panose="02020603050405020304" pitchFamily="18" charset="0"/>
              </a:rPr>
              <a:t>which </a:t>
            </a:r>
            <a:r>
              <a:rPr sz="2400" spc="-5" dirty="0">
                <a:latin typeface="Times New Roman" panose="02020603050405020304" pitchFamily="18" charset="0"/>
                <a:cs typeface="Times New Roman" panose="02020603050405020304" pitchFamily="18" charset="0"/>
              </a:rPr>
              <a:t>further </a:t>
            </a:r>
            <a:r>
              <a:rPr sz="2400" dirty="0">
                <a:latin typeface="Times New Roman" panose="02020603050405020304" pitchFamily="18" charset="0"/>
                <a:cs typeface="Times New Roman" panose="02020603050405020304" pitchFamily="18" charset="0"/>
              </a:rPr>
              <a:t>partition </a:t>
            </a:r>
            <a:r>
              <a:rPr sz="2400" spc="-5" dirty="0">
                <a:latin typeface="Times New Roman" panose="02020603050405020304" pitchFamily="18" charset="0"/>
                <a:cs typeface="Times New Roman" panose="02020603050405020304" pitchFamily="18" charset="0"/>
              </a:rPr>
              <a:t>allocation</a:t>
            </a:r>
            <a:r>
              <a:rPr lang="en-US" sz="2400" spc="-5" dirty="0">
                <a:latin typeface="Times New Roman" panose="02020603050405020304" pitchFamily="18" charset="0"/>
                <a:cs typeface="Times New Roman" panose="02020603050405020304" pitchFamily="18" charset="0"/>
              </a:rPr>
              <a:t>s</a:t>
            </a:r>
            <a:r>
              <a:rPr sz="2400" spc="-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are</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made.</a:t>
            </a:r>
          </a:p>
          <a:p>
            <a:pPr marL="241300" marR="734060" indent="-229235">
              <a:spcBef>
                <a:spcPts val="994"/>
              </a:spcBef>
              <a:buFont typeface="Arial"/>
              <a:buChar char="•"/>
              <a:tabLst>
                <a:tab pos="241300" algn="l"/>
                <a:tab pos="241935" algn="l"/>
              </a:tabLst>
            </a:pPr>
            <a:r>
              <a:rPr sz="2400" spc="-5" dirty="0">
                <a:latin typeface="Times New Roman" panose="02020603050405020304" pitchFamily="18" charset="0"/>
                <a:cs typeface="Times New Roman" panose="02020603050405020304" pitchFamily="18" charset="0"/>
              </a:rPr>
              <a:t>Compared </a:t>
            </a:r>
            <a:r>
              <a:rPr sz="2400" spc="-15" dirty="0">
                <a:latin typeface="Times New Roman" panose="02020603050405020304" pitchFamily="18" charset="0"/>
                <a:cs typeface="Times New Roman" panose="02020603050405020304" pitchFamily="18" charset="0"/>
              </a:rPr>
              <a:t>to fixed </a:t>
            </a:r>
            <a:r>
              <a:rPr sz="2400" dirty="0">
                <a:latin typeface="Times New Roman" panose="02020603050405020304" pitchFamily="18" charset="0"/>
                <a:cs typeface="Times New Roman" panose="02020603050405020304" pitchFamily="18" charset="0"/>
              </a:rPr>
              <a:t>partitioning</a:t>
            </a:r>
            <a:r>
              <a:rPr lang="en-US"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in </a:t>
            </a:r>
            <a:r>
              <a:rPr sz="2400" spc="-5" dirty="0">
                <a:latin typeface="Times New Roman" panose="02020603050405020304" pitchFamily="18" charset="0"/>
                <a:cs typeface="Times New Roman" panose="02020603050405020304" pitchFamily="18" charset="0"/>
              </a:rPr>
              <a:t>dynamic partitioning neither </a:t>
            </a:r>
            <a:r>
              <a:rPr sz="2400" dirty="0">
                <a:latin typeface="Times New Roman" panose="02020603050405020304" pitchFamily="18" charset="0"/>
                <a:cs typeface="Times New Roman" panose="02020603050405020304" pitchFamily="18" charset="0"/>
              </a:rPr>
              <a:t>the </a:t>
            </a:r>
            <a:r>
              <a:rPr sz="2400" spc="-15" dirty="0">
                <a:latin typeface="Times New Roman" panose="02020603050405020304" pitchFamily="18" charset="0"/>
                <a:cs typeface="Times New Roman" panose="02020603050405020304" pitchFamily="18" charset="0"/>
              </a:rPr>
              <a:t>size </a:t>
            </a:r>
            <a:r>
              <a:rPr sz="2400" spc="-5" dirty="0">
                <a:latin typeface="Times New Roman" panose="02020603050405020304" pitchFamily="18" charset="0"/>
                <a:cs typeface="Times New Roman" panose="02020603050405020304" pitchFamily="18" charset="0"/>
              </a:rPr>
              <a:t>nor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number of  partitions need </a:t>
            </a:r>
            <a:r>
              <a:rPr sz="2400" spc="-15" dirty="0">
                <a:latin typeface="Times New Roman" panose="02020603050405020304" pitchFamily="18" charset="0"/>
                <a:cs typeface="Times New Roman" panose="02020603050405020304" pitchFamily="18" charset="0"/>
              </a:rPr>
              <a:t>to </a:t>
            </a:r>
            <a:r>
              <a:rPr sz="2400" dirty="0">
                <a:latin typeface="Times New Roman" panose="02020603050405020304" pitchFamily="18" charset="0"/>
                <a:cs typeface="Times New Roman" panose="02020603050405020304" pitchFamily="18" charset="0"/>
              </a:rPr>
              <a:t>be </a:t>
            </a:r>
            <a:r>
              <a:rPr sz="2400" spc="-5" dirty="0">
                <a:latin typeface="Times New Roman" panose="02020603050405020304" pitchFamily="18" charset="0"/>
                <a:cs typeface="Times New Roman" panose="02020603050405020304" pitchFamily="18" charset="0"/>
              </a:rPr>
              <a:t>limited </a:t>
            </a:r>
            <a:r>
              <a:rPr sz="2400" spc="-15" dirty="0">
                <a:latin typeface="Times New Roman" panose="02020603050405020304" pitchFamily="18" charset="0"/>
                <a:cs typeface="Times New Roman" panose="02020603050405020304" pitchFamily="18" charset="0"/>
              </a:rPr>
              <a:t>at </a:t>
            </a:r>
            <a:r>
              <a:rPr sz="2400" spc="-10" dirty="0">
                <a:latin typeface="Times New Roman" panose="02020603050405020304" pitchFamily="18" charset="0"/>
                <a:cs typeface="Times New Roman" panose="02020603050405020304" pitchFamily="18" charset="0"/>
              </a:rPr>
              <a:t>any</a:t>
            </a:r>
            <a:r>
              <a:rPr sz="2400" spc="4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time.</a:t>
            </a:r>
            <a:endParaRPr lang="en-US" sz="2400" spc="-5"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F935-2ADE-4D46-829B-AFAB8FD004C8}"/>
              </a:ext>
            </a:extLst>
          </p:cNvPr>
          <p:cNvSpPr>
            <a:spLocks noGrp="1"/>
          </p:cNvSpPr>
          <p:nvPr>
            <p:ph type="title"/>
          </p:nvPr>
        </p:nvSpPr>
        <p:spPr/>
        <p:txBody>
          <a:bodyPr/>
          <a:lstStyle/>
          <a:p>
            <a:r>
              <a:rPr lang="en-US" sz="4400" spc="-5" dirty="0"/>
              <a:t>Multi </a:t>
            </a:r>
            <a:r>
              <a:rPr lang="en-US" sz="4400" spc="-225" dirty="0"/>
              <a:t>programming </a:t>
            </a:r>
            <a:r>
              <a:rPr lang="en-US" sz="4400" spc="-30" dirty="0"/>
              <a:t>with</a:t>
            </a:r>
            <a:r>
              <a:rPr lang="en-US" sz="4400" spc="-875" dirty="0"/>
              <a:t> </a:t>
            </a:r>
            <a:r>
              <a:rPr lang="en-US" sz="4400" spc="-245" dirty="0"/>
              <a:t>dynamic </a:t>
            </a:r>
            <a:r>
              <a:rPr lang="en-US" sz="4400" spc="-110" dirty="0"/>
              <a:t>partitioning:</a:t>
            </a:r>
            <a:endParaRPr lang="en-US" dirty="0"/>
          </a:p>
        </p:txBody>
      </p:sp>
      <p:sp>
        <p:nvSpPr>
          <p:cNvPr id="3" name="Content Placeholder 2">
            <a:extLst>
              <a:ext uri="{FF2B5EF4-FFF2-40B4-BE49-F238E27FC236}">
                <a16:creationId xmlns:a16="http://schemas.microsoft.com/office/drawing/2014/main" id="{89AA6F4A-4F55-4507-82A3-B59678F97655}"/>
              </a:ext>
            </a:extLst>
          </p:cNvPr>
          <p:cNvSpPr>
            <a:spLocks noGrp="1"/>
          </p:cNvSpPr>
          <p:nvPr>
            <p:ph idx="1"/>
          </p:nvPr>
        </p:nvSpPr>
        <p:spPr/>
        <p:txBody>
          <a:bodyPr>
            <a:normAutofit fontScale="92500"/>
          </a:bodyPr>
          <a:lstStyle/>
          <a:p>
            <a:pPr marL="241300" marR="185420" indent="-229235">
              <a:lnSpc>
                <a:spcPct val="100000"/>
              </a:lnSpc>
              <a:spcBef>
                <a:spcPts val="1000"/>
              </a:spcBef>
              <a:buFont typeface="Arial"/>
              <a:buChar char="•"/>
              <a:tabLst>
                <a:tab pos="297815" algn="l"/>
                <a:tab pos="298450" algn="l"/>
              </a:tabLst>
            </a:pPr>
            <a:r>
              <a:rPr lang="en-US" sz="2800" dirty="0">
                <a:latin typeface="Times New Roman" panose="02020603050405020304" pitchFamily="18" charset="0"/>
                <a:cs typeface="Times New Roman" panose="02020603050405020304" pitchFamily="18" charset="0"/>
              </a:rPr>
              <a:t>Memory manager </a:t>
            </a:r>
            <a:r>
              <a:rPr lang="en-US" sz="2800" b="1" spc="-5" dirty="0">
                <a:latin typeface="Times New Roman" panose="02020603050405020304" pitchFamily="18" charset="0"/>
                <a:cs typeface="Times New Roman" panose="02020603050405020304" pitchFamily="18" charset="0"/>
              </a:rPr>
              <a:t>continuously </a:t>
            </a:r>
            <a:r>
              <a:rPr lang="en-US" sz="2800" b="1" spc="-10" dirty="0">
                <a:latin typeface="Times New Roman" panose="02020603050405020304" pitchFamily="18" charset="0"/>
                <a:cs typeface="Times New Roman" panose="02020603050405020304" pitchFamily="18" charset="0"/>
              </a:rPr>
              <a:t>creates </a:t>
            </a:r>
            <a:r>
              <a:rPr lang="en-US" sz="2800" b="1" dirty="0">
                <a:latin typeface="Times New Roman" panose="02020603050405020304" pitchFamily="18" charset="0"/>
                <a:cs typeface="Times New Roman" panose="02020603050405020304" pitchFamily="18" charset="0"/>
              </a:rPr>
              <a:t>and </a:t>
            </a:r>
            <a:r>
              <a:rPr lang="en-US" sz="2800" b="1" spc="-5" dirty="0">
                <a:latin typeface="Times New Roman" panose="02020603050405020304" pitchFamily="18" charset="0"/>
                <a:cs typeface="Times New Roman" panose="02020603050405020304" pitchFamily="18" charset="0"/>
              </a:rPr>
              <a:t>allocates </a:t>
            </a:r>
            <a:r>
              <a:rPr lang="en-US" sz="2800" b="1" dirty="0">
                <a:latin typeface="Times New Roman" panose="02020603050405020304" pitchFamily="18" charset="0"/>
                <a:cs typeface="Times New Roman" panose="02020603050405020304" pitchFamily="18" charset="0"/>
              </a:rPr>
              <a:t>partitions </a:t>
            </a:r>
            <a:r>
              <a:rPr lang="en-US" sz="2800" spc="-15" dirty="0">
                <a:latin typeface="Times New Roman" panose="02020603050405020304" pitchFamily="18" charset="0"/>
                <a:cs typeface="Times New Roman" panose="02020603050405020304" pitchFamily="18" charset="0"/>
              </a:rPr>
              <a:t>for </a:t>
            </a:r>
            <a:r>
              <a:rPr lang="en-US" sz="2800" spc="-5" dirty="0">
                <a:latin typeface="Times New Roman" panose="02020603050405020304" pitchFamily="18" charset="0"/>
                <a:cs typeface="Times New Roman" panose="02020603050405020304" pitchFamily="18" charset="0"/>
              </a:rPr>
              <a:t>requesting </a:t>
            </a:r>
            <a:r>
              <a:rPr lang="en-US" sz="2800" spc="-10" dirty="0">
                <a:latin typeface="Times New Roman" panose="02020603050405020304" pitchFamily="18" charset="0"/>
                <a:cs typeface="Times New Roman" panose="02020603050405020304" pitchFamily="18" charset="0"/>
              </a:rPr>
              <a:t>processes </a:t>
            </a:r>
            <a:r>
              <a:rPr lang="en-US" sz="2800" spc="-5" dirty="0">
                <a:latin typeface="Times New Roman" panose="02020603050405020304" pitchFamily="18" charset="0"/>
                <a:cs typeface="Times New Roman" panose="02020603050405020304" pitchFamily="18" charset="0"/>
              </a:rPr>
              <a:t>until </a:t>
            </a:r>
            <a:r>
              <a:rPr lang="en-US" sz="2800" dirty="0">
                <a:latin typeface="Times New Roman" panose="02020603050405020304" pitchFamily="18" charset="0"/>
                <a:cs typeface="Times New Roman" panose="02020603050405020304" pitchFamily="18" charset="0"/>
              </a:rPr>
              <a:t>all  </a:t>
            </a:r>
            <a:r>
              <a:rPr lang="en-US" sz="2800" spc="-10" dirty="0">
                <a:latin typeface="Times New Roman" panose="02020603050405020304" pitchFamily="18" charset="0"/>
                <a:cs typeface="Times New Roman" panose="02020603050405020304" pitchFamily="18" charset="0"/>
              </a:rPr>
              <a:t>physical </a:t>
            </a:r>
            <a:r>
              <a:rPr lang="en-US" sz="2800" dirty="0">
                <a:latin typeface="Times New Roman" panose="02020603050405020304" pitchFamily="18" charset="0"/>
                <a:cs typeface="Times New Roman" panose="02020603050405020304" pitchFamily="18" charset="0"/>
              </a:rPr>
              <a:t>memory is </a:t>
            </a:r>
            <a:r>
              <a:rPr lang="en-US" sz="2800" spc="-15" dirty="0">
                <a:latin typeface="Times New Roman" panose="02020603050405020304" pitchFamily="18" charset="0"/>
                <a:cs typeface="Times New Roman" panose="02020603050405020304" pitchFamily="18" charset="0"/>
              </a:rPr>
              <a:t>exhausted </a:t>
            </a:r>
            <a:r>
              <a:rPr lang="en-US" sz="2800" spc="-5" dirty="0">
                <a:latin typeface="Times New Roman" panose="02020603050405020304" pitchFamily="18" charset="0"/>
                <a:cs typeface="Times New Roman" panose="02020603050405020304" pitchFamily="18" charset="0"/>
              </a:rPr>
              <a:t>or maximum allowable degree of multiprogramming </a:t>
            </a:r>
            <a:r>
              <a:rPr lang="en-US" sz="2800" dirty="0">
                <a:latin typeface="Times New Roman" panose="02020603050405020304" pitchFamily="18" charset="0"/>
                <a:cs typeface="Times New Roman" panose="02020603050405020304" pitchFamily="18" charset="0"/>
              </a:rPr>
              <a:t>is</a:t>
            </a:r>
            <a:r>
              <a:rPr lang="en-US" sz="2800" spc="5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reached.</a:t>
            </a:r>
            <a:endParaRPr lang="en-US" sz="2800" dirty="0">
              <a:latin typeface="Times New Roman" panose="02020603050405020304" pitchFamily="18" charset="0"/>
              <a:cs typeface="Times New Roman" panose="02020603050405020304" pitchFamily="18" charset="0"/>
            </a:endParaRPr>
          </a:p>
          <a:p>
            <a:pPr marL="241300" indent="-229235">
              <a:lnSpc>
                <a:spcPct val="100000"/>
              </a:lnSpc>
              <a:spcBef>
                <a:spcPts val="285"/>
              </a:spcBef>
              <a:buFont typeface="Arial"/>
              <a:buChar char="•"/>
              <a:tabLst>
                <a:tab pos="241300" algn="l"/>
                <a:tab pos="241935" algn="l"/>
              </a:tabLst>
            </a:pPr>
            <a:r>
              <a:rPr lang="en-US" sz="2800" spc="-5" dirty="0">
                <a:latin typeface="Times New Roman" panose="02020603050405020304" pitchFamily="18" charset="0"/>
                <a:cs typeface="Times New Roman" panose="02020603050405020304" pitchFamily="18" charset="0"/>
              </a:rPr>
              <a:t>The </a:t>
            </a:r>
            <a:r>
              <a:rPr lang="en-US" sz="2800" spc="-10" dirty="0">
                <a:latin typeface="Times New Roman" panose="02020603050405020304" pitchFamily="18" charset="0"/>
                <a:cs typeface="Times New Roman" panose="02020603050405020304" pitchFamily="18" charset="0"/>
              </a:rPr>
              <a:t>flexibility </a:t>
            </a:r>
            <a:r>
              <a:rPr lang="en-US" sz="2800" spc="-5" dirty="0">
                <a:latin typeface="Times New Roman" panose="02020603050405020304" pitchFamily="18" charset="0"/>
                <a:cs typeface="Times New Roman" panose="02020603050405020304" pitchFamily="18" charset="0"/>
              </a:rPr>
              <a:t>of not being </a:t>
            </a:r>
            <a:r>
              <a:rPr lang="en-US" sz="2800" spc="-10" dirty="0">
                <a:latin typeface="Times New Roman" panose="02020603050405020304" pitchFamily="18" charset="0"/>
                <a:cs typeface="Times New Roman" panose="02020603050405020304" pitchFamily="18" charset="0"/>
              </a:rPr>
              <a:t>tired to </a:t>
            </a:r>
            <a:r>
              <a:rPr lang="en-US" sz="2800" dirty="0">
                <a:latin typeface="Times New Roman" panose="02020603050405020304" pitchFamily="18" charset="0"/>
                <a:cs typeface="Times New Roman" panose="02020603050405020304" pitchFamily="18" charset="0"/>
              </a:rPr>
              <a:t>a </a:t>
            </a:r>
            <a:r>
              <a:rPr lang="en-US" sz="2800" spc="-15" dirty="0">
                <a:latin typeface="Times New Roman" panose="02020603050405020304" pitchFamily="18" charset="0"/>
                <a:cs typeface="Times New Roman" panose="02020603050405020304" pitchFamily="18" charset="0"/>
              </a:rPr>
              <a:t>fixed </a:t>
            </a:r>
            <a:r>
              <a:rPr lang="en-US" sz="2800" spc="-5" dirty="0">
                <a:latin typeface="Times New Roman" panose="02020603050405020304" pitchFamily="18" charset="0"/>
                <a:cs typeface="Times New Roman" panose="02020603050405020304" pitchFamily="18" charset="0"/>
              </a:rPr>
              <a:t>number of partitions</a:t>
            </a:r>
            <a:r>
              <a:rPr lang="en-US" sz="2800" spc="3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a:p>
            <a:pPr marL="241300" marR="150495" indent="-229235">
              <a:lnSpc>
                <a:spcPct val="100000"/>
              </a:lnSpc>
              <a:spcBef>
                <a:spcPts val="1000"/>
              </a:spcBef>
              <a:buFont typeface="Arial"/>
              <a:buChar char="•"/>
              <a:tabLst>
                <a:tab pos="241300" algn="l"/>
                <a:tab pos="241935" algn="l"/>
              </a:tabLst>
            </a:pPr>
            <a:r>
              <a:rPr lang="en-US" b="1" spc="-10" dirty="0">
                <a:latin typeface="Times New Roman" panose="02020603050405020304" pitchFamily="18" charset="0"/>
                <a:cs typeface="Times New Roman" panose="02020603050405020304" pitchFamily="18" charset="0"/>
              </a:rPr>
              <a:t>I</a:t>
            </a:r>
            <a:r>
              <a:rPr lang="en-US" sz="2800" b="1" spc="-10" dirty="0">
                <a:latin typeface="Times New Roman" panose="02020603050405020304" pitchFamily="18" charset="0"/>
                <a:cs typeface="Times New Roman" panose="02020603050405020304" pitchFamily="18" charset="0"/>
              </a:rPr>
              <a:t>mprove </a:t>
            </a:r>
            <a:r>
              <a:rPr lang="en-US" sz="2800" b="1" dirty="0">
                <a:latin typeface="Times New Roman" panose="02020603050405020304" pitchFamily="18" charset="0"/>
                <a:cs typeface="Times New Roman" panose="02020603050405020304" pitchFamily="18" charset="0"/>
              </a:rPr>
              <a:t>memory </a:t>
            </a:r>
            <a:r>
              <a:rPr lang="en-US" sz="2800" b="1" spc="-5" dirty="0">
                <a:latin typeface="Times New Roman" panose="02020603050405020304" pitchFamily="18" charset="0"/>
                <a:cs typeface="Times New Roman" panose="02020603050405020304" pitchFamily="18" charset="0"/>
              </a:rPr>
              <a:t>utilization</a:t>
            </a:r>
            <a:r>
              <a:rPr lang="en-US" sz="2800" spc="-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but </a:t>
            </a:r>
            <a:r>
              <a:rPr lang="en-US" sz="2800" spc="-5" dirty="0">
                <a:latin typeface="Times New Roman" panose="02020603050405020304" pitchFamily="18" charset="0"/>
                <a:cs typeface="Times New Roman" panose="02020603050405020304" pitchFamily="18" charset="0"/>
              </a:rPr>
              <a:t>on </a:t>
            </a:r>
            <a:r>
              <a:rPr lang="en-US" sz="2800" dirty="0">
                <a:latin typeface="Times New Roman" panose="02020603050405020304" pitchFamily="18" charset="0"/>
                <a:cs typeface="Times New Roman" panose="02020603050405020304" pitchFamily="18" charset="0"/>
              </a:rPr>
              <a:t>the </a:t>
            </a:r>
            <a:r>
              <a:rPr lang="en-US" sz="2800" spc="-5" dirty="0">
                <a:latin typeface="Times New Roman" panose="02020603050405020304" pitchFamily="18" charset="0"/>
                <a:cs typeface="Times New Roman" panose="02020603050405020304" pitchFamily="18" charset="0"/>
              </a:rPr>
              <a:t>other </a:t>
            </a:r>
            <a:r>
              <a:rPr lang="en-US" sz="2800" dirty="0">
                <a:latin typeface="Times New Roman" panose="02020603050405020304" pitchFamily="18" charset="0"/>
                <a:cs typeface="Times New Roman" panose="02020603050405020304" pitchFamily="18" charset="0"/>
              </a:rPr>
              <a:t>hand, it </a:t>
            </a:r>
            <a:r>
              <a:rPr lang="en-US" sz="2800" spc="-5" dirty="0">
                <a:latin typeface="Times New Roman" panose="02020603050405020304" pitchFamily="18" charset="0"/>
                <a:cs typeface="Times New Roman" panose="02020603050405020304" pitchFamily="18" charset="0"/>
              </a:rPr>
              <a:t>also </a:t>
            </a:r>
            <a:r>
              <a:rPr lang="en-US" sz="2800" spc="-10" dirty="0">
                <a:latin typeface="Times New Roman" panose="02020603050405020304" pitchFamily="18" charset="0"/>
                <a:cs typeface="Times New Roman" panose="02020603050405020304" pitchFamily="18" charset="0"/>
              </a:rPr>
              <a:t>complicates </a:t>
            </a:r>
            <a:r>
              <a:rPr lang="en-US" sz="2800" dirty="0">
                <a:latin typeface="Times New Roman" panose="02020603050405020304" pitchFamily="18" charset="0"/>
                <a:cs typeface="Times New Roman" panose="02020603050405020304" pitchFamily="18" charset="0"/>
              </a:rPr>
              <a:t>the </a:t>
            </a:r>
            <a:r>
              <a:rPr lang="en-US" sz="2800" spc="-10" dirty="0">
                <a:latin typeface="Times New Roman" panose="02020603050405020304" pitchFamily="18" charset="0"/>
                <a:cs typeface="Times New Roman" panose="02020603050405020304" pitchFamily="18" charset="0"/>
              </a:rPr>
              <a:t>process </a:t>
            </a:r>
            <a:r>
              <a:rPr lang="en-US" sz="2800" spc="-5" dirty="0">
                <a:latin typeface="Times New Roman" panose="02020603050405020304" pitchFamily="18" charset="0"/>
                <a:cs typeface="Times New Roman" panose="02020603050405020304" pitchFamily="18" charset="0"/>
              </a:rPr>
              <a:t>of allocation  </a:t>
            </a:r>
            <a:r>
              <a:rPr lang="en-US" sz="2800" dirty="0">
                <a:latin typeface="Times New Roman" panose="02020603050405020304" pitchFamily="18" charset="0"/>
                <a:cs typeface="Times New Roman" panose="02020603050405020304" pitchFamily="18" charset="0"/>
              </a:rPr>
              <a:t>and </a:t>
            </a:r>
            <a:r>
              <a:rPr lang="en-US" sz="2800" spc="-5" dirty="0">
                <a:latin typeface="Times New Roman" panose="02020603050405020304" pitchFamily="18" charset="0"/>
                <a:cs typeface="Times New Roman" panose="02020603050405020304" pitchFamily="18" charset="0"/>
              </a:rPr>
              <a:t>de-allocation of memory</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partitions.</a:t>
            </a:r>
          </a:p>
          <a:p>
            <a:pPr marL="241300" marR="150495" indent="-229235">
              <a:lnSpc>
                <a:spcPct val="100000"/>
              </a:lnSpc>
              <a:spcBef>
                <a:spcPts val="1000"/>
              </a:spcBef>
              <a:buFont typeface="Arial"/>
              <a:buChar char="•"/>
              <a:tabLst>
                <a:tab pos="241300" algn="l"/>
                <a:tab pos="241935" algn="l"/>
              </a:tabLst>
            </a:pPr>
            <a:r>
              <a:rPr lang="en-US" spc="-5" dirty="0">
                <a:latin typeface="Times New Roman" panose="02020603050405020304" pitchFamily="18" charset="0"/>
                <a:cs typeface="Times New Roman" panose="02020603050405020304" pitchFamily="18" charset="0"/>
              </a:rPr>
              <a:t>Eventually, it leads to a situation in which there are a lot of small holes in memory. As time goes on memory becomes more and more fragmented, and memory utilization declines. This phenomenon is referred to as </a:t>
            </a:r>
            <a:r>
              <a:rPr lang="en-US" b="1" spc="-5" dirty="0">
                <a:latin typeface="Times New Roman" panose="02020603050405020304" pitchFamily="18" charset="0"/>
                <a:cs typeface="Times New Roman" panose="02020603050405020304" pitchFamily="18" charset="0"/>
              </a:rPr>
              <a:t>external fragmentation</a:t>
            </a:r>
            <a:r>
              <a:rPr lang="en-US" spc="-5" dirty="0">
                <a:latin typeface="Times New Roman" panose="02020603050405020304" pitchFamily="18" charset="0"/>
                <a:cs typeface="Times New Roman" panose="02020603050405020304" pitchFamily="18" charset="0"/>
              </a:rPr>
              <a:t>.</a:t>
            </a:r>
            <a:endParaRPr lang="en-US" sz="2800" spc="-5" dirty="0">
              <a:latin typeface="Times New Roman" panose="02020603050405020304" pitchFamily="18" charset="0"/>
              <a:cs typeface="Times New Roman" panose="02020603050405020304" pitchFamily="18" charset="0"/>
            </a:endParaRPr>
          </a:p>
          <a:p>
            <a:pPr marL="241300" marR="150495" indent="-229235">
              <a:lnSpc>
                <a:spcPct val="100000"/>
              </a:lnSpc>
              <a:spcBef>
                <a:spcPts val="1000"/>
              </a:spcBef>
              <a:buFont typeface="Arial"/>
              <a:buChar char="•"/>
              <a:tabLst>
                <a:tab pos="241300" algn="l"/>
                <a:tab pos="241935" algn="l"/>
              </a:tabLst>
            </a:pPr>
            <a:endParaRPr lang="en-US" dirty="0"/>
          </a:p>
        </p:txBody>
      </p:sp>
    </p:spTree>
    <p:extLst>
      <p:ext uri="{BB962C8B-B14F-4D97-AF65-F5344CB8AC3E}">
        <p14:creationId xmlns:p14="http://schemas.microsoft.com/office/powerpoint/2010/main" val="1701323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76</a:t>
            </a:fld>
            <a:endParaRPr dirty="0"/>
          </a:p>
        </p:txBody>
      </p:sp>
      <p:sp>
        <p:nvSpPr>
          <p:cNvPr id="2" name="object 2"/>
          <p:cNvSpPr txBox="1"/>
          <p:nvPr/>
        </p:nvSpPr>
        <p:spPr>
          <a:xfrm>
            <a:off x="916939" y="1737106"/>
            <a:ext cx="10229215" cy="4136389"/>
          </a:xfrm>
          <a:prstGeom prst="rect">
            <a:avLst/>
          </a:prstGeom>
        </p:spPr>
        <p:txBody>
          <a:bodyPr vert="horz" wrap="square" lIns="0" tIns="13335" rIns="0" bIns="0" rtlCol="0">
            <a:spAutoFit/>
          </a:bodyPr>
          <a:lstStyle/>
          <a:p>
            <a:pPr marL="12700">
              <a:lnSpc>
                <a:spcPct val="100000"/>
              </a:lnSpc>
              <a:spcBef>
                <a:spcPts val="105"/>
              </a:spcBef>
            </a:pPr>
            <a:r>
              <a:rPr sz="2600" b="1" spc="-15" dirty="0">
                <a:latin typeface="Carlito"/>
                <a:cs typeface="Carlito"/>
              </a:rPr>
              <a:t>Advantage</a:t>
            </a:r>
            <a:r>
              <a:rPr lang="en-US" sz="2600" b="1" spc="-15" dirty="0">
                <a:latin typeface="Carlito"/>
                <a:cs typeface="Carlito"/>
              </a:rPr>
              <a:t>s</a:t>
            </a:r>
            <a:r>
              <a:rPr sz="2600" b="1" spc="-15" dirty="0">
                <a:latin typeface="Carlito"/>
                <a:cs typeface="Carlito"/>
              </a:rPr>
              <a:t> </a:t>
            </a:r>
            <a:r>
              <a:rPr sz="2600" b="1" dirty="0">
                <a:latin typeface="Carlito"/>
                <a:cs typeface="Carlito"/>
              </a:rPr>
              <a:t>of </a:t>
            </a:r>
            <a:r>
              <a:rPr lang="en-US" sz="2600" b="1" dirty="0">
                <a:latin typeface="Carlito"/>
                <a:cs typeface="Carlito"/>
              </a:rPr>
              <a:t>D</a:t>
            </a:r>
            <a:r>
              <a:rPr sz="2600" b="1" dirty="0">
                <a:latin typeface="Carlito"/>
                <a:cs typeface="Carlito"/>
              </a:rPr>
              <a:t>ynamic</a:t>
            </a:r>
            <a:r>
              <a:rPr sz="2600" b="1" spc="20" dirty="0">
                <a:latin typeface="Carlito"/>
                <a:cs typeface="Carlito"/>
              </a:rPr>
              <a:t> </a:t>
            </a:r>
            <a:r>
              <a:rPr sz="2600" b="1" dirty="0">
                <a:latin typeface="Carlito"/>
                <a:cs typeface="Carlito"/>
              </a:rPr>
              <a:t>partitioning:</a:t>
            </a:r>
            <a:endParaRPr sz="2600" dirty="0">
              <a:latin typeface="Carlito"/>
              <a:cs typeface="Carlito"/>
            </a:endParaRPr>
          </a:p>
          <a:p>
            <a:pPr marL="241300" indent="-229235">
              <a:lnSpc>
                <a:spcPct val="100000"/>
              </a:lnSpc>
              <a:spcBef>
                <a:spcPts val="55"/>
              </a:spcBef>
              <a:buFont typeface="Arial"/>
              <a:buChar char="•"/>
              <a:tabLst>
                <a:tab pos="241935" algn="l"/>
              </a:tabLst>
            </a:pPr>
            <a:r>
              <a:rPr sz="2600" spc="-5" dirty="0">
                <a:latin typeface="Carlito"/>
                <a:cs typeface="Carlito"/>
              </a:rPr>
              <a:t>High </a:t>
            </a:r>
            <a:r>
              <a:rPr sz="2600" dirty="0">
                <a:latin typeface="Carlito"/>
                <a:cs typeface="Carlito"/>
              </a:rPr>
              <a:t>memory </a:t>
            </a:r>
            <a:r>
              <a:rPr sz="2600" spc="-10" dirty="0">
                <a:latin typeface="Carlito"/>
                <a:cs typeface="Carlito"/>
              </a:rPr>
              <a:t>utilization </a:t>
            </a:r>
            <a:r>
              <a:rPr sz="2600" spc="-5" dirty="0">
                <a:latin typeface="Carlito"/>
                <a:cs typeface="Carlito"/>
              </a:rPr>
              <a:t>because </a:t>
            </a:r>
            <a:r>
              <a:rPr sz="2600" dirty="0">
                <a:latin typeface="Carlito"/>
                <a:cs typeface="Carlito"/>
              </a:rPr>
              <a:t>of no </a:t>
            </a:r>
            <a:r>
              <a:rPr sz="2600" spc="-5" dirty="0">
                <a:latin typeface="Carlito"/>
                <a:cs typeface="Carlito"/>
              </a:rPr>
              <a:t>internal</a:t>
            </a:r>
            <a:r>
              <a:rPr sz="2600" spc="-75" dirty="0">
                <a:latin typeface="Carlito"/>
                <a:cs typeface="Carlito"/>
              </a:rPr>
              <a:t> </a:t>
            </a:r>
            <a:r>
              <a:rPr sz="2600" spc="-10" dirty="0">
                <a:latin typeface="Carlito"/>
                <a:cs typeface="Carlito"/>
              </a:rPr>
              <a:t>fragmentation.</a:t>
            </a:r>
            <a:endParaRPr sz="2600" dirty="0">
              <a:latin typeface="Carlito"/>
              <a:cs typeface="Carlito"/>
            </a:endParaRPr>
          </a:p>
          <a:p>
            <a:pPr marL="241300" indent="-229235">
              <a:lnSpc>
                <a:spcPct val="100000"/>
              </a:lnSpc>
              <a:spcBef>
                <a:spcPts val="65"/>
              </a:spcBef>
              <a:buFont typeface="Arial"/>
              <a:buChar char="•"/>
              <a:tabLst>
                <a:tab pos="241935" algn="l"/>
              </a:tabLst>
            </a:pPr>
            <a:r>
              <a:rPr sz="2600" dirty="0">
                <a:latin typeface="Carlito"/>
                <a:cs typeface="Carlito"/>
              </a:rPr>
              <a:t>Number </a:t>
            </a:r>
            <a:r>
              <a:rPr sz="2600" spc="-5" dirty="0">
                <a:latin typeface="Carlito"/>
                <a:cs typeface="Carlito"/>
              </a:rPr>
              <a:t>of </a:t>
            </a:r>
            <a:r>
              <a:rPr sz="2600" spc="-15" dirty="0">
                <a:latin typeface="Carlito"/>
                <a:cs typeface="Carlito"/>
              </a:rPr>
              <a:t>program</a:t>
            </a:r>
            <a:r>
              <a:rPr lang="en-US" sz="2600" spc="-15" dirty="0">
                <a:latin typeface="Carlito"/>
                <a:cs typeface="Carlito"/>
              </a:rPr>
              <a:t>s</a:t>
            </a:r>
            <a:r>
              <a:rPr sz="2600" spc="-15" dirty="0">
                <a:latin typeface="Carlito"/>
                <a:cs typeface="Carlito"/>
              </a:rPr>
              <a:t> </a:t>
            </a:r>
            <a:r>
              <a:rPr sz="2600" spc="-5" dirty="0">
                <a:latin typeface="Carlito"/>
                <a:cs typeface="Carlito"/>
              </a:rPr>
              <a:t>that </a:t>
            </a:r>
            <a:r>
              <a:rPr sz="2600" spc="-10" dirty="0">
                <a:latin typeface="Carlito"/>
                <a:cs typeface="Carlito"/>
              </a:rPr>
              <a:t>could </a:t>
            </a:r>
            <a:r>
              <a:rPr sz="2600" spc="-5" dirty="0">
                <a:latin typeface="Carlito"/>
                <a:cs typeface="Carlito"/>
              </a:rPr>
              <a:t>reside </a:t>
            </a:r>
            <a:r>
              <a:rPr sz="2600" dirty="0">
                <a:latin typeface="Carlito"/>
                <a:cs typeface="Carlito"/>
              </a:rPr>
              <a:t>in memory is </a:t>
            </a:r>
            <a:r>
              <a:rPr sz="2600" spc="-10" dirty="0">
                <a:latin typeface="Carlito"/>
                <a:cs typeface="Carlito"/>
              </a:rPr>
              <a:t>generally</a:t>
            </a:r>
            <a:r>
              <a:rPr sz="2600" spc="-90" dirty="0">
                <a:latin typeface="Carlito"/>
                <a:cs typeface="Carlito"/>
              </a:rPr>
              <a:t> </a:t>
            </a:r>
            <a:r>
              <a:rPr sz="2600" spc="-45" dirty="0">
                <a:latin typeface="Carlito"/>
                <a:cs typeface="Carlito"/>
              </a:rPr>
              <a:t>larger.</a:t>
            </a:r>
            <a:endParaRPr sz="2600" dirty="0">
              <a:latin typeface="Carlito"/>
              <a:cs typeface="Carlito"/>
            </a:endParaRPr>
          </a:p>
          <a:p>
            <a:pPr marL="241300" marR="5080" indent="-229235">
              <a:lnSpc>
                <a:spcPct val="70000"/>
              </a:lnSpc>
              <a:spcBef>
                <a:spcPts val="1010"/>
              </a:spcBef>
              <a:buFont typeface="Arial"/>
              <a:buChar char="•"/>
              <a:tabLst>
                <a:tab pos="241935" algn="l"/>
              </a:tabLst>
            </a:pPr>
            <a:r>
              <a:rPr sz="2600" spc="-10" dirty="0">
                <a:latin typeface="Carlito"/>
                <a:cs typeface="Carlito"/>
              </a:rPr>
              <a:t>Process</a:t>
            </a:r>
            <a:r>
              <a:rPr lang="en-US" sz="2600" spc="-10" dirty="0">
                <a:latin typeface="Carlito"/>
                <a:cs typeface="Carlito"/>
              </a:rPr>
              <a:t>es</a:t>
            </a:r>
            <a:r>
              <a:rPr sz="2600" spc="-10" dirty="0">
                <a:latin typeface="Carlito"/>
                <a:cs typeface="Carlito"/>
              </a:rPr>
              <a:t> </a:t>
            </a:r>
            <a:r>
              <a:rPr sz="2600" spc="-5" dirty="0">
                <a:latin typeface="Carlito"/>
                <a:cs typeface="Carlito"/>
              </a:rPr>
              <a:t>of </a:t>
            </a:r>
            <a:r>
              <a:rPr sz="2600" spc="-20" dirty="0">
                <a:latin typeface="Carlito"/>
                <a:cs typeface="Carlito"/>
              </a:rPr>
              <a:t>any size </a:t>
            </a:r>
            <a:r>
              <a:rPr sz="2600" spc="-10" dirty="0">
                <a:latin typeface="Carlito"/>
                <a:cs typeface="Carlito"/>
              </a:rPr>
              <a:t>can </a:t>
            </a:r>
            <a:r>
              <a:rPr sz="2600" spc="-15" dirty="0">
                <a:latin typeface="Carlito"/>
                <a:cs typeface="Carlito"/>
              </a:rPr>
              <a:t>get </a:t>
            </a:r>
            <a:r>
              <a:rPr sz="2600" spc="-10" dirty="0">
                <a:latin typeface="Carlito"/>
                <a:cs typeface="Carlito"/>
              </a:rPr>
              <a:t>allocated </a:t>
            </a:r>
            <a:r>
              <a:rPr sz="2600" dirty="0">
                <a:latin typeface="Carlito"/>
                <a:cs typeface="Carlito"/>
              </a:rPr>
              <a:t>in memory if </a:t>
            </a:r>
            <a:r>
              <a:rPr sz="2600" spc="-10" dirty="0">
                <a:latin typeface="Carlito"/>
                <a:cs typeface="Carlito"/>
              </a:rPr>
              <a:t>there </a:t>
            </a:r>
            <a:r>
              <a:rPr sz="2600" dirty="0">
                <a:latin typeface="Carlito"/>
                <a:cs typeface="Carlito"/>
              </a:rPr>
              <a:t>is enough memory  </a:t>
            </a:r>
            <a:r>
              <a:rPr sz="2600" spc="-5" dirty="0">
                <a:latin typeface="Carlito"/>
                <a:cs typeface="Carlito"/>
              </a:rPr>
              <a:t>space.</a:t>
            </a:r>
            <a:endParaRPr lang="en-US" sz="2600" spc="-5" dirty="0">
              <a:latin typeface="Carlito"/>
              <a:cs typeface="Carlito"/>
            </a:endParaRPr>
          </a:p>
          <a:p>
            <a:pPr marL="241300" marR="5080" indent="-229235">
              <a:lnSpc>
                <a:spcPct val="70000"/>
              </a:lnSpc>
              <a:spcBef>
                <a:spcPts val="1010"/>
              </a:spcBef>
              <a:buFont typeface="Arial"/>
              <a:buChar char="•"/>
              <a:tabLst>
                <a:tab pos="241935" algn="l"/>
              </a:tabLst>
            </a:pPr>
            <a:endParaRPr sz="2650" dirty="0">
              <a:latin typeface="Carlito"/>
              <a:cs typeface="Carlito"/>
            </a:endParaRPr>
          </a:p>
          <a:p>
            <a:pPr marL="12700">
              <a:lnSpc>
                <a:spcPct val="100000"/>
              </a:lnSpc>
            </a:pPr>
            <a:r>
              <a:rPr sz="2600" b="1" spc="-10" dirty="0">
                <a:latin typeface="Carlito"/>
                <a:cs typeface="Carlito"/>
              </a:rPr>
              <a:t>Disadvantage</a:t>
            </a:r>
            <a:r>
              <a:rPr lang="en-US" sz="2600" b="1" spc="-10" dirty="0">
                <a:latin typeface="Carlito"/>
                <a:cs typeface="Carlito"/>
              </a:rPr>
              <a:t>s</a:t>
            </a:r>
            <a:r>
              <a:rPr sz="2600" b="1" spc="-10" dirty="0">
                <a:latin typeface="Carlito"/>
                <a:cs typeface="Carlito"/>
              </a:rPr>
              <a:t> </a:t>
            </a:r>
            <a:r>
              <a:rPr sz="2600" b="1" dirty="0">
                <a:latin typeface="Carlito"/>
                <a:cs typeface="Carlito"/>
              </a:rPr>
              <a:t>of Dynamic partitioning:</a:t>
            </a:r>
            <a:endParaRPr sz="2600" dirty="0">
              <a:latin typeface="Carlito"/>
              <a:cs typeface="Carlito"/>
            </a:endParaRPr>
          </a:p>
          <a:p>
            <a:pPr marL="241300" marR="676275" indent="-229235">
              <a:lnSpc>
                <a:spcPct val="70000"/>
              </a:lnSpc>
              <a:spcBef>
                <a:spcPts val="1010"/>
              </a:spcBef>
              <a:buFont typeface="Arial"/>
              <a:buChar char="•"/>
              <a:tabLst>
                <a:tab pos="241935" algn="l"/>
              </a:tabLst>
            </a:pPr>
            <a:r>
              <a:rPr sz="2600" spc="-5" dirty="0">
                <a:latin typeface="Carlito"/>
                <a:cs typeface="Carlito"/>
              </a:rPr>
              <a:t>External </a:t>
            </a:r>
            <a:r>
              <a:rPr sz="2600" spc="-10" dirty="0">
                <a:latin typeface="Carlito"/>
                <a:cs typeface="Carlito"/>
              </a:rPr>
              <a:t>fragmentation </a:t>
            </a:r>
            <a:r>
              <a:rPr sz="2600" dirty="0">
                <a:latin typeface="Carlito"/>
                <a:cs typeface="Carlito"/>
              </a:rPr>
              <a:t>is a major </a:t>
            </a:r>
            <a:r>
              <a:rPr sz="2600" spc="-10" dirty="0">
                <a:latin typeface="Carlito"/>
                <a:cs typeface="Carlito"/>
              </a:rPr>
              <a:t>problem, </a:t>
            </a:r>
            <a:r>
              <a:rPr sz="2600" spc="-5" dirty="0">
                <a:latin typeface="Carlito"/>
                <a:cs typeface="Carlito"/>
              </a:rPr>
              <a:t>so compaction </a:t>
            </a:r>
            <a:r>
              <a:rPr sz="2600" dirty="0">
                <a:latin typeface="Carlito"/>
                <a:cs typeface="Carlito"/>
              </a:rPr>
              <a:t>is </a:t>
            </a:r>
            <a:r>
              <a:rPr sz="2600" spc="-10" dirty="0">
                <a:latin typeface="Carlito"/>
                <a:cs typeface="Carlito"/>
              </a:rPr>
              <a:t>required  </a:t>
            </a:r>
            <a:r>
              <a:rPr sz="2600" dirty="0">
                <a:latin typeface="Carlito"/>
                <a:cs typeface="Carlito"/>
              </a:rPr>
              <a:t>which is </a:t>
            </a:r>
            <a:r>
              <a:rPr sz="2600" spc="-5" dirty="0">
                <a:latin typeface="Carlito"/>
                <a:cs typeface="Carlito"/>
              </a:rPr>
              <a:t>very </a:t>
            </a:r>
            <a:r>
              <a:rPr sz="2600" spc="-10" dirty="0">
                <a:latin typeface="Carlito"/>
                <a:cs typeface="Carlito"/>
              </a:rPr>
              <a:t>difficult </a:t>
            </a:r>
            <a:r>
              <a:rPr sz="2600" spc="-15" dirty="0">
                <a:latin typeface="Carlito"/>
                <a:cs typeface="Carlito"/>
              </a:rPr>
              <a:t>to</a:t>
            </a:r>
            <a:r>
              <a:rPr sz="2600" spc="-50" dirty="0">
                <a:latin typeface="Carlito"/>
                <a:cs typeface="Carlito"/>
              </a:rPr>
              <a:t> </a:t>
            </a:r>
            <a:r>
              <a:rPr sz="2600" spc="-5" dirty="0">
                <a:latin typeface="Carlito"/>
                <a:cs typeface="Carlito"/>
              </a:rPr>
              <a:t>implement.</a:t>
            </a:r>
            <a:endParaRPr sz="2600" dirty="0">
              <a:latin typeface="Carlito"/>
              <a:cs typeface="Carlito"/>
            </a:endParaRPr>
          </a:p>
          <a:p>
            <a:pPr marL="241300" marR="382905" indent="-229235">
              <a:lnSpc>
                <a:spcPct val="70100"/>
              </a:lnSpc>
              <a:spcBef>
                <a:spcPts val="990"/>
              </a:spcBef>
              <a:buFont typeface="Arial"/>
              <a:buChar char="•"/>
              <a:tabLst>
                <a:tab pos="241935" algn="l"/>
              </a:tabLst>
            </a:pPr>
            <a:r>
              <a:rPr sz="2600" dirty="0">
                <a:latin typeface="Carlito"/>
                <a:cs typeface="Carlito"/>
              </a:rPr>
              <a:t>It </a:t>
            </a:r>
            <a:r>
              <a:rPr sz="2600" spc="-10" dirty="0">
                <a:latin typeface="Carlito"/>
                <a:cs typeface="Carlito"/>
              </a:rPr>
              <a:t>requires </a:t>
            </a:r>
            <a:r>
              <a:rPr sz="2600" dirty="0">
                <a:latin typeface="Carlito"/>
                <a:cs typeface="Carlito"/>
              </a:rPr>
              <a:t>a lot </a:t>
            </a:r>
            <a:r>
              <a:rPr sz="2600" spc="-5" dirty="0">
                <a:latin typeface="Carlito"/>
                <a:cs typeface="Carlito"/>
              </a:rPr>
              <a:t>of </a:t>
            </a:r>
            <a:r>
              <a:rPr sz="2600" spc="-15" dirty="0">
                <a:latin typeface="Carlito"/>
                <a:cs typeface="Carlito"/>
              </a:rPr>
              <a:t>extra </a:t>
            </a:r>
            <a:r>
              <a:rPr sz="2600" dirty="0">
                <a:latin typeface="Carlito"/>
                <a:cs typeface="Carlito"/>
              </a:rPr>
              <a:t>time, </a:t>
            </a:r>
            <a:r>
              <a:rPr sz="2600" spc="-5" dirty="0">
                <a:latin typeface="Carlito"/>
                <a:cs typeface="Carlito"/>
              </a:rPr>
              <a:t>space </a:t>
            </a:r>
            <a:r>
              <a:rPr sz="2600" dirty="0">
                <a:latin typeface="Carlito"/>
                <a:cs typeface="Carlito"/>
              </a:rPr>
              <a:t>and </a:t>
            </a:r>
            <a:r>
              <a:rPr sz="2600" spc="-15" dirty="0">
                <a:latin typeface="Carlito"/>
                <a:cs typeface="Carlito"/>
              </a:rPr>
              <a:t>complex </a:t>
            </a:r>
            <a:r>
              <a:rPr sz="2600" dirty="0">
                <a:latin typeface="Carlito"/>
                <a:cs typeface="Carlito"/>
              </a:rPr>
              <a:t>memory </a:t>
            </a:r>
            <a:r>
              <a:rPr sz="2600" spc="-5" dirty="0">
                <a:latin typeface="Carlito"/>
                <a:cs typeface="Carlito"/>
              </a:rPr>
              <a:t>management  algorithm.</a:t>
            </a:r>
            <a:endParaRPr sz="2600" dirty="0">
              <a:latin typeface="Carlito"/>
              <a:cs typeface="Carlito"/>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53F4-6CAC-44E8-85FD-2B495914A171}"/>
              </a:ext>
            </a:extLst>
          </p:cNvPr>
          <p:cNvSpPr>
            <a:spLocks noGrp="1"/>
          </p:cNvSpPr>
          <p:nvPr>
            <p:ph type="title"/>
          </p:nvPr>
        </p:nvSpPr>
        <p:spPr/>
        <p:txBody>
          <a:bodyPr/>
          <a:lstStyle/>
          <a:p>
            <a:r>
              <a:rPr lang="en-US" dirty="0"/>
              <a:t>Fragmentation</a:t>
            </a:r>
          </a:p>
        </p:txBody>
      </p:sp>
      <p:sp>
        <p:nvSpPr>
          <p:cNvPr id="3" name="Content Placeholder 2">
            <a:extLst>
              <a:ext uri="{FF2B5EF4-FFF2-40B4-BE49-F238E27FC236}">
                <a16:creationId xmlns:a16="http://schemas.microsoft.com/office/drawing/2014/main" id="{84968BF0-4E05-403A-9C7D-1C336FE8DAC5}"/>
              </a:ext>
            </a:extLst>
          </p:cNvPr>
          <p:cNvSpPr>
            <a:spLocks noGrp="1"/>
          </p:cNvSpPr>
          <p:nvPr>
            <p:ph idx="1"/>
          </p:nvPr>
        </p:nvSpPr>
        <p:spPr/>
        <p:txBody>
          <a:bodyPr>
            <a:normAutofit lnSpcReduction="10000"/>
          </a:bodyPr>
          <a:lstStyle/>
          <a:p>
            <a:r>
              <a:rPr lang="en-US" dirty="0"/>
              <a:t>Fragmentation refers to the condition of a disk in which files are divided into pieces scattered around the disk.</a:t>
            </a:r>
          </a:p>
          <a:p>
            <a:r>
              <a:rPr lang="en-US" dirty="0"/>
              <a:t>Fragmentation occurs naturally when you use a disk frequently, creating, deleting, and modifying files.</a:t>
            </a:r>
          </a:p>
          <a:p>
            <a:r>
              <a:rPr lang="en-US" dirty="0"/>
              <a:t>At some point, the operating system needs to store parts of a file in noncontiguous clusters.</a:t>
            </a:r>
          </a:p>
          <a:p>
            <a:r>
              <a:rPr lang="en-US" dirty="0"/>
              <a:t>This is entirely invisible to users, but it can slow down the speed at which data is accessed because the disk drive must search through different parts of the disk to put together a single file.</a:t>
            </a:r>
          </a:p>
          <a:p>
            <a:r>
              <a:rPr lang="en-US" dirty="0"/>
              <a:t>Fragmentation is of two types : </a:t>
            </a:r>
            <a:r>
              <a:rPr lang="en-US" b="1" dirty="0"/>
              <a:t>Internal </a:t>
            </a:r>
            <a:r>
              <a:rPr lang="en-US" dirty="0"/>
              <a:t>and </a:t>
            </a:r>
            <a:r>
              <a:rPr lang="en-US" b="1" dirty="0"/>
              <a:t>External fragmentation</a:t>
            </a:r>
            <a:r>
              <a:rPr lang="en-US" dirty="0"/>
              <a:t>.</a:t>
            </a:r>
          </a:p>
        </p:txBody>
      </p:sp>
    </p:spTree>
    <p:extLst>
      <p:ext uri="{BB962C8B-B14F-4D97-AF65-F5344CB8AC3E}">
        <p14:creationId xmlns:p14="http://schemas.microsoft.com/office/powerpoint/2010/main" val="18300595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B7A5-6801-412A-81AA-41EBC2D32875}"/>
              </a:ext>
            </a:extLst>
          </p:cNvPr>
          <p:cNvSpPr>
            <a:spLocks noGrp="1"/>
          </p:cNvSpPr>
          <p:nvPr>
            <p:ph type="title"/>
          </p:nvPr>
        </p:nvSpPr>
        <p:spPr/>
        <p:txBody>
          <a:bodyPr/>
          <a:lstStyle/>
          <a:p>
            <a:r>
              <a:rPr lang="en-US" dirty="0"/>
              <a:t>Internal and External fragmentation</a:t>
            </a:r>
          </a:p>
        </p:txBody>
      </p:sp>
      <p:sp>
        <p:nvSpPr>
          <p:cNvPr id="3" name="Content Placeholder 2">
            <a:extLst>
              <a:ext uri="{FF2B5EF4-FFF2-40B4-BE49-F238E27FC236}">
                <a16:creationId xmlns:a16="http://schemas.microsoft.com/office/drawing/2014/main" id="{8843FFEA-D0F7-412D-B5C1-FC82A5818931}"/>
              </a:ext>
            </a:extLst>
          </p:cNvPr>
          <p:cNvSpPr>
            <a:spLocks noGrp="1"/>
          </p:cNvSpPr>
          <p:nvPr>
            <p:ph idx="1"/>
          </p:nvPr>
        </p:nvSpPr>
        <p:spPr/>
        <p:txBody>
          <a:bodyPr/>
          <a:lstStyle/>
          <a:p>
            <a:r>
              <a:rPr lang="en-US" sz="2800" spc="-15" dirty="0">
                <a:latin typeface="Carlito"/>
                <a:cs typeface="Carlito"/>
              </a:rPr>
              <a:t>Free </a:t>
            </a:r>
            <a:r>
              <a:rPr lang="en-US" sz="2800" spc="-5" dirty="0">
                <a:latin typeface="Carlito"/>
                <a:cs typeface="Carlito"/>
              </a:rPr>
              <a:t>memory </a:t>
            </a:r>
            <a:r>
              <a:rPr lang="en-US" sz="2800" spc="-10" dirty="0">
                <a:latin typeface="Carlito"/>
                <a:cs typeface="Carlito"/>
              </a:rPr>
              <a:t>holes between </a:t>
            </a:r>
            <a:r>
              <a:rPr lang="en-US" sz="2800" spc="-15" dirty="0">
                <a:latin typeface="Carlito"/>
                <a:cs typeface="Carlito"/>
              </a:rPr>
              <a:t>allocated </a:t>
            </a:r>
            <a:r>
              <a:rPr lang="en-US" sz="2800" spc="-10" dirty="0">
                <a:latin typeface="Carlito"/>
                <a:cs typeface="Carlito"/>
              </a:rPr>
              <a:t>ones </a:t>
            </a:r>
            <a:r>
              <a:rPr lang="en-US" sz="2800" spc="-20" dirty="0">
                <a:latin typeface="Carlito"/>
                <a:cs typeface="Carlito"/>
              </a:rPr>
              <a:t>are </a:t>
            </a:r>
            <a:r>
              <a:rPr lang="en-US" sz="2800" spc="-10" dirty="0">
                <a:latin typeface="Carlito"/>
                <a:cs typeface="Carlito"/>
              </a:rPr>
              <a:t>called </a:t>
            </a:r>
            <a:r>
              <a:rPr lang="en-US" sz="2800" spc="-15" dirty="0">
                <a:latin typeface="Carlito"/>
                <a:cs typeface="Carlito"/>
              </a:rPr>
              <a:t>external  fragmentation.</a:t>
            </a:r>
            <a:r>
              <a:rPr lang="en-US" spc="-15" dirty="0">
                <a:latin typeface="Carlito"/>
                <a:cs typeface="Carlito"/>
              </a:rPr>
              <a:t> </a:t>
            </a:r>
            <a:r>
              <a:rPr lang="en-US" dirty="0"/>
              <a:t>Internal fragmentation exists when internal memory to a partition is wasted.</a:t>
            </a:r>
          </a:p>
          <a:p>
            <a:r>
              <a:rPr lang="en-US" dirty="0"/>
              <a:t>External fragmentation exists between the blocks of allocated memory and internal fragmentation is within the allocated block.</a:t>
            </a:r>
          </a:p>
          <a:p>
            <a:r>
              <a:rPr lang="en-US" dirty="0"/>
              <a:t>Internal fragmentation occurs when a fixed size memory allocation technique is used. External fragmentation occurs when a dynamic memory allocation technique is used.</a:t>
            </a:r>
          </a:p>
          <a:p>
            <a:endParaRPr lang="en-US" dirty="0"/>
          </a:p>
        </p:txBody>
      </p:sp>
    </p:spTree>
    <p:extLst>
      <p:ext uri="{BB962C8B-B14F-4D97-AF65-F5344CB8AC3E}">
        <p14:creationId xmlns:p14="http://schemas.microsoft.com/office/powerpoint/2010/main" val="24655755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8944610" cy="697230"/>
          </a:xfrm>
          <a:prstGeom prst="rect">
            <a:avLst/>
          </a:prstGeom>
        </p:spPr>
        <p:txBody>
          <a:bodyPr vert="horz" wrap="square" lIns="0" tIns="13335" rIns="0" bIns="0" rtlCol="0">
            <a:spAutoFit/>
          </a:bodyPr>
          <a:lstStyle/>
          <a:p>
            <a:pPr marL="12700">
              <a:lnSpc>
                <a:spcPct val="100000"/>
              </a:lnSpc>
              <a:spcBef>
                <a:spcPts val="105"/>
              </a:spcBef>
            </a:pPr>
            <a:r>
              <a:rPr sz="4400" spc="-215" dirty="0"/>
              <a:t>Compaction </a:t>
            </a:r>
            <a:r>
              <a:rPr sz="4400" spc="-40" dirty="0"/>
              <a:t>for </a:t>
            </a:r>
            <a:r>
              <a:rPr sz="4400" spc="-160" dirty="0"/>
              <a:t>external</a:t>
            </a:r>
            <a:r>
              <a:rPr sz="4400" spc="-475" dirty="0"/>
              <a:t> </a:t>
            </a:r>
            <a:r>
              <a:rPr sz="4400" spc="-125" dirty="0"/>
              <a:t>fragmentation:</a:t>
            </a:r>
            <a:endParaRPr sz="4400"/>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79</a:t>
            </a:fld>
            <a:endParaRPr dirty="0"/>
          </a:p>
        </p:txBody>
      </p:sp>
      <p:sp>
        <p:nvSpPr>
          <p:cNvPr id="3" name="object 3"/>
          <p:cNvSpPr txBox="1"/>
          <p:nvPr/>
        </p:nvSpPr>
        <p:spPr>
          <a:xfrm>
            <a:off x="916939" y="1798066"/>
            <a:ext cx="10341610" cy="779145"/>
          </a:xfrm>
          <a:prstGeom prst="rect">
            <a:avLst/>
          </a:prstGeom>
        </p:spPr>
        <p:txBody>
          <a:bodyPr vert="horz" wrap="square" lIns="0" tIns="57785" rIns="0" bIns="0" rtlCol="0">
            <a:spAutoFit/>
          </a:bodyPr>
          <a:lstStyle/>
          <a:p>
            <a:pPr marL="241300" marR="5080" indent="-229235">
              <a:lnSpc>
                <a:spcPts val="2810"/>
              </a:lnSpc>
              <a:spcBef>
                <a:spcPts val="455"/>
              </a:spcBef>
              <a:buFont typeface="Arial"/>
              <a:buChar char="•"/>
              <a:tabLst>
                <a:tab pos="241935" algn="l"/>
              </a:tabLst>
            </a:pPr>
            <a:r>
              <a:rPr sz="2600" dirty="0">
                <a:latin typeface="Carlito"/>
                <a:cs typeface="Carlito"/>
              </a:rPr>
              <a:t>If </a:t>
            </a:r>
            <a:r>
              <a:rPr sz="2600" spc="-10" dirty="0">
                <a:latin typeface="Carlito"/>
                <a:cs typeface="Carlito"/>
              </a:rPr>
              <a:t>processes are relocatable, </a:t>
            </a:r>
            <a:r>
              <a:rPr sz="2600" spc="-15" dirty="0">
                <a:latin typeface="Carlito"/>
                <a:cs typeface="Carlito"/>
              </a:rPr>
              <a:t>we </a:t>
            </a:r>
            <a:r>
              <a:rPr sz="2600" spc="-20" dirty="0">
                <a:latin typeface="Carlito"/>
                <a:cs typeface="Carlito"/>
              </a:rPr>
              <a:t>may </a:t>
            </a:r>
            <a:r>
              <a:rPr sz="2600" spc="-15" dirty="0">
                <a:latin typeface="Carlito"/>
                <a:cs typeface="Carlito"/>
              </a:rPr>
              <a:t>move </a:t>
            </a:r>
            <a:r>
              <a:rPr sz="2600" spc="-5" dirty="0">
                <a:latin typeface="Carlito"/>
                <a:cs typeface="Carlito"/>
              </a:rPr>
              <a:t>used </a:t>
            </a:r>
            <a:r>
              <a:rPr sz="2600" dirty="0">
                <a:latin typeface="Carlito"/>
                <a:cs typeface="Carlito"/>
              </a:rPr>
              <a:t>memory </a:t>
            </a:r>
            <a:r>
              <a:rPr sz="2600" spc="-10" dirty="0">
                <a:latin typeface="Carlito"/>
                <a:cs typeface="Carlito"/>
              </a:rPr>
              <a:t>blocks together </a:t>
            </a:r>
            <a:r>
              <a:rPr sz="2600" spc="-15" dirty="0">
                <a:latin typeface="Carlito"/>
                <a:cs typeface="Carlito"/>
              </a:rPr>
              <a:t>to  </a:t>
            </a:r>
            <a:r>
              <a:rPr sz="2600" spc="-20" dirty="0">
                <a:latin typeface="Carlito"/>
                <a:cs typeface="Carlito"/>
              </a:rPr>
              <a:t>make </a:t>
            </a:r>
            <a:r>
              <a:rPr sz="2600" dirty="0">
                <a:latin typeface="Carlito"/>
                <a:cs typeface="Carlito"/>
              </a:rPr>
              <a:t>a </a:t>
            </a:r>
            <a:r>
              <a:rPr sz="2600" spc="-10" dirty="0">
                <a:latin typeface="Carlito"/>
                <a:cs typeface="Carlito"/>
              </a:rPr>
              <a:t>larger free </a:t>
            </a:r>
            <a:r>
              <a:rPr sz="2600" dirty="0">
                <a:latin typeface="Carlito"/>
                <a:cs typeface="Carlito"/>
              </a:rPr>
              <a:t>memory</a:t>
            </a:r>
            <a:r>
              <a:rPr sz="2600" spc="-15" dirty="0">
                <a:latin typeface="Carlito"/>
                <a:cs typeface="Carlito"/>
              </a:rPr>
              <a:t> </a:t>
            </a:r>
            <a:r>
              <a:rPr sz="2600" spc="-5" dirty="0">
                <a:latin typeface="Carlito"/>
                <a:cs typeface="Carlito"/>
              </a:rPr>
              <a:t>block</a:t>
            </a:r>
            <a:endParaRPr sz="2600" dirty="0">
              <a:latin typeface="Carlito"/>
              <a:cs typeface="Carlito"/>
            </a:endParaRPr>
          </a:p>
        </p:txBody>
      </p:sp>
      <p:sp>
        <p:nvSpPr>
          <p:cNvPr id="4" name="object 4"/>
          <p:cNvSpPr txBox="1"/>
          <p:nvPr/>
        </p:nvSpPr>
        <p:spPr>
          <a:xfrm>
            <a:off x="916939" y="6025083"/>
            <a:ext cx="5539740" cy="422275"/>
          </a:xfrm>
          <a:prstGeom prst="rect">
            <a:avLst/>
          </a:prstGeom>
        </p:spPr>
        <p:txBody>
          <a:bodyPr vert="horz" wrap="square" lIns="0" tIns="12700" rIns="0" bIns="0" rtlCol="0">
            <a:spAutoFit/>
          </a:bodyPr>
          <a:lstStyle/>
          <a:p>
            <a:pPr marL="241300" indent="-229235">
              <a:lnSpc>
                <a:spcPct val="100000"/>
              </a:lnSpc>
              <a:spcBef>
                <a:spcPts val="100"/>
              </a:spcBef>
              <a:buFont typeface="Arial"/>
              <a:buChar char="•"/>
              <a:tabLst>
                <a:tab pos="241935" algn="l"/>
              </a:tabLst>
            </a:pPr>
            <a:r>
              <a:rPr sz="2600" spc="-5" dirty="0">
                <a:latin typeface="Carlito"/>
                <a:cs typeface="Carlito"/>
              </a:rPr>
              <a:t>fig. Internal </a:t>
            </a:r>
            <a:r>
              <a:rPr sz="2600" dirty="0">
                <a:latin typeface="Carlito"/>
                <a:cs typeface="Carlito"/>
              </a:rPr>
              <a:t>and </a:t>
            </a:r>
            <a:r>
              <a:rPr sz="2600" spc="-10" dirty="0">
                <a:latin typeface="Carlito"/>
                <a:cs typeface="Carlito"/>
              </a:rPr>
              <a:t>external</a:t>
            </a:r>
            <a:r>
              <a:rPr sz="2600" spc="-105" dirty="0">
                <a:latin typeface="Carlito"/>
                <a:cs typeface="Carlito"/>
              </a:rPr>
              <a:t> </a:t>
            </a:r>
            <a:r>
              <a:rPr sz="2600" spc="-10" dirty="0">
                <a:latin typeface="Carlito"/>
                <a:cs typeface="Carlito"/>
              </a:rPr>
              <a:t>fragmentation</a:t>
            </a:r>
            <a:endParaRPr sz="2600">
              <a:latin typeface="Carlito"/>
              <a:cs typeface="Carlito"/>
            </a:endParaRPr>
          </a:p>
        </p:txBody>
      </p:sp>
      <p:sp>
        <p:nvSpPr>
          <p:cNvPr id="5" name="object 5"/>
          <p:cNvSpPr txBox="1"/>
          <p:nvPr/>
        </p:nvSpPr>
        <p:spPr>
          <a:xfrm>
            <a:off x="7326450" y="6025083"/>
            <a:ext cx="3557904" cy="422275"/>
          </a:xfrm>
          <a:prstGeom prst="rect">
            <a:avLst/>
          </a:prstGeom>
        </p:spPr>
        <p:txBody>
          <a:bodyPr vert="horz" wrap="square" lIns="0" tIns="12700" rIns="0" bIns="0" rtlCol="0">
            <a:spAutoFit/>
          </a:bodyPr>
          <a:lstStyle/>
          <a:p>
            <a:pPr marL="12700">
              <a:lnSpc>
                <a:spcPct val="100000"/>
              </a:lnSpc>
              <a:spcBef>
                <a:spcPts val="100"/>
              </a:spcBef>
            </a:pPr>
            <a:r>
              <a:rPr sz="2600" spc="-5" dirty="0">
                <a:latin typeface="Carlito"/>
                <a:cs typeface="Carlito"/>
              </a:rPr>
              <a:t>fig. Compaction</a:t>
            </a:r>
            <a:r>
              <a:rPr sz="2600" spc="-45" dirty="0">
                <a:latin typeface="Carlito"/>
                <a:cs typeface="Carlito"/>
              </a:rPr>
              <a:t> </a:t>
            </a:r>
            <a:r>
              <a:rPr sz="2600" spc="-5" dirty="0">
                <a:latin typeface="Carlito"/>
                <a:cs typeface="Carlito"/>
              </a:rPr>
              <a:t>technique</a:t>
            </a:r>
            <a:endParaRPr sz="2600">
              <a:latin typeface="Carlito"/>
              <a:cs typeface="Carlito"/>
            </a:endParaRPr>
          </a:p>
        </p:txBody>
      </p:sp>
      <p:sp>
        <p:nvSpPr>
          <p:cNvPr id="6" name="object 6"/>
          <p:cNvSpPr/>
          <p:nvPr/>
        </p:nvSpPr>
        <p:spPr>
          <a:xfrm>
            <a:off x="7237476" y="2814827"/>
            <a:ext cx="4500403" cy="294703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704343" y="2961132"/>
            <a:ext cx="4882859" cy="293065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F605-0DE9-4EEB-B70F-0E51225361F1}"/>
              </a:ext>
            </a:extLst>
          </p:cNvPr>
          <p:cNvSpPr>
            <a:spLocks noGrp="1"/>
          </p:cNvSpPr>
          <p:nvPr>
            <p:ph type="title"/>
          </p:nvPr>
        </p:nvSpPr>
        <p:spPr/>
        <p:txBody>
          <a:bodyPr/>
          <a:lstStyle/>
          <a:p>
            <a:r>
              <a:rPr lang="en-US" b="1" dirty="0"/>
              <a:t>Different Types of Operating system</a:t>
            </a:r>
          </a:p>
        </p:txBody>
      </p:sp>
      <p:sp>
        <p:nvSpPr>
          <p:cNvPr id="3" name="Content Placeholder 2">
            <a:extLst>
              <a:ext uri="{FF2B5EF4-FFF2-40B4-BE49-F238E27FC236}">
                <a16:creationId xmlns:a16="http://schemas.microsoft.com/office/drawing/2014/main" id="{B9567BB0-5F79-4BF5-96A3-714014CFED39}"/>
              </a:ext>
            </a:extLst>
          </p:cNvPr>
          <p:cNvSpPr>
            <a:spLocks noGrp="1"/>
          </p:cNvSpPr>
          <p:nvPr>
            <p:ph idx="1"/>
          </p:nvPr>
        </p:nvSpPr>
        <p:spPr/>
        <p:txBody>
          <a:bodyPr>
            <a:normAutofit fontScale="92500" lnSpcReduction="10000"/>
          </a:bodyPr>
          <a:lstStyle/>
          <a:p>
            <a:pPr marL="514350" indent="-514350">
              <a:buFont typeface="+mj-lt"/>
              <a:buAutoNum type="arabicPeriod"/>
            </a:pPr>
            <a:r>
              <a:rPr lang="en-US" b="1" dirty="0"/>
              <a:t>Types of OS  on the basis of Processing method</a:t>
            </a:r>
          </a:p>
          <a:p>
            <a:pPr marL="971550" lvl="1" indent="-514350">
              <a:buFont typeface="+mj-lt"/>
              <a:buAutoNum type="arabicPeriod"/>
            </a:pPr>
            <a:r>
              <a:rPr lang="en-US" dirty="0"/>
              <a:t>Batch Operating System</a:t>
            </a:r>
          </a:p>
          <a:p>
            <a:pPr marL="971550" lvl="1" indent="-514350">
              <a:buFont typeface="+mj-lt"/>
              <a:buAutoNum type="arabicPeriod"/>
            </a:pPr>
            <a:r>
              <a:rPr lang="en-US" dirty="0"/>
              <a:t>Time Sharing/Multitasking Operating system.</a:t>
            </a:r>
          </a:p>
          <a:p>
            <a:pPr marL="971550" lvl="1" indent="-514350">
              <a:buFont typeface="+mj-lt"/>
              <a:buAutoNum type="arabicPeriod"/>
            </a:pPr>
            <a:r>
              <a:rPr lang="en-US" dirty="0"/>
              <a:t>Multiprocessing Operating System.</a:t>
            </a:r>
          </a:p>
          <a:p>
            <a:pPr marL="971550" lvl="1" indent="-514350">
              <a:buFont typeface="+mj-lt"/>
              <a:buAutoNum type="arabicPeriod"/>
            </a:pPr>
            <a:r>
              <a:rPr lang="en-US" dirty="0"/>
              <a:t>Real Time Operating system.</a:t>
            </a:r>
          </a:p>
          <a:p>
            <a:pPr marL="971550" lvl="1" indent="-514350">
              <a:buFont typeface="+mj-lt"/>
              <a:buAutoNum type="arabicPeriod"/>
            </a:pPr>
            <a:r>
              <a:rPr lang="en-US" dirty="0"/>
              <a:t>Distributed Operating System.</a:t>
            </a:r>
          </a:p>
          <a:p>
            <a:pPr marL="514350" indent="-514350">
              <a:buFont typeface="+mj-lt"/>
              <a:buAutoNum type="arabicPeriod"/>
            </a:pPr>
            <a:r>
              <a:rPr lang="en-US" b="1" dirty="0"/>
              <a:t>Types of OS on the basis of Mode of User</a:t>
            </a:r>
          </a:p>
          <a:p>
            <a:pPr marL="971550" lvl="1" indent="-514350">
              <a:buFont typeface="+mj-lt"/>
              <a:buAutoNum type="arabicPeriod"/>
            </a:pPr>
            <a:r>
              <a:rPr lang="en-US" dirty="0"/>
              <a:t>Single User</a:t>
            </a:r>
          </a:p>
          <a:p>
            <a:pPr marL="971550" lvl="1" indent="-514350">
              <a:buFont typeface="+mj-lt"/>
              <a:buAutoNum type="arabicPeriod"/>
            </a:pPr>
            <a:r>
              <a:rPr lang="en-US" dirty="0"/>
              <a:t>Multi User</a:t>
            </a:r>
          </a:p>
          <a:p>
            <a:pPr marL="514350" indent="-514350">
              <a:buFont typeface="+mj-lt"/>
              <a:buAutoNum type="arabicPeriod"/>
            </a:pPr>
            <a:r>
              <a:rPr lang="en-US" b="1" dirty="0"/>
              <a:t>Types of OS on the basis of User interface.</a:t>
            </a:r>
          </a:p>
          <a:p>
            <a:pPr marL="971550" lvl="1" indent="-514350">
              <a:buFont typeface="+mj-lt"/>
              <a:buAutoNum type="arabicPeriod"/>
            </a:pPr>
            <a:r>
              <a:rPr lang="en-US" dirty="0"/>
              <a:t>Command User interface</a:t>
            </a:r>
          </a:p>
          <a:p>
            <a:pPr marL="971550" lvl="1" indent="-514350">
              <a:buFont typeface="+mj-lt"/>
              <a:buAutoNum type="arabicPeriod"/>
            </a:pPr>
            <a:r>
              <a:rPr lang="en-US" dirty="0"/>
              <a:t>Graphical User interface</a:t>
            </a:r>
          </a:p>
          <a:p>
            <a:pPr marL="514350" indent="-514350">
              <a:buFont typeface="+mj-lt"/>
              <a:buAutoNum type="arabicPeriod"/>
            </a:pPr>
            <a:endParaRPr lang="en-US" dirty="0"/>
          </a:p>
          <a:p>
            <a:pPr marL="914400" lvl="1" indent="-457200">
              <a:buFont typeface="+mj-lt"/>
              <a:buAutoNum type="arabicPeriod"/>
            </a:pPr>
            <a:endParaRPr lang="en-US" dirty="0"/>
          </a:p>
        </p:txBody>
      </p:sp>
    </p:spTree>
    <p:extLst>
      <p:ext uri="{BB962C8B-B14F-4D97-AF65-F5344CB8AC3E}">
        <p14:creationId xmlns:p14="http://schemas.microsoft.com/office/powerpoint/2010/main" val="7522530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DA126-81E2-4582-AA6D-C0438E0CC76D}"/>
              </a:ext>
            </a:extLst>
          </p:cNvPr>
          <p:cNvSpPr>
            <a:spLocks noGrp="1"/>
          </p:cNvSpPr>
          <p:nvPr>
            <p:ph type="title"/>
          </p:nvPr>
        </p:nvSpPr>
        <p:spPr/>
        <p:txBody>
          <a:bodyPr/>
          <a:lstStyle/>
          <a:p>
            <a:r>
              <a:rPr lang="en-US" dirty="0"/>
              <a:t>Sharing and protection</a:t>
            </a:r>
          </a:p>
        </p:txBody>
      </p:sp>
      <p:sp>
        <p:nvSpPr>
          <p:cNvPr id="3" name="Content Placeholder 2">
            <a:extLst>
              <a:ext uri="{FF2B5EF4-FFF2-40B4-BE49-F238E27FC236}">
                <a16:creationId xmlns:a16="http://schemas.microsoft.com/office/drawing/2014/main" id="{46F18FBF-FA31-42E3-BB98-7C153E5D1C8B}"/>
              </a:ext>
            </a:extLst>
          </p:cNvPr>
          <p:cNvSpPr>
            <a:spLocks noGrp="1"/>
          </p:cNvSpPr>
          <p:nvPr>
            <p:ph idx="1"/>
          </p:nvPr>
        </p:nvSpPr>
        <p:spPr/>
        <p:txBody>
          <a:bodyPr>
            <a:normAutofit lnSpcReduction="10000"/>
          </a:bodyPr>
          <a:lstStyle/>
          <a:p>
            <a:r>
              <a:rPr lang="en-US" b="1" dirty="0"/>
              <a:t>Protection</a:t>
            </a:r>
            <a:r>
              <a:rPr lang="en-US" dirty="0"/>
              <a:t> refers to a mechanism which controls the access of programs, processes, or users to the resources defined by a computer system. We can take protection as a helper to multiprogramming operating system, so that many users might safely share a common logical name space such as directory or files.</a:t>
            </a:r>
          </a:p>
          <a:p>
            <a:r>
              <a:rPr lang="en-US" b="1" dirty="0"/>
              <a:t>Need of Protection:</a:t>
            </a:r>
          </a:p>
          <a:p>
            <a:r>
              <a:rPr lang="en-US" dirty="0"/>
              <a:t>To prevent the access of unauthorized users </a:t>
            </a:r>
          </a:p>
          <a:p>
            <a:r>
              <a:rPr lang="en-US" dirty="0"/>
              <a:t>To ensure that each active program or processes in the system uses resources only as the stated policy.</a:t>
            </a:r>
          </a:p>
          <a:p>
            <a:r>
              <a:rPr lang="en-US" dirty="0"/>
              <a:t>To improve reliability by detecting latent errors.</a:t>
            </a:r>
          </a:p>
        </p:txBody>
      </p:sp>
    </p:spTree>
    <p:extLst>
      <p:ext uri="{BB962C8B-B14F-4D97-AF65-F5344CB8AC3E}">
        <p14:creationId xmlns:p14="http://schemas.microsoft.com/office/powerpoint/2010/main" val="1616116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4B28-BAE0-408F-816E-8BBB4572FB82}"/>
              </a:ext>
            </a:extLst>
          </p:cNvPr>
          <p:cNvSpPr>
            <a:spLocks noGrp="1"/>
          </p:cNvSpPr>
          <p:nvPr>
            <p:ph type="title"/>
          </p:nvPr>
        </p:nvSpPr>
        <p:spPr/>
        <p:txBody>
          <a:bodyPr/>
          <a:lstStyle/>
          <a:p>
            <a:r>
              <a:rPr lang="en-US" dirty="0"/>
              <a:t>Sharing and protection</a:t>
            </a:r>
          </a:p>
        </p:txBody>
      </p:sp>
      <p:sp>
        <p:nvSpPr>
          <p:cNvPr id="3" name="Content Placeholder 2">
            <a:extLst>
              <a:ext uri="{FF2B5EF4-FFF2-40B4-BE49-F238E27FC236}">
                <a16:creationId xmlns:a16="http://schemas.microsoft.com/office/drawing/2014/main" id="{B5B5C935-E17B-4C45-A0FB-07FF6D20A97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857625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3682365" cy="697230"/>
          </a:xfrm>
          <a:prstGeom prst="rect">
            <a:avLst/>
          </a:prstGeom>
        </p:spPr>
        <p:txBody>
          <a:bodyPr vert="horz" wrap="square" lIns="0" tIns="13335" rIns="0" bIns="0" rtlCol="0">
            <a:spAutoFit/>
          </a:bodyPr>
          <a:lstStyle/>
          <a:p>
            <a:pPr marL="12700">
              <a:lnSpc>
                <a:spcPct val="100000"/>
              </a:lnSpc>
              <a:spcBef>
                <a:spcPts val="105"/>
              </a:spcBef>
            </a:pPr>
            <a:r>
              <a:rPr sz="4400" b="1" spc="-114" dirty="0"/>
              <a:t>Virtual</a:t>
            </a:r>
            <a:r>
              <a:rPr sz="4400" b="1" spc="-265" dirty="0"/>
              <a:t> </a:t>
            </a:r>
            <a:r>
              <a:rPr sz="4400" b="1" spc="-155" dirty="0"/>
              <a:t>memory:</a:t>
            </a:r>
            <a:endParaRPr sz="4400" b="1" dirty="0"/>
          </a:p>
        </p:txBody>
      </p:sp>
      <p:sp>
        <p:nvSpPr>
          <p:cNvPr id="3" name="object 3"/>
          <p:cNvSpPr txBox="1"/>
          <p:nvPr/>
        </p:nvSpPr>
        <p:spPr>
          <a:xfrm>
            <a:off x="916939" y="1764538"/>
            <a:ext cx="10901045" cy="4094069"/>
          </a:xfrm>
          <a:prstGeom prst="rect">
            <a:avLst/>
          </a:prstGeom>
        </p:spPr>
        <p:txBody>
          <a:bodyPr vert="horz" wrap="square" lIns="0" tIns="104775" rIns="0" bIns="0" rtlCol="0">
            <a:spAutoFit/>
          </a:bodyPr>
          <a:lstStyle/>
          <a:p>
            <a:pPr marL="469265" marR="64769" indent="-457200" algn="just">
              <a:spcBef>
                <a:spcPts val="825"/>
              </a:spcBef>
              <a:buFont typeface="Wingdings" panose="05000000000000000000" pitchFamily="2" charset="2"/>
              <a:buChar char="§"/>
              <a:tabLst>
                <a:tab pos="241300" algn="l"/>
                <a:tab pos="241935" algn="l"/>
              </a:tabLst>
            </a:pPr>
            <a:r>
              <a:rPr sz="2400" spc="-5" dirty="0">
                <a:latin typeface="Times New Roman" panose="02020603050405020304" pitchFamily="18" charset="0"/>
                <a:cs typeface="Times New Roman" panose="02020603050405020304" pitchFamily="18" charset="0"/>
              </a:rPr>
              <a:t>Virtual </a:t>
            </a:r>
            <a:r>
              <a:rPr sz="2400" dirty="0">
                <a:latin typeface="Times New Roman" panose="02020603050405020304" pitchFamily="18" charset="0"/>
                <a:cs typeface="Times New Roman" panose="02020603050405020304" pitchFamily="18" charset="0"/>
              </a:rPr>
              <a:t>memory is the memory </a:t>
            </a:r>
            <a:r>
              <a:rPr sz="2400" spc="-10" dirty="0">
                <a:latin typeface="Times New Roman" panose="02020603050405020304" pitchFamily="18" charset="0"/>
                <a:cs typeface="Times New Roman" panose="02020603050405020304" pitchFamily="18" charset="0"/>
              </a:rPr>
              <a:t>management </a:t>
            </a:r>
            <a:r>
              <a:rPr sz="2400" spc="-5" dirty="0">
                <a:latin typeface="Times New Roman" panose="02020603050405020304" pitchFamily="18" charset="0"/>
                <a:cs typeface="Times New Roman" panose="02020603050405020304" pitchFamily="18" charset="0"/>
              </a:rPr>
              <a:t>technique </a:t>
            </a:r>
            <a:r>
              <a:rPr sz="2400" spc="-10" dirty="0">
                <a:latin typeface="Times New Roman" panose="02020603050405020304" pitchFamily="18" charset="0"/>
                <a:cs typeface="Times New Roman" panose="02020603050405020304" pitchFamily="18" charset="0"/>
              </a:rPr>
              <a:t>that </a:t>
            </a:r>
            <a:r>
              <a:rPr sz="2400" spc="-5" dirty="0">
                <a:latin typeface="Times New Roman" panose="02020603050405020304" pitchFamily="18" charset="0"/>
                <a:cs typeface="Times New Roman" panose="02020603050405020304" pitchFamily="18" charset="0"/>
              </a:rPr>
              <a:t>allows </a:t>
            </a:r>
            <a:r>
              <a:rPr sz="2400" dirty="0">
                <a:latin typeface="Times New Roman" panose="02020603050405020304" pitchFamily="18" charset="0"/>
                <a:cs typeface="Times New Roman" panose="02020603050405020304" pitchFamily="18" charset="0"/>
              </a:rPr>
              <a:t>a </a:t>
            </a:r>
            <a:r>
              <a:rPr sz="2400" spc="-15" dirty="0">
                <a:latin typeface="Times New Roman" panose="02020603050405020304" pitchFamily="18" charset="0"/>
                <a:cs typeface="Times New Roman" panose="02020603050405020304" pitchFamily="18" charset="0"/>
              </a:rPr>
              <a:t>large </a:t>
            </a:r>
            <a:r>
              <a:rPr sz="2400" spc="-10" dirty="0">
                <a:latin typeface="Times New Roman" panose="02020603050405020304" pitchFamily="18" charset="0"/>
                <a:cs typeface="Times New Roman" panose="02020603050405020304" pitchFamily="18" charset="0"/>
              </a:rPr>
              <a:t>program </a:t>
            </a:r>
            <a:r>
              <a:rPr sz="2400" spc="-15" dirty="0">
                <a:latin typeface="Times New Roman" panose="02020603050405020304" pitchFamily="18" charset="0"/>
                <a:cs typeface="Times New Roman" panose="02020603050405020304" pitchFamily="18" charset="0"/>
              </a:rPr>
              <a:t>to </a:t>
            </a:r>
            <a:r>
              <a:rPr sz="2400" dirty="0">
                <a:latin typeface="Times New Roman" panose="02020603050405020304" pitchFamily="18" charset="0"/>
                <a:cs typeface="Times New Roman" panose="02020603050405020304" pitchFamily="18" charset="0"/>
              </a:rPr>
              <a:t>be </a:t>
            </a:r>
            <a:r>
              <a:rPr sz="2400" spc="-5" dirty="0">
                <a:latin typeface="Times New Roman" panose="02020603050405020304" pitchFamily="18" charset="0"/>
                <a:cs typeface="Times New Roman" panose="02020603050405020304" pitchFamily="18" charset="0"/>
              </a:rPr>
              <a:t>run </a:t>
            </a:r>
            <a:r>
              <a:rPr sz="2400" dirty="0">
                <a:latin typeface="Times New Roman" panose="02020603050405020304" pitchFamily="18" charset="0"/>
                <a:cs typeface="Times New Roman" panose="02020603050405020304" pitchFamily="18" charset="0"/>
              </a:rPr>
              <a:t>on a  small </a:t>
            </a:r>
            <a:r>
              <a:rPr sz="2400" spc="-10" dirty="0">
                <a:latin typeface="Times New Roman" panose="02020603050405020304" pitchFamily="18" charset="0"/>
                <a:cs typeface="Times New Roman" panose="02020603050405020304" pitchFamily="18" charset="0"/>
              </a:rPr>
              <a:t>physical </a:t>
            </a:r>
            <a:r>
              <a:rPr sz="2400" dirty="0">
                <a:latin typeface="Times New Roman" panose="02020603050405020304" pitchFamily="18" charset="0"/>
                <a:cs typeface="Times New Roman" panose="02020603050405020304" pitchFamily="18" charset="0"/>
              </a:rPr>
              <a:t>memory. In </a:t>
            </a:r>
            <a:r>
              <a:rPr sz="2400" spc="-5" dirty="0">
                <a:latin typeface="Times New Roman" panose="02020603050405020304" pitchFamily="18" charset="0"/>
                <a:cs typeface="Times New Roman" panose="02020603050405020304" pitchFamily="18" charset="0"/>
              </a:rPr>
              <a:t>other </a:t>
            </a:r>
            <a:r>
              <a:rPr sz="2400" spc="-15" dirty="0">
                <a:latin typeface="Times New Roman" panose="02020603050405020304" pitchFamily="18" charset="0"/>
                <a:cs typeface="Times New Roman" panose="02020603050405020304" pitchFamily="18" charset="0"/>
              </a:rPr>
              <a:t>words </a:t>
            </a:r>
            <a:r>
              <a:rPr sz="2400" dirty="0">
                <a:latin typeface="Times New Roman" panose="02020603050405020304" pitchFamily="18" charset="0"/>
                <a:cs typeface="Times New Roman" panose="02020603050405020304" pitchFamily="18" charset="0"/>
              </a:rPr>
              <a:t>, it </a:t>
            </a:r>
            <a:r>
              <a:rPr sz="2400" spc="-5" dirty="0">
                <a:latin typeface="Times New Roman" panose="02020603050405020304" pitchFamily="18" charset="0"/>
                <a:cs typeface="Times New Roman" panose="02020603050405020304" pitchFamily="18" charset="0"/>
              </a:rPr>
              <a:t>is </a:t>
            </a:r>
            <a:r>
              <a:rPr sz="2400" dirty="0">
                <a:latin typeface="Times New Roman" panose="02020603050405020304" pitchFamily="18" charset="0"/>
                <a:cs typeface="Times New Roman" panose="02020603050405020304" pitchFamily="18" charset="0"/>
              </a:rPr>
              <a:t>a </a:t>
            </a:r>
            <a:r>
              <a:rPr sz="2400" spc="-5" dirty="0">
                <a:latin typeface="Times New Roman" panose="02020603050405020304" pitchFamily="18" charset="0"/>
                <a:cs typeface="Times New Roman" panose="02020603050405020304" pitchFamily="18" charset="0"/>
              </a:rPr>
              <a:t>technique that allows </a:t>
            </a:r>
            <a:r>
              <a:rPr sz="2400"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execution </a:t>
            </a:r>
            <a:r>
              <a:rPr sz="2400" spc="-5" dirty="0">
                <a:latin typeface="Times New Roman" panose="02020603050405020304" pitchFamily="18" charset="0"/>
                <a:cs typeface="Times New Roman" panose="02020603050405020304" pitchFamily="18" charset="0"/>
              </a:rPr>
              <a:t>of </a:t>
            </a:r>
            <a:r>
              <a:rPr sz="2400" spc="-10" dirty="0">
                <a:latin typeface="Times New Roman" panose="02020603050405020304" pitchFamily="18" charset="0"/>
                <a:cs typeface="Times New Roman" panose="02020603050405020304" pitchFamily="18" charset="0"/>
              </a:rPr>
              <a:t>process </a:t>
            </a:r>
            <a:r>
              <a:rPr sz="2400" spc="-5" dirty="0">
                <a:latin typeface="Times New Roman" panose="02020603050405020304" pitchFamily="18" charset="0"/>
                <a:cs typeface="Times New Roman" panose="02020603050405020304" pitchFamily="18" charset="0"/>
              </a:rPr>
              <a:t>that </a:t>
            </a:r>
            <a:r>
              <a:rPr sz="2400" spc="-15" dirty="0">
                <a:latin typeface="Times New Roman" panose="02020603050405020304" pitchFamily="18" charset="0"/>
                <a:cs typeface="Times New Roman" panose="02020603050405020304" pitchFamily="18" charset="0"/>
              </a:rPr>
              <a:t>may  </a:t>
            </a:r>
            <a:r>
              <a:rPr sz="2400" spc="-5" dirty="0">
                <a:latin typeface="Times New Roman" panose="02020603050405020304" pitchFamily="18" charset="0"/>
                <a:cs typeface="Times New Roman" panose="02020603050405020304" pitchFamily="18" charset="0"/>
              </a:rPr>
              <a:t>not be </a:t>
            </a:r>
            <a:r>
              <a:rPr sz="2400" spc="-10" dirty="0">
                <a:latin typeface="Times New Roman" panose="02020603050405020304" pitchFamily="18" charset="0"/>
                <a:cs typeface="Times New Roman" panose="02020603050405020304" pitchFamily="18" charset="0"/>
              </a:rPr>
              <a:t>completely </a:t>
            </a:r>
            <a:r>
              <a:rPr sz="2400" dirty="0">
                <a:latin typeface="Times New Roman" panose="02020603050405020304" pitchFamily="18" charset="0"/>
                <a:cs typeface="Times New Roman" panose="02020603050405020304" pitchFamily="18" charset="0"/>
              </a:rPr>
              <a:t>in</a:t>
            </a:r>
            <a:r>
              <a:rPr sz="2400" spc="-10"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memory.</a:t>
            </a:r>
            <a:endParaRPr sz="2400" dirty="0">
              <a:latin typeface="Times New Roman" panose="02020603050405020304" pitchFamily="18" charset="0"/>
              <a:cs typeface="Times New Roman" panose="02020603050405020304" pitchFamily="18" charset="0"/>
            </a:endParaRPr>
          </a:p>
          <a:p>
            <a:pPr marL="469265" marR="276225" indent="-457200" algn="just">
              <a:spcBef>
                <a:spcPts val="994"/>
              </a:spcBef>
              <a:buFont typeface="Wingdings" panose="05000000000000000000" pitchFamily="2" charset="2"/>
              <a:buChar char="§"/>
              <a:tabLst>
                <a:tab pos="241300" algn="l"/>
                <a:tab pos="241935" algn="l"/>
              </a:tabLst>
            </a:pPr>
            <a:r>
              <a:rPr sz="2400" spc="-5" dirty="0">
                <a:latin typeface="Times New Roman" panose="02020603050405020304" pitchFamily="18" charset="0"/>
                <a:cs typeface="Times New Roman" panose="02020603050405020304" pitchFamily="18" charset="0"/>
              </a:rPr>
              <a:t>The </a:t>
            </a:r>
            <a:r>
              <a:rPr sz="2400" dirty="0">
                <a:latin typeface="Times New Roman" panose="02020603050405020304" pitchFamily="18" charset="0"/>
                <a:cs typeface="Times New Roman" panose="02020603050405020304" pitchFamily="18" charset="0"/>
              </a:rPr>
              <a:t>major </a:t>
            </a:r>
            <a:r>
              <a:rPr sz="2400" spc="-15" dirty="0">
                <a:latin typeface="Times New Roman" panose="02020603050405020304" pitchFamily="18" charset="0"/>
                <a:cs typeface="Times New Roman" panose="02020603050405020304" pitchFamily="18" charset="0"/>
              </a:rPr>
              <a:t>advantage </a:t>
            </a:r>
            <a:r>
              <a:rPr sz="2400" spc="-5" dirty="0">
                <a:latin typeface="Times New Roman" panose="02020603050405020304" pitchFamily="18" charset="0"/>
                <a:cs typeface="Times New Roman" panose="02020603050405020304" pitchFamily="18" charset="0"/>
              </a:rPr>
              <a:t>of </a:t>
            </a:r>
            <a:r>
              <a:rPr sz="2400" dirty="0">
                <a:latin typeface="Times New Roman" panose="02020603050405020304" pitchFamily="18" charset="0"/>
                <a:cs typeface="Times New Roman" panose="02020603050405020304" pitchFamily="18" charset="0"/>
              </a:rPr>
              <a:t>this</a:t>
            </a:r>
            <a:r>
              <a:rPr lang="en-US" sz="2400" dirty="0">
                <a:latin typeface="Times New Roman" panose="02020603050405020304" pitchFamily="18" charset="0"/>
                <a:cs typeface="Times New Roman" panose="02020603050405020304" pitchFamily="18" charset="0"/>
              </a:rPr>
              <a:t> is that</a:t>
            </a:r>
            <a:r>
              <a:rP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a:t>
            </a:r>
            <a:r>
              <a:rPr sz="2400" dirty="0">
                <a:latin typeface="Times New Roman" panose="02020603050405020304" pitchFamily="18" charset="0"/>
                <a:cs typeface="Times New Roman" panose="02020603050405020304" pitchFamily="18" charset="0"/>
              </a:rPr>
              <a:t>t </a:t>
            </a:r>
            <a:r>
              <a:rPr sz="2400" spc="-5" dirty="0">
                <a:latin typeface="Times New Roman" panose="02020603050405020304" pitchFamily="18" charset="0"/>
                <a:cs typeface="Times New Roman" panose="02020603050405020304" pitchFamily="18" charset="0"/>
              </a:rPr>
              <a:t>increase  degree of multi</a:t>
            </a:r>
            <a:r>
              <a:rPr lang="en-US" sz="2400" spc="-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programming </a:t>
            </a:r>
            <a:r>
              <a:rPr sz="2400" dirty="0">
                <a:latin typeface="Times New Roman" panose="02020603050405020304" pitchFamily="18" charset="0"/>
                <a:cs typeface="Times New Roman" panose="02020603050405020304" pitchFamily="18" charset="0"/>
              </a:rPr>
              <a:t>and hence </a:t>
            </a:r>
            <a:r>
              <a:rPr sz="2400" spc="-5" dirty="0">
                <a:latin typeface="Times New Roman" panose="02020603050405020304" pitchFamily="18" charset="0"/>
                <a:cs typeface="Times New Roman" panose="02020603050405020304" pitchFamily="18" charset="0"/>
              </a:rPr>
              <a:t>increase CPU</a:t>
            </a:r>
            <a:r>
              <a:rPr sz="2400" spc="-2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utilization.</a:t>
            </a:r>
            <a:endParaRPr sz="2400" dirty="0">
              <a:latin typeface="Times New Roman" panose="02020603050405020304" pitchFamily="18" charset="0"/>
              <a:cs typeface="Times New Roman" panose="02020603050405020304" pitchFamily="18" charset="0"/>
            </a:endParaRPr>
          </a:p>
          <a:p>
            <a:pPr marL="469265" marR="297180" indent="-457200" algn="just">
              <a:spcBef>
                <a:spcPts val="1010"/>
              </a:spcBef>
              <a:buFont typeface="Wingdings" panose="05000000000000000000" pitchFamily="2" charset="2"/>
              <a:buChar char="§"/>
              <a:tabLst>
                <a:tab pos="241300" algn="l"/>
                <a:tab pos="241935" algn="l"/>
              </a:tabLst>
            </a:pPr>
            <a:r>
              <a:rPr sz="2400" spc="-5" dirty="0">
                <a:latin typeface="Times New Roman" panose="02020603050405020304" pitchFamily="18" charset="0"/>
                <a:cs typeface="Times New Roman" panose="02020603050405020304" pitchFamily="18" charset="0"/>
              </a:rPr>
              <a:t>The basic </a:t>
            </a:r>
            <a:r>
              <a:rPr sz="2400" dirty="0">
                <a:latin typeface="Times New Roman" panose="02020603050405020304" pitchFamily="18" charset="0"/>
                <a:cs typeface="Times New Roman" panose="02020603050405020304" pitchFamily="18" charset="0"/>
              </a:rPr>
              <a:t>idea behind virtual memory is </a:t>
            </a:r>
            <a:r>
              <a:rPr sz="2400" spc="-5" dirty="0">
                <a:latin typeface="Times New Roman" panose="02020603050405020304" pitchFamily="18" charset="0"/>
                <a:cs typeface="Times New Roman" panose="02020603050405020304" pitchFamily="18" charset="0"/>
              </a:rPr>
              <a:t>that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combine </a:t>
            </a:r>
            <a:r>
              <a:rPr sz="2400" spc="-15" dirty="0">
                <a:latin typeface="Times New Roman" panose="02020603050405020304" pitchFamily="18" charset="0"/>
                <a:cs typeface="Times New Roman" panose="02020603050405020304" pitchFamily="18" charset="0"/>
              </a:rPr>
              <a:t>size </a:t>
            </a:r>
            <a:r>
              <a:rPr sz="2400" spc="-5" dirty="0">
                <a:latin typeface="Times New Roman" panose="02020603050405020304" pitchFamily="18" charset="0"/>
                <a:cs typeface="Times New Roman" panose="02020603050405020304" pitchFamily="18" charset="0"/>
              </a:rPr>
              <a:t>of </a:t>
            </a:r>
            <a:r>
              <a:rPr sz="2400" dirty="0">
                <a:latin typeface="Times New Roman" panose="02020603050405020304" pitchFamily="18" charset="0"/>
                <a:cs typeface="Times New Roman" panose="02020603050405020304" pitchFamily="18" charset="0"/>
              </a:rPr>
              <a:t>the </a:t>
            </a:r>
            <a:r>
              <a:rPr sz="2400" spc="-15" dirty="0">
                <a:latin typeface="Times New Roman" panose="02020603050405020304" pitchFamily="18" charset="0"/>
                <a:cs typeface="Times New Roman" panose="02020603050405020304" pitchFamily="18" charset="0"/>
              </a:rPr>
              <a:t>program </a:t>
            </a:r>
            <a:r>
              <a:rPr sz="2400" spc="-10" dirty="0">
                <a:latin typeface="Times New Roman" panose="02020603050405020304" pitchFamily="18" charset="0"/>
                <a:cs typeface="Times New Roman" panose="02020603050405020304" pitchFamily="18" charset="0"/>
              </a:rPr>
              <a:t>,data, </a:t>
            </a:r>
            <a:r>
              <a:rPr sz="2400" spc="-15" dirty="0">
                <a:latin typeface="Times New Roman" panose="02020603050405020304" pitchFamily="18" charset="0"/>
                <a:cs typeface="Times New Roman" panose="02020603050405020304" pitchFamily="18" charset="0"/>
              </a:rPr>
              <a:t>stack </a:t>
            </a:r>
            <a:r>
              <a:rPr sz="2400" spc="-20" dirty="0">
                <a:latin typeface="Times New Roman" panose="02020603050405020304" pitchFamily="18" charset="0"/>
                <a:cs typeface="Times New Roman" panose="02020603050405020304" pitchFamily="18" charset="0"/>
              </a:rPr>
              <a:t>my </a:t>
            </a:r>
            <a:r>
              <a:rPr sz="2400" spc="-15" dirty="0">
                <a:latin typeface="Times New Roman" panose="02020603050405020304" pitchFamily="18" charset="0"/>
                <a:cs typeface="Times New Roman" panose="02020603050405020304" pitchFamily="18" charset="0"/>
              </a:rPr>
              <a:t>exceed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a scheme</a:t>
            </a:r>
            <a:r>
              <a:rPr lang="en-US" sz="2400" spc="-5" dirty="0">
                <a:latin typeface="Times New Roman" panose="02020603050405020304" pitchFamily="18" charset="0"/>
                <a:cs typeface="Times New Roman" panose="02020603050405020304" pitchFamily="18" charset="0"/>
              </a:rPr>
              <a:t> is that any </a:t>
            </a:r>
            <a:r>
              <a:rPr lang="en-US" sz="2400" spc="-15" dirty="0">
                <a:latin typeface="Times New Roman" panose="02020603050405020304" pitchFamily="18" charset="0"/>
                <a:cs typeface="Times New Roman" panose="02020603050405020304" pitchFamily="18" charset="0"/>
              </a:rPr>
              <a:t>program </a:t>
            </a:r>
            <a:r>
              <a:rPr lang="en-US" sz="2400" spc="-5" dirty="0">
                <a:latin typeface="Times New Roman" panose="02020603050405020304" pitchFamily="18" charset="0"/>
                <a:cs typeface="Times New Roman" panose="02020603050405020304" pitchFamily="18" charset="0"/>
              </a:rPr>
              <a:t>can be </a:t>
            </a:r>
            <a:r>
              <a:rPr lang="en-US" sz="2400" spc="-10" dirty="0">
                <a:latin typeface="Times New Roman" panose="02020603050405020304" pitchFamily="18" charset="0"/>
                <a:cs typeface="Times New Roman" panose="02020603050405020304" pitchFamily="18" charset="0"/>
              </a:rPr>
              <a:t>larger </a:t>
            </a:r>
            <a:r>
              <a:rPr lang="en-US" sz="2400" dirty="0">
                <a:latin typeface="Times New Roman" panose="02020603050405020304" pitchFamily="18" charset="0"/>
                <a:cs typeface="Times New Roman" panose="02020603050405020304" pitchFamily="18" charset="0"/>
              </a:rPr>
              <a:t>than </a:t>
            </a:r>
            <a:r>
              <a:rPr lang="en-US" sz="2400" spc="-10" dirty="0">
                <a:latin typeface="Times New Roman" panose="02020603050405020304" pitchFamily="18" charset="0"/>
                <a:cs typeface="Times New Roman" panose="02020603050405020304" pitchFamily="18" charset="0"/>
              </a:rPr>
              <a:t>physical </a:t>
            </a:r>
            <a:r>
              <a:rPr lang="en-US" sz="2400" spc="-5" dirty="0">
                <a:latin typeface="Times New Roman" panose="02020603050405020304" pitchFamily="18" charset="0"/>
                <a:cs typeface="Times New Roman" panose="02020603050405020304" pitchFamily="18" charset="0"/>
              </a:rPr>
              <a:t>memory will execute. Mount</a:t>
            </a:r>
            <a:r>
              <a:rPr sz="2400" spc="-5" dirty="0">
                <a:latin typeface="Times New Roman" panose="02020603050405020304" pitchFamily="18" charset="0"/>
                <a:cs typeface="Times New Roman" panose="02020603050405020304" pitchFamily="18" charset="0"/>
              </a:rPr>
              <a:t> of </a:t>
            </a:r>
            <a:r>
              <a:rPr sz="2400" spc="-10" dirty="0">
                <a:latin typeface="Times New Roman" panose="02020603050405020304" pitchFamily="18" charset="0"/>
                <a:cs typeface="Times New Roman" panose="02020603050405020304" pitchFamily="18" charset="0"/>
              </a:rPr>
              <a:t>physical </a:t>
            </a:r>
            <a:r>
              <a:rPr sz="2400" dirty="0">
                <a:latin typeface="Times New Roman" panose="02020603050405020304" pitchFamily="18" charset="0"/>
                <a:cs typeface="Times New Roman" panose="02020603050405020304" pitchFamily="18" charset="0"/>
              </a:rPr>
              <a:t>memory </a:t>
            </a:r>
            <a:r>
              <a:rPr sz="2400" spc="-10" dirty="0">
                <a:latin typeface="Times New Roman" panose="02020603050405020304" pitchFamily="18" charset="0"/>
                <a:cs typeface="Times New Roman" panose="02020603050405020304" pitchFamily="18" charset="0"/>
              </a:rPr>
              <a:t>available </a:t>
            </a:r>
            <a:r>
              <a:rPr sz="2400" spc="-15" dirty="0">
                <a:latin typeface="Times New Roman" panose="02020603050405020304" pitchFamily="18" charset="0"/>
                <a:cs typeface="Times New Roman" panose="02020603050405020304" pitchFamily="18" charset="0"/>
              </a:rPr>
              <a:t>for</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it.</a:t>
            </a:r>
          </a:p>
          <a:p>
            <a:pPr marL="469265" indent="-457200" algn="just">
              <a:spcBef>
                <a:spcPts val="275"/>
              </a:spcBef>
              <a:buFont typeface="Wingdings" panose="05000000000000000000" pitchFamily="2" charset="2"/>
              <a:buChar char="§"/>
              <a:tabLst>
                <a:tab pos="241300" algn="l"/>
                <a:tab pos="241935" algn="l"/>
              </a:tabLst>
            </a:pPr>
            <a:r>
              <a:rPr sz="2400" spc="-5" dirty="0">
                <a:latin typeface="Times New Roman" panose="02020603050405020304" pitchFamily="18" charset="0"/>
                <a:cs typeface="Times New Roman" panose="02020603050405020304" pitchFamily="18" charset="0"/>
              </a:rPr>
              <a:t>The </a:t>
            </a:r>
            <a:r>
              <a:rPr sz="2400" dirty="0">
                <a:latin typeface="Times New Roman" panose="02020603050405020304" pitchFamily="18" charset="0"/>
                <a:cs typeface="Times New Roman" panose="02020603050405020304" pitchFamily="18" charset="0"/>
              </a:rPr>
              <a:t>OS </a:t>
            </a:r>
            <a:r>
              <a:rPr sz="2400" spc="-15" dirty="0">
                <a:latin typeface="Times New Roman" panose="02020603050405020304" pitchFamily="18" charset="0"/>
                <a:cs typeface="Times New Roman" panose="02020603050405020304" pitchFamily="18" charset="0"/>
              </a:rPr>
              <a:t>keeps </a:t>
            </a:r>
            <a:r>
              <a:rPr sz="2400" dirty="0">
                <a:latin typeface="Times New Roman" panose="02020603050405020304" pitchFamily="18" charset="0"/>
                <a:cs typeface="Times New Roman" panose="02020603050405020304" pitchFamily="18" charset="0"/>
              </a:rPr>
              <a:t>those </a:t>
            </a:r>
            <a:r>
              <a:rPr sz="2400" spc="-5" dirty="0">
                <a:latin typeface="Times New Roman" panose="02020603050405020304" pitchFamily="18" charset="0"/>
                <a:cs typeface="Times New Roman" panose="02020603050405020304" pitchFamily="18" charset="0"/>
              </a:rPr>
              <a:t>parts of </a:t>
            </a:r>
            <a:r>
              <a:rPr sz="2400" dirty="0">
                <a:latin typeface="Times New Roman" panose="02020603050405020304" pitchFamily="18" charset="0"/>
                <a:cs typeface="Times New Roman" panose="02020603050405020304" pitchFamily="18" charset="0"/>
              </a:rPr>
              <a:t>the </a:t>
            </a:r>
            <a:r>
              <a:rPr sz="2400" spc="-15" dirty="0">
                <a:latin typeface="Times New Roman" panose="02020603050405020304" pitchFamily="18" charset="0"/>
                <a:cs typeface="Times New Roman" panose="02020603050405020304" pitchFamily="18" charset="0"/>
              </a:rPr>
              <a:t>program </a:t>
            </a:r>
            <a:r>
              <a:rPr sz="2400" dirty="0">
                <a:latin typeface="Times New Roman" panose="02020603050405020304" pitchFamily="18" charset="0"/>
                <a:cs typeface="Times New Roman" panose="02020603050405020304" pitchFamily="18" charset="0"/>
              </a:rPr>
              <a:t>in </a:t>
            </a:r>
            <a:r>
              <a:rPr sz="2400" spc="-5" dirty="0">
                <a:latin typeface="Times New Roman" panose="02020603050405020304" pitchFamily="18" charset="0"/>
                <a:cs typeface="Times New Roman" panose="02020603050405020304" pitchFamily="18" charset="0"/>
              </a:rPr>
              <a:t>main </a:t>
            </a:r>
            <a:r>
              <a:rPr sz="2400" dirty="0">
                <a:latin typeface="Times New Roman" panose="02020603050405020304" pitchFamily="18" charset="0"/>
                <a:cs typeface="Times New Roman" panose="02020603050405020304" pitchFamily="18" charset="0"/>
              </a:rPr>
              <a:t>memory which </a:t>
            </a:r>
            <a:r>
              <a:rPr sz="2400" spc="-10" dirty="0">
                <a:latin typeface="Times New Roman" panose="02020603050405020304" pitchFamily="18" charset="0"/>
                <a:cs typeface="Times New Roman" panose="02020603050405020304" pitchFamily="18" charset="0"/>
              </a:rPr>
              <a:t>are </a:t>
            </a:r>
            <a:r>
              <a:rPr sz="2400" spc="-5" dirty="0">
                <a:latin typeface="Times New Roman" panose="02020603050405020304" pitchFamily="18" charset="0"/>
                <a:cs typeface="Times New Roman" panose="02020603050405020304" pitchFamily="18" charset="0"/>
              </a:rPr>
              <a:t>currently </a:t>
            </a:r>
            <a:r>
              <a:rPr sz="2400" dirty="0">
                <a:latin typeface="Times New Roman" panose="02020603050405020304" pitchFamily="18" charset="0"/>
                <a:cs typeface="Times New Roman" panose="02020603050405020304" pitchFamily="18" charset="0"/>
              </a:rPr>
              <a:t>in </a:t>
            </a:r>
            <a:r>
              <a:rPr sz="2400" spc="-5" dirty="0">
                <a:latin typeface="Times New Roman" panose="02020603050405020304" pitchFamily="18" charset="0"/>
                <a:cs typeface="Times New Roman" panose="02020603050405020304" pitchFamily="18" charset="0"/>
              </a:rPr>
              <a:t>use </a:t>
            </a:r>
            <a:r>
              <a:rPr sz="2400" dirty="0">
                <a:latin typeface="Times New Roman" panose="02020603050405020304" pitchFamily="18" charset="0"/>
                <a:cs typeface="Times New Roman" panose="02020603050405020304" pitchFamily="18" charset="0"/>
              </a:rPr>
              <a:t>and </a:t>
            </a:r>
            <a:r>
              <a:rPr sz="2400" spc="-15" dirty="0">
                <a:latin typeface="Times New Roman" panose="02020603050405020304" pitchFamily="18" charset="0"/>
                <a:cs typeface="Times New Roman" panose="02020603050405020304" pitchFamily="18" charset="0"/>
              </a:rPr>
              <a:t>rest </a:t>
            </a:r>
            <a:r>
              <a:rPr sz="2400" spc="-5" dirty="0">
                <a:latin typeface="Times New Roman" panose="02020603050405020304" pitchFamily="18" charset="0"/>
                <a:cs typeface="Times New Roman" panose="02020603050405020304" pitchFamily="18" charset="0"/>
              </a:rPr>
              <a:t>on</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disk</a:t>
            </a:r>
            <a:r>
              <a:rPr sz="2400" dirty="0">
                <a:latin typeface="Times New Roman" panose="02020603050405020304" pitchFamily="18" charset="0"/>
                <a:cs typeface="Times New Roman" panose="02020603050405020304" pitchFamily="18" charset="0"/>
              </a:rPr>
              <a:t> .</a:t>
            </a:r>
          </a:p>
        </p:txBody>
      </p:sp>
      <p:sp>
        <p:nvSpPr>
          <p:cNvPr id="5" name="object 5"/>
          <p:cNvSpPr txBox="1"/>
          <p:nvPr/>
        </p:nvSpPr>
        <p:spPr>
          <a:xfrm>
            <a:off x="11094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68</a:t>
            </a:r>
            <a:endParaRPr sz="1200">
              <a:latin typeface="Carlito"/>
              <a:cs typeface="Carlito"/>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3050-1255-4D4C-B4A9-D652906B90E6}"/>
              </a:ext>
            </a:extLst>
          </p:cNvPr>
          <p:cNvSpPr>
            <a:spLocks noGrp="1"/>
          </p:cNvSpPr>
          <p:nvPr>
            <p:ph type="title"/>
          </p:nvPr>
        </p:nvSpPr>
        <p:spPr>
          <a:xfrm>
            <a:off x="838200" y="365125"/>
            <a:ext cx="3886200" cy="1325563"/>
          </a:xfrm>
        </p:spPr>
        <p:txBody>
          <a:bodyPr/>
          <a:lstStyle/>
          <a:p>
            <a:r>
              <a:rPr lang="en-US" sz="4400" b="1" spc="-114" dirty="0"/>
              <a:t>Virtual</a:t>
            </a:r>
            <a:r>
              <a:rPr lang="en-US" sz="4400" b="1" spc="-265" dirty="0"/>
              <a:t> </a:t>
            </a:r>
            <a:r>
              <a:rPr lang="en-US" sz="4400" b="1" spc="-155" dirty="0"/>
              <a:t>memory:</a:t>
            </a:r>
            <a:endParaRPr lang="en-US" b="1" dirty="0"/>
          </a:p>
        </p:txBody>
      </p:sp>
      <p:sp>
        <p:nvSpPr>
          <p:cNvPr id="3" name="Content Placeholder 2">
            <a:extLst>
              <a:ext uri="{FF2B5EF4-FFF2-40B4-BE49-F238E27FC236}">
                <a16:creationId xmlns:a16="http://schemas.microsoft.com/office/drawing/2014/main" id="{DF8E2AE2-7860-4261-ADF3-A6B9BD59D0C9}"/>
              </a:ext>
            </a:extLst>
          </p:cNvPr>
          <p:cNvSpPr>
            <a:spLocks noGrp="1"/>
          </p:cNvSpPr>
          <p:nvPr>
            <p:ph idx="1"/>
          </p:nvPr>
        </p:nvSpPr>
        <p:spPr/>
        <p:txBody>
          <a:bodyPr>
            <a:normAutofit/>
          </a:bodyPr>
          <a:lstStyle/>
          <a:p>
            <a:pPr marL="354965" marR="5080" indent="-342900">
              <a:lnSpc>
                <a:spcPct val="70000"/>
              </a:lnSpc>
              <a:spcBef>
                <a:spcPts val="1000"/>
              </a:spcBef>
              <a:spcAft>
                <a:spcPts val="600"/>
              </a:spcAft>
              <a:buFont typeface="Wingdings" panose="05000000000000000000" pitchFamily="2" charset="2"/>
              <a:buChar char="§"/>
              <a:tabLst>
                <a:tab pos="241300" algn="l"/>
                <a:tab pos="241935" algn="l"/>
              </a:tabLst>
            </a:pPr>
            <a:r>
              <a:rPr lang="en-US" sz="2400" spc="-5" dirty="0">
                <a:latin typeface="Times New Roman" panose="02020603050405020304" pitchFamily="18" charset="0"/>
                <a:cs typeface="Times New Roman" panose="02020603050405020304" pitchFamily="18" charset="0"/>
              </a:rPr>
              <a:t>Virtual  </a:t>
            </a:r>
            <a:r>
              <a:rPr lang="en-US" sz="2400" dirty="0">
                <a:latin typeface="Times New Roman" panose="02020603050405020304" pitchFamily="18" charset="0"/>
                <a:cs typeface="Times New Roman" panose="02020603050405020304" pitchFamily="18" charset="0"/>
              </a:rPr>
              <a:t>memory </a:t>
            </a:r>
            <a:r>
              <a:rPr lang="en-US" sz="2400" spc="-5" dirty="0">
                <a:latin typeface="Times New Roman" panose="02020603050405020304" pitchFamily="18" charset="0"/>
                <a:cs typeface="Times New Roman" panose="02020603050405020304" pitchFamily="18" charset="0"/>
              </a:rPr>
              <a:t>serves </a:t>
            </a:r>
            <a:r>
              <a:rPr lang="en-US" sz="2400" spc="-10" dirty="0">
                <a:latin typeface="Times New Roman" panose="02020603050405020304" pitchFamily="18" charset="0"/>
                <a:cs typeface="Times New Roman" panose="02020603050405020304" pitchFamily="18" charset="0"/>
              </a:rPr>
              <a:t>two </a:t>
            </a:r>
            <a:r>
              <a:rPr lang="en-US" sz="2400" dirty="0">
                <a:latin typeface="Times New Roman" panose="02020603050405020304" pitchFamily="18" charset="0"/>
                <a:cs typeface="Times New Roman" panose="02020603050405020304" pitchFamily="18" charset="0"/>
              </a:rPr>
              <a:t>purposes. </a:t>
            </a:r>
            <a:r>
              <a:rPr lang="en-US" sz="2400" spc="-15" dirty="0">
                <a:latin typeface="Times New Roman" panose="02020603050405020304" pitchFamily="18" charset="0"/>
                <a:cs typeface="Times New Roman" panose="02020603050405020304" pitchFamily="18" charset="0"/>
              </a:rPr>
              <a:t>First, </a:t>
            </a:r>
            <a:r>
              <a:rPr lang="en-US" sz="2400" dirty="0">
                <a:latin typeface="Times New Roman" panose="02020603050405020304" pitchFamily="18" charset="0"/>
                <a:cs typeface="Times New Roman" panose="02020603050405020304" pitchFamily="18" charset="0"/>
              </a:rPr>
              <a:t>it </a:t>
            </a:r>
            <a:r>
              <a:rPr lang="en-US" sz="2400" spc="-10" dirty="0">
                <a:latin typeface="Times New Roman" panose="02020603050405020304" pitchFamily="18" charset="0"/>
                <a:cs typeface="Times New Roman" panose="02020603050405020304" pitchFamily="18" charset="0"/>
              </a:rPr>
              <a:t>allows </a:t>
            </a:r>
            <a:r>
              <a:rPr lang="en-US" sz="2400" spc="-5" dirty="0">
                <a:latin typeface="Times New Roman" panose="02020603050405020304" pitchFamily="18" charset="0"/>
                <a:cs typeface="Times New Roman" panose="02020603050405020304" pitchFamily="18" charset="0"/>
              </a:rPr>
              <a:t>us </a:t>
            </a:r>
            <a:r>
              <a:rPr lang="en-US" sz="2400" spc="-15" dirty="0">
                <a:latin typeface="Times New Roman" panose="02020603050405020304" pitchFamily="18" charset="0"/>
                <a:cs typeface="Times New Roman" panose="02020603050405020304" pitchFamily="18" charset="0"/>
              </a:rPr>
              <a:t>to </a:t>
            </a:r>
            <a:r>
              <a:rPr lang="en-US" sz="2400" spc="-10" dirty="0">
                <a:latin typeface="Times New Roman" panose="02020603050405020304" pitchFamily="18" charset="0"/>
                <a:cs typeface="Times New Roman" panose="02020603050405020304" pitchFamily="18" charset="0"/>
              </a:rPr>
              <a:t>extend </a:t>
            </a:r>
            <a:r>
              <a:rPr lang="en-US" sz="2400" dirty="0">
                <a:latin typeface="Times New Roman" panose="02020603050405020304" pitchFamily="18" charset="0"/>
                <a:cs typeface="Times New Roman" panose="02020603050405020304" pitchFamily="18" charset="0"/>
              </a:rPr>
              <a:t>the use </a:t>
            </a:r>
            <a:r>
              <a:rPr lang="en-US" sz="2400" spc="-5" dirty="0">
                <a:latin typeface="Times New Roman" panose="02020603050405020304" pitchFamily="18" charset="0"/>
                <a:cs typeface="Times New Roman" panose="02020603050405020304" pitchFamily="18" charset="0"/>
              </a:rPr>
              <a:t>of </a:t>
            </a:r>
            <a:r>
              <a:rPr lang="en-US" sz="2400" spc="-10" dirty="0">
                <a:latin typeface="Times New Roman" panose="02020603050405020304" pitchFamily="18" charset="0"/>
                <a:cs typeface="Times New Roman" panose="02020603050405020304" pitchFamily="18" charset="0"/>
              </a:rPr>
              <a:t>physical </a:t>
            </a:r>
            <a:r>
              <a:rPr lang="en-US" sz="2400" dirty="0">
                <a:latin typeface="Times New Roman" panose="02020603050405020304" pitchFamily="18" charset="0"/>
                <a:cs typeface="Times New Roman" panose="02020603050405020304" pitchFamily="18" charset="0"/>
              </a:rPr>
              <a:t>memory </a:t>
            </a:r>
            <a:r>
              <a:rPr lang="en-US" sz="2400" spc="-5" dirty="0">
                <a:latin typeface="Times New Roman" panose="02020603050405020304" pitchFamily="18" charset="0"/>
                <a:cs typeface="Times New Roman" panose="02020603050405020304" pitchFamily="18" charset="0"/>
              </a:rPr>
              <a:t>by using disk.  Second, </a:t>
            </a:r>
            <a:r>
              <a:rPr lang="en-US" sz="2400" dirty="0">
                <a:latin typeface="Times New Roman" panose="02020603050405020304" pitchFamily="18" charset="0"/>
                <a:cs typeface="Times New Roman" panose="02020603050405020304" pitchFamily="18" charset="0"/>
              </a:rPr>
              <a:t>it </a:t>
            </a:r>
            <a:r>
              <a:rPr lang="en-US" sz="2400" spc="-10" dirty="0">
                <a:latin typeface="Times New Roman" panose="02020603050405020304" pitchFamily="18" charset="0"/>
                <a:cs typeface="Times New Roman" panose="02020603050405020304" pitchFamily="18" charset="0"/>
              </a:rPr>
              <a:t>allows </a:t>
            </a:r>
            <a:r>
              <a:rPr lang="en-US" sz="2400" spc="-5" dirty="0">
                <a:latin typeface="Times New Roman" panose="02020603050405020304" pitchFamily="18" charset="0"/>
                <a:cs typeface="Times New Roman" panose="02020603050405020304" pitchFamily="18" charset="0"/>
              </a:rPr>
              <a:t>us </a:t>
            </a:r>
            <a:r>
              <a:rPr lang="en-US" sz="2400" spc="-10" dirty="0">
                <a:latin typeface="Times New Roman" panose="02020603050405020304" pitchFamily="18" charset="0"/>
                <a:cs typeface="Times New Roman" panose="02020603050405020304" pitchFamily="18" charset="0"/>
              </a:rPr>
              <a:t>to </a:t>
            </a:r>
            <a:r>
              <a:rPr lang="en-US" sz="2400" spc="-20" dirty="0">
                <a:latin typeface="Times New Roman" panose="02020603050405020304" pitchFamily="18" charset="0"/>
                <a:cs typeface="Times New Roman" panose="02020603050405020304" pitchFamily="18" charset="0"/>
              </a:rPr>
              <a:t>have </a:t>
            </a:r>
            <a:r>
              <a:rPr lang="en-US" sz="2400" dirty="0">
                <a:latin typeface="Times New Roman" panose="02020603050405020304" pitchFamily="18" charset="0"/>
                <a:cs typeface="Times New Roman" panose="02020603050405020304" pitchFamily="18" charset="0"/>
              </a:rPr>
              <a:t>memory </a:t>
            </a:r>
            <a:r>
              <a:rPr lang="en-US" sz="2400" spc="-10" dirty="0">
                <a:latin typeface="Times New Roman" panose="02020603050405020304" pitchFamily="18" charset="0"/>
                <a:cs typeface="Times New Roman" panose="02020603050405020304" pitchFamily="18" charset="0"/>
              </a:rPr>
              <a:t>protection, </a:t>
            </a:r>
            <a:r>
              <a:rPr lang="en-US" sz="2400" spc="-5" dirty="0">
                <a:latin typeface="Times New Roman" panose="02020603050405020304" pitchFamily="18" charset="0"/>
                <a:cs typeface="Times New Roman" panose="02020603050405020304" pitchFamily="18" charset="0"/>
              </a:rPr>
              <a:t>because </a:t>
            </a:r>
            <a:r>
              <a:rPr lang="en-US" sz="2400" dirty="0">
                <a:latin typeface="Times New Roman" panose="02020603050405020304" pitchFamily="18" charset="0"/>
                <a:cs typeface="Times New Roman" panose="02020603050405020304" pitchFamily="18" charset="0"/>
              </a:rPr>
              <a:t>each virtual </a:t>
            </a:r>
            <a:r>
              <a:rPr lang="en-US" sz="2400" spc="-5" dirty="0">
                <a:latin typeface="Times New Roman" panose="02020603050405020304" pitchFamily="18" charset="0"/>
                <a:cs typeface="Times New Roman" panose="02020603050405020304" pitchFamily="18" charset="0"/>
              </a:rPr>
              <a:t>address </a:t>
            </a:r>
            <a:r>
              <a:rPr lang="en-US" sz="2400" dirty="0">
                <a:latin typeface="Times New Roman" panose="02020603050405020304" pitchFamily="18" charset="0"/>
                <a:cs typeface="Times New Roman" panose="02020603050405020304" pitchFamily="18" charset="0"/>
              </a:rPr>
              <a:t>is </a:t>
            </a:r>
            <a:r>
              <a:rPr lang="en-US" sz="2400" spc="-10" dirty="0">
                <a:latin typeface="Times New Roman" panose="02020603050405020304" pitchFamily="18" charset="0"/>
                <a:cs typeface="Times New Roman" panose="02020603050405020304" pitchFamily="18" charset="0"/>
              </a:rPr>
              <a:t>translated </a:t>
            </a:r>
            <a:r>
              <a:rPr lang="en-US" sz="2400" spc="-15" dirty="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a </a:t>
            </a:r>
            <a:r>
              <a:rPr lang="en-US" sz="2400" spc="-10" dirty="0">
                <a:latin typeface="Times New Roman" panose="02020603050405020304" pitchFamily="18" charset="0"/>
                <a:cs typeface="Times New Roman" panose="02020603050405020304" pitchFamily="18" charset="0"/>
              </a:rPr>
              <a:t>physical  </a:t>
            </a:r>
            <a:r>
              <a:rPr lang="en-US" sz="2400" spc="-5" dirty="0">
                <a:latin typeface="Times New Roman" panose="02020603050405020304" pitchFamily="18" charset="0"/>
                <a:cs typeface="Times New Roman" panose="02020603050405020304" pitchFamily="18" charset="0"/>
              </a:rPr>
              <a:t>address.</a:t>
            </a:r>
            <a:endParaRPr lang="en-US" sz="2400" dirty="0">
              <a:latin typeface="Times New Roman" panose="02020603050405020304" pitchFamily="18" charset="0"/>
              <a:cs typeface="Times New Roman" panose="02020603050405020304" pitchFamily="18" charset="0"/>
            </a:endParaRPr>
          </a:p>
          <a:p>
            <a:pPr marL="127000" indent="-342900">
              <a:lnSpc>
                <a:spcPct val="100000"/>
              </a:lnSpc>
              <a:spcBef>
                <a:spcPts val="285"/>
              </a:spcBef>
              <a:spcAft>
                <a:spcPts val="600"/>
              </a:spcAft>
              <a:buFont typeface="Wingdings" panose="05000000000000000000" pitchFamily="2" charset="2"/>
              <a:buChar char="§"/>
            </a:pPr>
            <a:r>
              <a:rPr lang="en-US" sz="2400" b="1" spc="-5" dirty="0">
                <a:latin typeface="Times New Roman" panose="02020603050405020304" pitchFamily="18" charset="0"/>
                <a:cs typeface="Times New Roman" panose="02020603050405020304" pitchFamily="18" charset="0"/>
              </a:rPr>
              <a:t>For</a:t>
            </a:r>
            <a:r>
              <a:rPr lang="en-US" sz="2400" b="1" spc="-25" dirty="0">
                <a:latin typeface="Times New Roman" panose="02020603050405020304" pitchFamily="18" charset="0"/>
                <a:cs typeface="Times New Roman" panose="02020603050405020304" pitchFamily="18" charset="0"/>
              </a:rPr>
              <a:t> </a:t>
            </a:r>
            <a:r>
              <a:rPr lang="en-US" sz="2400" b="1" spc="-10" dirty="0">
                <a:latin typeface="Times New Roman" panose="02020603050405020304" pitchFamily="18" charset="0"/>
                <a:cs typeface="Times New Roman" panose="02020603050405020304" pitchFamily="18" charset="0"/>
              </a:rPr>
              <a:t>example,</a:t>
            </a:r>
            <a:endParaRPr lang="en-US" sz="2400" b="1" dirty="0">
              <a:latin typeface="Times New Roman" panose="02020603050405020304" pitchFamily="18" charset="0"/>
              <a:cs typeface="Times New Roman" panose="02020603050405020304" pitchFamily="18" charset="0"/>
            </a:endParaRPr>
          </a:p>
          <a:p>
            <a:pPr marL="355600" marR="378460" indent="-342900">
              <a:lnSpc>
                <a:spcPct val="70000"/>
              </a:lnSpc>
              <a:spcBef>
                <a:spcPts val="100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 </a:t>
            </a:r>
            <a:r>
              <a:rPr lang="en-US" sz="2400" spc="5" dirty="0">
                <a:latin typeface="Times New Roman" panose="02020603050405020304" pitchFamily="18" charset="0"/>
                <a:cs typeface="Times New Roman" panose="02020603050405020304" pitchFamily="18" charset="0"/>
              </a:rPr>
              <a:t>1MB </a:t>
            </a:r>
            <a:r>
              <a:rPr lang="en-US" sz="2400" spc="-10" dirty="0">
                <a:latin typeface="Times New Roman" panose="02020603050405020304" pitchFamily="18" charset="0"/>
                <a:cs typeface="Times New Roman" panose="02020603050405020304" pitchFamily="18" charset="0"/>
              </a:rPr>
              <a:t>program </a:t>
            </a:r>
            <a:r>
              <a:rPr lang="en-US" sz="2400" dirty="0">
                <a:latin typeface="Times New Roman" panose="02020603050405020304" pitchFamily="18" charset="0"/>
                <a:cs typeface="Times New Roman" panose="02020603050405020304" pitchFamily="18" charset="0"/>
              </a:rPr>
              <a:t>can </a:t>
            </a:r>
            <a:r>
              <a:rPr lang="en-US" sz="2400" spc="-5" dirty="0">
                <a:latin typeface="Times New Roman" panose="02020603050405020304" pitchFamily="18" charset="0"/>
                <a:cs typeface="Times New Roman" panose="02020603050405020304" pitchFamily="18" charset="0"/>
              </a:rPr>
              <a:t>run on </a:t>
            </a:r>
            <a:r>
              <a:rPr lang="en-US" sz="2400" dirty="0">
                <a:latin typeface="Times New Roman" panose="02020603050405020304" pitchFamily="18" charset="0"/>
                <a:cs typeface="Times New Roman" panose="02020603050405020304" pitchFamily="18" charset="0"/>
              </a:rPr>
              <a:t>a 256K machine </a:t>
            </a:r>
            <a:r>
              <a:rPr lang="en-US" sz="2400" spc="-5" dirty="0">
                <a:latin typeface="Times New Roman" panose="02020603050405020304" pitchFamily="18" charset="0"/>
                <a:cs typeface="Times New Roman" panose="02020603050405020304" pitchFamily="18" charset="0"/>
              </a:rPr>
              <a:t>by carefully choosing </a:t>
            </a:r>
            <a:r>
              <a:rPr lang="en-US" sz="2400" dirty="0">
                <a:latin typeface="Times New Roman" panose="02020603050405020304" pitchFamily="18" charset="0"/>
                <a:cs typeface="Times New Roman" panose="02020603050405020304" pitchFamily="18" charset="0"/>
              </a:rPr>
              <a:t>only 256K </a:t>
            </a:r>
            <a:r>
              <a:rPr lang="en-US" sz="2400" spc="-5" dirty="0">
                <a:latin typeface="Times New Roman" panose="02020603050405020304" pitchFamily="18" charset="0"/>
                <a:cs typeface="Times New Roman" panose="02020603050405020304" pitchFamily="18" charset="0"/>
              </a:rPr>
              <a:t>of </a:t>
            </a:r>
            <a:r>
              <a:rPr lang="en-US" sz="2400" dirty="0">
                <a:latin typeface="Times New Roman" panose="02020603050405020304" pitchFamily="18" charset="0"/>
                <a:cs typeface="Times New Roman" panose="02020603050405020304" pitchFamily="18" charset="0"/>
              </a:rPr>
              <a:t>the </a:t>
            </a:r>
            <a:r>
              <a:rPr lang="en-US" sz="2400" spc="-10" dirty="0">
                <a:latin typeface="Times New Roman" panose="02020603050405020304" pitchFamily="18" charset="0"/>
                <a:cs typeface="Times New Roman" panose="02020603050405020304" pitchFamily="18" charset="0"/>
              </a:rPr>
              <a:t>program to </a:t>
            </a:r>
            <a:r>
              <a:rPr lang="en-US" sz="2400" spc="-15" dirty="0">
                <a:latin typeface="Times New Roman" panose="02020603050405020304" pitchFamily="18" charset="0"/>
                <a:cs typeface="Times New Roman" panose="02020603050405020304" pitchFamily="18" charset="0"/>
              </a:rPr>
              <a:t>keep </a:t>
            </a:r>
            <a:r>
              <a:rPr lang="en-US" sz="2400" dirty="0">
                <a:latin typeface="Times New Roman" panose="02020603050405020304" pitchFamily="18" charset="0"/>
                <a:cs typeface="Times New Roman" panose="02020603050405020304" pitchFamily="18" charset="0"/>
              </a:rPr>
              <a:t>in  memory </a:t>
            </a:r>
            <a:r>
              <a:rPr lang="en-US" sz="2400" spc="-15" dirty="0">
                <a:latin typeface="Times New Roman" panose="02020603050405020304" pitchFamily="18" charset="0"/>
                <a:cs typeface="Times New Roman" panose="02020603050405020304" pitchFamily="18" charset="0"/>
              </a:rPr>
              <a:t>at </a:t>
            </a:r>
            <a:r>
              <a:rPr lang="en-US" sz="2400" dirty="0">
                <a:latin typeface="Times New Roman" panose="02020603050405020304" pitchFamily="18" charset="0"/>
                <a:cs typeface="Times New Roman" panose="02020603050405020304" pitchFamily="18" charset="0"/>
              </a:rPr>
              <a:t>each </a:t>
            </a:r>
            <a:r>
              <a:rPr lang="en-US" sz="2400" spc="-10" dirty="0">
                <a:latin typeface="Times New Roman" panose="02020603050405020304" pitchFamily="18" charset="0"/>
                <a:cs typeface="Times New Roman" panose="02020603050405020304" pitchFamily="18" charset="0"/>
              </a:rPr>
              <a:t>instant </a:t>
            </a:r>
            <a:r>
              <a:rPr lang="en-US" sz="2400" spc="-5" dirty="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pieces </a:t>
            </a:r>
            <a:r>
              <a:rPr lang="en-US" sz="2400" spc="-5" dirty="0">
                <a:latin typeface="Times New Roman" panose="02020603050405020304" pitchFamily="18" charset="0"/>
                <a:cs typeface="Times New Roman" panose="02020603050405020304" pitchFamily="18" charset="0"/>
              </a:rPr>
              <a:t>of </a:t>
            </a:r>
            <a:r>
              <a:rPr lang="en-US" sz="2400" spc="-10" dirty="0">
                <a:latin typeface="Times New Roman" panose="02020603050405020304" pitchFamily="18" charset="0"/>
                <a:cs typeface="Times New Roman" panose="02020603050405020304" pitchFamily="18" charset="0"/>
              </a:rPr>
              <a:t>program </a:t>
            </a:r>
            <a:r>
              <a:rPr lang="en-US" sz="2400" dirty="0">
                <a:latin typeface="Times New Roman" panose="02020603050405020304" pitchFamily="18" charset="0"/>
                <a:cs typeface="Times New Roman" panose="02020603050405020304" pitchFamily="18" charset="0"/>
              </a:rPr>
              <a:t>being </a:t>
            </a:r>
            <a:r>
              <a:rPr lang="en-US" sz="2400" spc="-5" dirty="0">
                <a:latin typeface="Times New Roman" panose="02020603050405020304" pitchFamily="18" charset="0"/>
                <a:cs typeface="Times New Roman" panose="02020603050405020304" pitchFamily="18" charset="0"/>
              </a:rPr>
              <a:t>swapped between </a:t>
            </a:r>
            <a:r>
              <a:rPr lang="en-US" sz="2400" dirty="0">
                <a:latin typeface="Times New Roman" panose="02020603050405020304" pitchFamily="18" charset="0"/>
                <a:cs typeface="Times New Roman" panose="02020603050405020304" pitchFamily="18" charset="0"/>
              </a:rPr>
              <a:t>disk and memory as</a:t>
            </a:r>
            <a:r>
              <a:rPr lang="en-US" sz="2400" spc="14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needed.</a:t>
            </a:r>
          </a:p>
          <a:p>
            <a:pPr marL="355600" marR="5080" indent="-342900">
              <a:lnSpc>
                <a:spcPct val="70000"/>
              </a:lnSpc>
              <a:spcBef>
                <a:spcPts val="885"/>
              </a:spcBef>
              <a:spcAft>
                <a:spcPts val="600"/>
              </a:spcAft>
              <a:buFont typeface="Wingdings" panose="05000000000000000000" pitchFamily="2" charset="2"/>
              <a:buChar char="§"/>
              <a:tabLst>
                <a:tab pos="240665" algn="l"/>
                <a:tab pos="241300" algn="l"/>
              </a:tabLst>
            </a:pPr>
            <a:r>
              <a:rPr lang="en-US" sz="2400" spc="-10" dirty="0">
                <a:latin typeface="Times New Roman" panose="02020603050405020304" pitchFamily="18" charset="0"/>
                <a:cs typeface="Times New Roman" panose="02020603050405020304" pitchFamily="18" charset="0"/>
              </a:rPr>
              <a:t>Virtual </a:t>
            </a:r>
            <a:r>
              <a:rPr lang="en-US" sz="2400" spc="-5" dirty="0">
                <a:latin typeface="Times New Roman" panose="02020603050405020304" pitchFamily="18" charset="0"/>
                <a:cs typeface="Times New Roman" panose="02020603050405020304" pitchFamily="18" charset="0"/>
              </a:rPr>
              <a:t>memory is a </a:t>
            </a:r>
            <a:r>
              <a:rPr lang="en-US" sz="2400" spc="-20" dirty="0">
                <a:latin typeface="Times New Roman" panose="02020603050405020304" pitchFamily="18" charset="0"/>
                <a:cs typeface="Times New Roman" panose="02020603050405020304" pitchFamily="18" charset="0"/>
              </a:rPr>
              <a:t>feature </a:t>
            </a:r>
            <a:r>
              <a:rPr lang="en-US" sz="2400" dirty="0">
                <a:latin typeface="Times New Roman" panose="02020603050405020304" pitchFamily="18" charset="0"/>
                <a:cs typeface="Times New Roman" panose="02020603050405020304" pitchFamily="18" charset="0"/>
              </a:rPr>
              <a:t>of </a:t>
            </a:r>
            <a:r>
              <a:rPr lang="en-US" sz="2400" spc="-5" dirty="0">
                <a:latin typeface="Times New Roman" panose="02020603050405020304" pitchFamily="18" charset="0"/>
                <a:cs typeface="Times New Roman" panose="02020603050405020304" pitchFamily="18" charset="0"/>
              </a:rPr>
              <a:t>an </a:t>
            </a:r>
            <a:r>
              <a:rPr lang="en-US" sz="2400" spc="-15" dirty="0">
                <a:latin typeface="Times New Roman" panose="02020603050405020304" pitchFamily="18" charset="0"/>
                <a:cs typeface="Times New Roman" panose="02020603050405020304" pitchFamily="18" charset="0"/>
              </a:rPr>
              <a:t>operating </a:t>
            </a:r>
            <a:r>
              <a:rPr lang="en-US" sz="2400" spc="-25" dirty="0">
                <a:latin typeface="Times New Roman" panose="02020603050405020304" pitchFamily="18" charset="0"/>
                <a:cs typeface="Times New Roman" panose="02020603050405020304" pitchFamily="18" charset="0"/>
              </a:rPr>
              <a:t>system </a:t>
            </a:r>
            <a:r>
              <a:rPr lang="en-US" sz="2400" spc="-10" dirty="0">
                <a:latin typeface="Times New Roman" panose="02020603050405020304" pitchFamily="18" charset="0"/>
                <a:cs typeface="Times New Roman" panose="02020603050405020304" pitchFamily="18" charset="0"/>
              </a:rPr>
              <a:t>that </a:t>
            </a:r>
            <a:r>
              <a:rPr lang="en-US" sz="2400" spc="-5" dirty="0">
                <a:latin typeface="Times New Roman" panose="02020603050405020304" pitchFamily="18" charset="0"/>
                <a:cs typeface="Times New Roman" panose="02020603050405020304" pitchFamily="18" charset="0"/>
              </a:rPr>
              <a:t>enables a </a:t>
            </a:r>
            <a:r>
              <a:rPr lang="en-US" sz="2400" spc="-15" dirty="0">
                <a:latin typeface="Times New Roman" panose="02020603050405020304" pitchFamily="18" charset="0"/>
                <a:cs typeface="Times New Roman" panose="02020603050405020304" pitchFamily="18" charset="0"/>
              </a:rPr>
              <a:t>computer </a:t>
            </a:r>
            <a:r>
              <a:rPr lang="en-US" sz="2400" spc="-20" dirty="0">
                <a:latin typeface="Times New Roman" panose="02020603050405020304" pitchFamily="18" charset="0"/>
                <a:cs typeface="Times New Roman" panose="02020603050405020304" pitchFamily="18" charset="0"/>
              </a:rPr>
              <a:t>to </a:t>
            </a:r>
            <a:r>
              <a:rPr lang="en-US" sz="2400" spc="-5" dirty="0">
                <a:latin typeface="Times New Roman" panose="02020603050405020304" pitchFamily="18" charset="0"/>
                <a:cs typeface="Times New Roman" panose="02020603050405020304" pitchFamily="18" charset="0"/>
              </a:rPr>
              <a:t>be able </a:t>
            </a:r>
            <a:r>
              <a:rPr lang="en-US" sz="2400" spc="-20" dirty="0">
                <a:latin typeface="Times New Roman" panose="02020603050405020304" pitchFamily="18" charset="0"/>
                <a:cs typeface="Times New Roman" panose="02020603050405020304" pitchFamily="18" charset="0"/>
              </a:rPr>
              <a:t>to  </a:t>
            </a:r>
            <a:r>
              <a:rPr lang="en-US" sz="2400" spc="-15" dirty="0">
                <a:latin typeface="Times New Roman" panose="02020603050405020304" pitchFamily="18" charset="0"/>
                <a:cs typeface="Times New Roman" panose="02020603050405020304" pitchFamily="18" charset="0"/>
              </a:rPr>
              <a:t>compensate shortages </a:t>
            </a:r>
            <a:r>
              <a:rPr lang="en-US" sz="2400" spc="-5" dirty="0">
                <a:latin typeface="Times New Roman" panose="02020603050405020304" pitchFamily="18" charset="0"/>
                <a:cs typeface="Times New Roman" panose="02020603050405020304" pitchFamily="18" charset="0"/>
              </a:rPr>
              <a:t>of </a:t>
            </a:r>
            <a:r>
              <a:rPr lang="en-US" sz="2400" spc="-15" dirty="0">
                <a:latin typeface="Times New Roman" panose="02020603050405020304" pitchFamily="18" charset="0"/>
                <a:cs typeface="Times New Roman" panose="02020603050405020304" pitchFamily="18" charset="0"/>
              </a:rPr>
              <a:t>physical </a:t>
            </a:r>
            <a:r>
              <a:rPr lang="en-US" sz="2400" spc="-5" dirty="0">
                <a:latin typeface="Times New Roman" panose="02020603050405020304" pitchFamily="18" charset="0"/>
                <a:cs typeface="Times New Roman" panose="02020603050405020304" pitchFamily="18" charset="0"/>
              </a:rPr>
              <a:t>memory </a:t>
            </a:r>
            <a:r>
              <a:rPr lang="en-US" sz="2400" spc="-10" dirty="0">
                <a:latin typeface="Times New Roman" panose="02020603050405020304" pitchFamily="18" charset="0"/>
                <a:cs typeface="Times New Roman" panose="02020603050405020304" pitchFamily="18" charset="0"/>
              </a:rPr>
              <a:t>by </a:t>
            </a:r>
            <a:r>
              <a:rPr lang="en-US" sz="2400" spc="-15" dirty="0">
                <a:latin typeface="Times New Roman" panose="02020603050405020304" pitchFamily="18" charset="0"/>
                <a:cs typeface="Times New Roman" panose="02020603050405020304" pitchFamily="18" charset="0"/>
              </a:rPr>
              <a:t>transferring </a:t>
            </a:r>
            <a:r>
              <a:rPr lang="en-US" sz="2400" spc="-10" dirty="0">
                <a:latin typeface="Times New Roman" panose="02020603050405020304" pitchFamily="18" charset="0"/>
                <a:cs typeface="Times New Roman" panose="02020603050405020304" pitchFamily="18" charset="0"/>
              </a:rPr>
              <a:t>pages </a:t>
            </a:r>
            <a:r>
              <a:rPr lang="en-US" sz="2400" spc="-5" dirty="0">
                <a:latin typeface="Times New Roman" panose="02020603050405020304" pitchFamily="18" charset="0"/>
                <a:cs typeface="Times New Roman" panose="02020603050405020304" pitchFamily="18" charset="0"/>
              </a:rPr>
              <a:t>of </a:t>
            </a:r>
            <a:r>
              <a:rPr lang="en-US" sz="2400" spc="-20" dirty="0">
                <a:latin typeface="Times New Roman" panose="02020603050405020304" pitchFamily="18" charset="0"/>
                <a:cs typeface="Times New Roman" panose="02020603050405020304" pitchFamily="18" charset="0"/>
              </a:rPr>
              <a:t>data </a:t>
            </a:r>
            <a:r>
              <a:rPr lang="en-US" sz="2400" spc="-10" dirty="0">
                <a:latin typeface="Times New Roman" panose="02020603050405020304" pitchFamily="18" charset="0"/>
                <a:cs typeface="Times New Roman" panose="02020603050405020304" pitchFamily="18" charset="0"/>
              </a:rPr>
              <a:t>from </a:t>
            </a:r>
            <a:r>
              <a:rPr lang="en-US" sz="2400" spc="-15" dirty="0">
                <a:latin typeface="Times New Roman" panose="02020603050405020304" pitchFamily="18" charset="0"/>
                <a:cs typeface="Times New Roman" panose="02020603050405020304" pitchFamily="18" charset="0"/>
              </a:rPr>
              <a:t>random  </a:t>
            </a:r>
            <a:r>
              <a:rPr lang="en-US" sz="2400" spc="-5" dirty="0">
                <a:latin typeface="Times New Roman" panose="02020603050405020304" pitchFamily="18" charset="0"/>
                <a:cs typeface="Times New Roman" panose="02020603050405020304" pitchFamily="18" charset="0"/>
              </a:rPr>
              <a:t>access memory </a:t>
            </a:r>
            <a:r>
              <a:rPr lang="en-US" sz="2400" spc="-20" dirty="0">
                <a:latin typeface="Times New Roman" panose="02020603050405020304" pitchFamily="18" charset="0"/>
                <a:cs typeface="Times New Roman" panose="02020603050405020304" pitchFamily="18" charset="0"/>
              </a:rPr>
              <a:t>to </a:t>
            </a:r>
            <a:r>
              <a:rPr lang="en-US" sz="2400" spc="-5" dirty="0">
                <a:latin typeface="Times New Roman" panose="02020603050405020304" pitchFamily="18" charset="0"/>
                <a:cs typeface="Times New Roman" panose="02020603050405020304" pitchFamily="18" charset="0"/>
              </a:rPr>
              <a:t>disk</a:t>
            </a:r>
            <a:r>
              <a:rPr lang="en-US" sz="2400" spc="55" dirty="0">
                <a:latin typeface="Times New Roman" panose="02020603050405020304" pitchFamily="18" charset="0"/>
                <a:cs typeface="Times New Roman" panose="02020603050405020304" pitchFamily="18" charset="0"/>
              </a:rPr>
              <a:t> </a:t>
            </a:r>
            <a:r>
              <a:rPr lang="en-US" sz="2400" spc="-25" dirty="0">
                <a:latin typeface="Times New Roman" panose="02020603050405020304" pitchFamily="18" charset="0"/>
                <a:cs typeface="Times New Roman" panose="02020603050405020304" pitchFamily="18" charset="0"/>
              </a:rPr>
              <a:t>storage.</a:t>
            </a:r>
            <a:endParaRPr lang="en-US" sz="2400" dirty="0">
              <a:latin typeface="Times New Roman" panose="02020603050405020304" pitchFamily="18" charset="0"/>
              <a:cs typeface="Times New Roman" panose="02020603050405020304" pitchFamily="18" charset="0"/>
            </a:endParaRPr>
          </a:p>
          <a:p>
            <a:pPr marL="355600" marR="251460" indent="-342900">
              <a:lnSpc>
                <a:spcPct val="70000"/>
              </a:lnSpc>
              <a:spcBef>
                <a:spcPts val="1000"/>
              </a:spcBef>
              <a:spcAft>
                <a:spcPts val="600"/>
              </a:spcAft>
              <a:buFont typeface="Wingdings" panose="05000000000000000000" pitchFamily="2" charset="2"/>
              <a:buChar char="§"/>
              <a:tabLst>
                <a:tab pos="240665" algn="l"/>
                <a:tab pos="241300" algn="l"/>
              </a:tabLst>
            </a:pPr>
            <a:r>
              <a:rPr lang="en-US" sz="2400" spc="-10" dirty="0">
                <a:latin typeface="Times New Roman" panose="02020603050405020304" pitchFamily="18" charset="0"/>
                <a:cs typeface="Times New Roman" panose="02020603050405020304" pitchFamily="18" charset="0"/>
              </a:rPr>
              <a:t>This process </a:t>
            </a:r>
            <a:r>
              <a:rPr lang="en-US" sz="2400" spc="-5" dirty="0">
                <a:latin typeface="Times New Roman" panose="02020603050405020304" pitchFamily="18" charset="0"/>
                <a:cs typeface="Times New Roman" panose="02020603050405020304" pitchFamily="18" charset="0"/>
              </a:rPr>
              <a:t>is </a:t>
            </a:r>
            <a:r>
              <a:rPr lang="en-US" sz="2400" spc="-10" dirty="0">
                <a:latin typeface="Times New Roman" panose="02020603050405020304" pitchFamily="18" charset="0"/>
                <a:cs typeface="Times New Roman" panose="02020603050405020304" pitchFamily="18" charset="0"/>
              </a:rPr>
              <a:t>done temporarily </a:t>
            </a:r>
            <a:r>
              <a:rPr lang="en-US" sz="2400" spc="-5" dirty="0">
                <a:latin typeface="Times New Roman" panose="02020603050405020304" pitchFamily="18" charset="0"/>
                <a:cs typeface="Times New Roman" panose="02020603050405020304" pitchFamily="18" charset="0"/>
              </a:rPr>
              <a:t>and is </a:t>
            </a:r>
            <a:r>
              <a:rPr lang="en-US" sz="2400" spc="-10" dirty="0">
                <a:latin typeface="Times New Roman" panose="02020603050405020304" pitchFamily="18" charset="0"/>
                <a:cs typeface="Times New Roman" panose="02020603050405020304" pitchFamily="18" charset="0"/>
              </a:rPr>
              <a:t>designed </a:t>
            </a:r>
            <a:r>
              <a:rPr lang="en-US" sz="2400" spc="-20" dirty="0">
                <a:latin typeface="Times New Roman" panose="02020603050405020304" pitchFamily="18" charset="0"/>
                <a:cs typeface="Times New Roman" panose="02020603050405020304" pitchFamily="18" charset="0"/>
              </a:rPr>
              <a:t>to </a:t>
            </a:r>
            <a:r>
              <a:rPr lang="en-US" sz="2400" spc="-10" dirty="0">
                <a:latin typeface="Times New Roman" panose="02020603050405020304" pitchFamily="18" charset="0"/>
                <a:cs typeface="Times New Roman" panose="02020603050405020304" pitchFamily="18" charset="0"/>
              </a:rPr>
              <a:t>work </a:t>
            </a:r>
            <a:r>
              <a:rPr lang="en-US" sz="2400" dirty="0">
                <a:latin typeface="Times New Roman" panose="02020603050405020304" pitchFamily="18" charset="0"/>
                <a:cs typeface="Times New Roman" panose="02020603050405020304" pitchFamily="18" charset="0"/>
              </a:rPr>
              <a:t>as </a:t>
            </a:r>
            <a:r>
              <a:rPr lang="en-US" sz="2400" spc="-5" dirty="0">
                <a:latin typeface="Times New Roman" panose="02020603050405020304" pitchFamily="18" charset="0"/>
                <a:cs typeface="Times New Roman" panose="02020603050405020304" pitchFamily="18" charset="0"/>
              </a:rPr>
              <a:t>a </a:t>
            </a:r>
            <a:r>
              <a:rPr lang="en-US" sz="2400" spc="-15" dirty="0">
                <a:latin typeface="Times New Roman" panose="02020603050405020304" pitchFamily="18" charset="0"/>
                <a:cs typeface="Times New Roman" panose="02020603050405020304" pitchFamily="18" charset="0"/>
              </a:rPr>
              <a:t>combination </a:t>
            </a:r>
            <a:r>
              <a:rPr lang="en-US" sz="2400" spc="-5" dirty="0">
                <a:latin typeface="Times New Roman" panose="02020603050405020304" pitchFamily="18" charset="0"/>
                <a:cs typeface="Times New Roman" panose="02020603050405020304" pitchFamily="18" charset="0"/>
              </a:rPr>
              <a:t>of RAM </a:t>
            </a:r>
            <a:r>
              <a:rPr lang="en-US" sz="2400" spc="-10" dirty="0">
                <a:latin typeface="Times New Roman" panose="02020603050405020304" pitchFamily="18" charset="0"/>
                <a:cs typeface="Times New Roman" panose="02020603050405020304" pitchFamily="18" charset="0"/>
              </a:rPr>
              <a:t>and  </a:t>
            </a:r>
            <a:r>
              <a:rPr lang="en-US" sz="2400" spc="-5" dirty="0">
                <a:latin typeface="Times New Roman" panose="02020603050405020304" pitchFamily="18" charset="0"/>
                <a:cs typeface="Times New Roman" panose="02020603050405020304" pitchFamily="18" charset="0"/>
              </a:rPr>
              <a:t>space on </a:t>
            </a:r>
            <a:r>
              <a:rPr lang="en-US" sz="2400" spc="-10" dirty="0">
                <a:latin typeface="Times New Roman" panose="02020603050405020304" pitchFamily="18" charset="0"/>
                <a:cs typeface="Times New Roman" panose="02020603050405020304" pitchFamily="18" charset="0"/>
              </a:rPr>
              <a:t>the </a:t>
            </a:r>
            <a:r>
              <a:rPr lang="en-US" sz="2400" spc="-15" dirty="0">
                <a:latin typeface="Times New Roman" panose="02020603050405020304" pitchFamily="18" charset="0"/>
                <a:cs typeface="Times New Roman" panose="02020603050405020304" pitchFamily="18" charset="0"/>
              </a:rPr>
              <a:t>hard</a:t>
            </a:r>
            <a:r>
              <a:rPr lang="en-US" sz="2400" spc="4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disk.</a:t>
            </a:r>
            <a:endParaRPr lang="en-US" sz="2400" dirty="0">
              <a:latin typeface="Times New Roman" panose="02020603050405020304" pitchFamily="18" charset="0"/>
              <a:cs typeface="Times New Roman" panose="02020603050405020304" pitchFamily="18" charset="0"/>
            </a:endParaRPr>
          </a:p>
          <a:p>
            <a:pPr marL="355600" marR="378460" indent="-342900">
              <a:lnSpc>
                <a:spcPct val="70000"/>
              </a:lnSpc>
              <a:spcBef>
                <a:spcPts val="1000"/>
              </a:spcBef>
              <a:spcAft>
                <a:spcPts val="600"/>
              </a:spcAft>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a:spcAft>
                <a:spcPts val="600"/>
              </a:spcAft>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43030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767" y="1326896"/>
            <a:ext cx="10359390" cy="4872296"/>
          </a:xfrm>
          <a:prstGeom prst="rect">
            <a:avLst/>
          </a:prstGeom>
        </p:spPr>
        <p:txBody>
          <a:bodyPr vert="horz" wrap="square" lIns="0" tIns="112395" rIns="0" bIns="0" rtlCol="0">
            <a:spAutoFit/>
          </a:bodyPr>
          <a:lstStyle/>
          <a:p>
            <a:pPr marL="12700" marR="5080">
              <a:lnSpc>
                <a:spcPct val="70000"/>
              </a:lnSpc>
              <a:spcBef>
                <a:spcPts val="885"/>
              </a:spcBef>
              <a:spcAft>
                <a:spcPts val="600"/>
              </a:spcAft>
              <a:tabLst>
                <a:tab pos="240665" algn="l"/>
                <a:tab pos="241300" algn="l"/>
              </a:tabLst>
            </a:pPr>
            <a:endParaRPr sz="2400" dirty="0">
              <a:latin typeface="Times New Roman" panose="02020603050405020304" pitchFamily="18" charset="0"/>
              <a:cs typeface="Times New Roman" panose="02020603050405020304" pitchFamily="18" charset="0"/>
            </a:endParaRPr>
          </a:p>
          <a:p>
            <a:pPr marL="241300" marR="347980" indent="-228600" algn="just">
              <a:lnSpc>
                <a:spcPct val="70000"/>
              </a:lnSpc>
              <a:spcBef>
                <a:spcPts val="994"/>
              </a:spcBef>
              <a:spcAft>
                <a:spcPts val="600"/>
              </a:spcAft>
              <a:buFont typeface="Arial"/>
              <a:buChar char="•"/>
              <a:tabLst>
                <a:tab pos="241300" algn="l"/>
              </a:tabLst>
            </a:pPr>
            <a:r>
              <a:rPr sz="2400" spc="-10" dirty="0">
                <a:latin typeface="Times New Roman" panose="02020603050405020304" pitchFamily="18" charset="0"/>
                <a:cs typeface="Times New Roman" panose="02020603050405020304" pitchFamily="18" charset="0"/>
              </a:rPr>
              <a:t>This </a:t>
            </a:r>
            <a:r>
              <a:rPr sz="2400" spc="-5" dirty="0">
                <a:latin typeface="Times New Roman" panose="02020603050405020304" pitchFamily="18" charset="0"/>
                <a:cs typeface="Times New Roman" panose="02020603050405020304" pitchFamily="18" charset="0"/>
              </a:rPr>
              <a:t>means </a:t>
            </a:r>
            <a:r>
              <a:rPr sz="2400" spc="-10" dirty="0">
                <a:latin typeface="Times New Roman" panose="02020603050405020304" pitchFamily="18" charset="0"/>
                <a:cs typeface="Times New Roman" panose="02020603050405020304" pitchFamily="18" charset="0"/>
              </a:rPr>
              <a:t>that </a:t>
            </a:r>
            <a:r>
              <a:rPr sz="2400" spc="-5" dirty="0">
                <a:latin typeface="Times New Roman" panose="02020603050405020304" pitchFamily="18" charset="0"/>
                <a:cs typeface="Times New Roman" panose="02020603050405020304" pitchFamily="18" charset="0"/>
              </a:rPr>
              <a:t>when RAM runs </a:t>
            </a:r>
            <a:r>
              <a:rPr sz="2400" spc="-55" dirty="0">
                <a:latin typeface="Times New Roman" panose="02020603050405020304" pitchFamily="18" charset="0"/>
                <a:cs typeface="Times New Roman" panose="02020603050405020304" pitchFamily="18" charset="0"/>
              </a:rPr>
              <a:t>low, </a:t>
            </a:r>
            <a:r>
              <a:rPr sz="2400" spc="-5" dirty="0">
                <a:latin typeface="Times New Roman" panose="02020603050405020304" pitchFamily="18" charset="0"/>
                <a:cs typeface="Times New Roman" panose="02020603050405020304" pitchFamily="18" charset="0"/>
              </a:rPr>
              <a:t>virtual memory </a:t>
            </a:r>
            <a:r>
              <a:rPr sz="2400" spc="-15" dirty="0">
                <a:latin typeface="Times New Roman" panose="02020603050405020304" pitchFamily="18" charset="0"/>
                <a:cs typeface="Times New Roman" panose="02020603050405020304" pitchFamily="18" charset="0"/>
              </a:rPr>
              <a:t>can </a:t>
            </a:r>
            <a:r>
              <a:rPr sz="2400" spc="-10" dirty="0">
                <a:latin typeface="Times New Roman" panose="02020603050405020304" pitchFamily="18" charset="0"/>
                <a:cs typeface="Times New Roman" panose="02020603050405020304" pitchFamily="18" charset="0"/>
              </a:rPr>
              <a:t>move </a:t>
            </a:r>
            <a:r>
              <a:rPr sz="2400" spc="-20" dirty="0">
                <a:latin typeface="Times New Roman" panose="02020603050405020304" pitchFamily="18" charset="0"/>
                <a:cs typeface="Times New Roman" panose="02020603050405020304" pitchFamily="18" charset="0"/>
              </a:rPr>
              <a:t>data </a:t>
            </a:r>
            <a:r>
              <a:rPr sz="2400" spc="-15" dirty="0">
                <a:latin typeface="Times New Roman" panose="02020603050405020304" pitchFamily="18" charset="0"/>
                <a:cs typeface="Times New Roman" panose="02020603050405020304" pitchFamily="18" charset="0"/>
              </a:rPr>
              <a:t>from </a:t>
            </a:r>
            <a:r>
              <a:rPr sz="2400" spc="-5" dirty="0">
                <a:latin typeface="Times New Roman" panose="02020603050405020304" pitchFamily="18" charset="0"/>
                <a:cs typeface="Times New Roman" panose="02020603050405020304" pitchFamily="18" charset="0"/>
              </a:rPr>
              <a:t>it </a:t>
            </a:r>
            <a:r>
              <a:rPr sz="2400" spc="-20"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a space  </a:t>
            </a:r>
            <a:r>
              <a:rPr sz="2400" spc="-10" dirty="0">
                <a:latin typeface="Times New Roman" panose="02020603050405020304" pitchFamily="18" charset="0"/>
                <a:cs typeface="Times New Roman" panose="02020603050405020304" pitchFamily="18" charset="0"/>
              </a:rPr>
              <a:t>called </a:t>
            </a:r>
            <a:r>
              <a:rPr sz="2400" spc="-5" dirty="0">
                <a:latin typeface="Times New Roman" panose="02020603050405020304" pitchFamily="18" charset="0"/>
                <a:cs typeface="Times New Roman" panose="02020603050405020304" pitchFamily="18" charset="0"/>
              </a:rPr>
              <a:t>a </a:t>
            </a:r>
            <a:r>
              <a:rPr sz="2400" spc="-10" dirty="0">
                <a:latin typeface="Times New Roman" panose="02020603050405020304" pitchFamily="18" charset="0"/>
                <a:cs typeface="Times New Roman" panose="02020603050405020304" pitchFamily="18" charset="0"/>
              </a:rPr>
              <a:t>paging file. This process allows </a:t>
            </a:r>
            <a:r>
              <a:rPr sz="2400" spc="-20" dirty="0">
                <a:latin typeface="Times New Roman" panose="02020603050405020304" pitchFamily="18" charset="0"/>
                <a:cs typeface="Times New Roman" panose="02020603050405020304" pitchFamily="18" charset="0"/>
              </a:rPr>
              <a:t>for </a:t>
            </a:r>
            <a:r>
              <a:rPr sz="2400" spc="-5" dirty="0">
                <a:latin typeface="Times New Roman" panose="02020603050405020304" pitchFamily="18" charset="0"/>
                <a:cs typeface="Times New Roman" panose="02020603050405020304" pitchFamily="18" charset="0"/>
              </a:rPr>
              <a:t>RAM </a:t>
            </a:r>
            <a:r>
              <a:rPr sz="2400" spc="-20"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be </a:t>
            </a:r>
            <a:r>
              <a:rPr sz="2400" spc="-10" dirty="0">
                <a:latin typeface="Times New Roman" panose="02020603050405020304" pitchFamily="18" charset="0"/>
                <a:cs typeface="Times New Roman" panose="02020603050405020304" pitchFamily="18" charset="0"/>
              </a:rPr>
              <a:t>freed </a:t>
            </a:r>
            <a:r>
              <a:rPr sz="2400" spc="-5" dirty="0">
                <a:latin typeface="Times New Roman" panose="02020603050405020304" pitchFamily="18" charset="0"/>
                <a:cs typeface="Times New Roman" panose="02020603050405020304" pitchFamily="18" charset="0"/>
              </a:rPr>
              <a:t>up so </a:t>
            </a:r>
            <a:r>
              <a:rPr sz="2400" spc="-15" dirty="0">
                <a:latin typeface="Times New Roman" panose="02020603050405020304" pitchFamily="18" charset="0"/>
                <a:cs typeface="Times New Roman" panose="02020603050405020304" pitchFamily="18" charset="0"/>
              </a:rPr>
              <a:t>that </a:t>
            </a:r>
            <a:r>
              <a:rPr sz="2400" spc="-5" dirty="0">
                <a:latin typeface="Times New Roman" panose="02020603050405020304" pitchFamily="18" charset="0"/>
                <a:cs typeface="Times New Roman" panose="02020603050405020304" pitchFamily="18" charset="0"/>
              </a:rPr>
              <a:t>a </a:t>
            </a:r>
            <a:r>
              <a:rPr sz="2400" spc="-15" dirty="0">
                <a:latin typeface="Times New Roman" panose="02020603050405020304" pitchFamily="18" charset="0"/>
                <a:cs typeface="Times New Roman" panose="02020603050405020304" pitchFamily="18" charset="0"/>
              </a:rPr>
              <a:t>computer can  complete </a:t>
            </a:r>
            <a:r>
              <a:rPr sz="2400" spc="-5" dirty="0">
                <a:latin typeface="Times New Roman" panose="02020603050405020304" pitchFamily="18" charset="0"/>
                <a:cs typeface="Times New Roman" panose="02020603050405020304" pitchFamily="18" charset="0"/>
              </a:rPr>
              <a:t>the</a:t>
            </a:r>
            <a:r>
              <a:rPr sz="2400" spc="5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task</a:t>
            </a:r>
            <a:endParaRPr sz="2400" dirty="0">
              <a:latin typeface="Times New Roman" panose="02020603050405020304" pitchFamily="18" charset="0"/>
              <a:cs typeface="Times New Roman" panose="02020603050405020304" pitchFamily="18" charset="0"/>
            </a:endParaRPr>
          </a:p>
          <a:p>
            <a:pPr marL="241300" indent="-228600" algn="just">
              <a:lnSpc>
                <a:spcPts val="2545"/>
              </a:lnSpc>
              <a:spcBef>
                <a:spcPts val="220"/>
              </a:spcBef>
              <a:spcAft>
                <a:spcPts val="600"/>
              </a:spcAft>
              <a:buFont typeface="Arial"/>
              <a:buChar char="•"/>
              <a:tabLst>
                <a:tab pos="241300" algn="l"/>
              </a:tabLst>
            </a:pPr>
            <a:r>
              <a:rPr sz="2400" b="1" spc="-20" dirty="0">
                <a:uFill>
                  <a:solidFill>
                    <a:srgbClr val="000000"/>
                  </a:solidFill>
                </a:uFill>
                <a:latin typeface="Times New Roman" panose="02020603050405020304" pitchFamily="18" charset="0"/>
                <a:cs typeface="Times New Roman" panose="02020603050405020304" pitchFamily="18" charset="0"/>
              </a:rPr>
              <a:t>Advantage </a:t>
            </a:r>
            <a:r>
              <a:rPr sz="2400" b="1" spc="-5" dirty="0">
                <a:uFill>
                  <a:solidFill>
                    <a:srgbClr val="000000"/>
                  </a:solidFill>
                </a:uFill>
                <a:latin typeface="Times New Roman" panose="02020603050405020304" pitchFamily="18" charset="0"/>
                <a:cs typeface="Times New Roman" panose="02020603050405020304" pitchFamily="18" charset="0"/>
              </a:rPr>
              <a:t>of </a:t>
            </a:r>
            <a:r>
              <a:rPr sz="2400" b="1" spc="-10" dirty="0">
                <a:uFill>
                  <a:solidFill>
                    <a:srgbClr val="000000"/>
                  </a:solidFill>
                </a:uFill>
                <a:latin typeface="Times New Roman" panose="02020603050405020304" pitchFamily="18" charset="0"/>
                <a:cs typeface="Times New Roman" panose="02020603050405020304" pitchFamily="18" charset="0"/>
              </a:rPr>
              <a:t>virtual</a:t>
            </a:r>
            <a:r>
              <a:rPr sz="2400" b="1" spc="70" dirty="0">
                <a:uFill>
                  <a:solidFill>
                    <a:srgbClr val="000000"/>
                  </a:solidFill>
                </a:uFill>
                <a:latin typeface="Times New Roman" panose="02020603050405020304" pitchFamily="18" charset="0"/>
                <a:cs typeface="Times New Roman" panose="02020603050405020304" pitchFamily="18" charset="0"/>
              </a:rPr>
              <a:t> </a:t>
            </a:r>
            <a:r>
              <a:rPr sz="2400" b="1" spc="-5" dirty="0">
                <a:uFill>
                  <a:solidFill>
                    <a:srgbClr val="000000"/>
                  </a:solidFill>
                </a:uFill>
                <a:latin typeface="Times New Roman" panose="02020603050405020304" pitchFamily="18" charset="0"/>
                <a:cs typeface="Times New Roman" panose="02020603050405020304" pitchFamily="18" charset="0"/>
              </a:rPr>
              <a:t>memory</a:t>
            </a:r>
            <a:endParaRPr sz="2400" b="1" dirty="0">
              <a:latin typeface="Times New Roman" panose="02020603050405020304" pitchFamily="18" charset="0"/>
              <a:cs typeface="Times New Roman" panose="02020603050405020304" pitchFamily="18" charset="0"/>
            </a:endParaRPr>
          </a:p>
          <a:p>
            <a:pPr marL="698500" lvl="1" indent="-229235">
              <a:lnSpc>
                <a:spcPts val="2095"/>
              </a:lnSpc>
              <a:spcAft>
                <a:spcPts val="600"/>
              </a:spcAft>
              <a:buFont typeface="Arial"/>
              <a:buChar char="•"/>
              <a:tabLst>
                <a:tab pos="697865" algn="l"/>
                <a:tab pos="699135" algn="l"/>
              </a:tabLst>
            </a:pPr>
            <a:r>
              <a:rPr sz="2400" spc="-5" dirty="0">
                <a:latin typeface="Times New Roman" panose="02020603050405020304" pitchFamily="18" charset="0"/>
                <a:cs typeface="Times New Roman" panose="02020603050405020304" pitchFamily="18" charset="0"/>
              </a:rPr>
              <a:t>its ability </a:t>
            </a:r>
            <a:r>
              <a:rPr sz="2400" spc="-15"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handle twice as </a:t>
            </a:r>
            <a:r>
              <a:rPr sz="2400" spc="-15" dirty="0">
                <a:latin typeface="Times New Roman" panose="02020603050405020304" pitchFamily="18" charset="0"/>
                <a:cs typeface="Times New Roman" panose="02020603050405020304" pitchFamily="18" charset="0"/>
              </a:rPr>
              <a:t>many </a:t>
            </a:r>
            <a:r>
              <a:rPr sz="2400" spc="-10" dirty="0">
                <a:latin typeface="Times New Roman" panose="02020603050405020304" pitchFamily="18" charset="0"/>
                <a:cs typeface="Times New Roman" panose="02020603050405020304" pitchFamily="18" charset="0"/>
              </a:rPr>
              <a:t>addresses </a:t>
            </a:r>
            <a:r>
              <a:rPr sz="2400" spc="-5" dirty="0">
                <a:latin typeface="Times New Roman" panose="02020603050405020304" pitchFamily="18" charset="0"/>
                <a:cs typeface="Times New Roman" panose="02020603050405020304" pitchFamily="18" charset="0"/>
              </a:rPr>
              <a:t>as main</a:t>
            </a:r>
            <a:r>
              <a:rPr sz="2400" spc="7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memory;</a:t>
            </a:r>
            <a:endParaRPr sz="2400" dirty="0">
              <a:latin typeface="Times New Roman" panose="02020603050405020304" pitchFamily="18" charset="0"/>
              <a:cs typeface="Times New Roman" panose="02020603050405020304" pitchFamily="18" charset="0"/>
            </a:endParaRPr>
          </a:p>
          <a:p>
            <a:pPr marL="698500" marR="428625" lvl="1" indent="-228600">
              <a:lnSpc>
                <a:spcPct val="70000"/>
              </a:lnSpc>
              <a:spcBef>
                <a:spcPts val="595"/>
              </a:spcBef>
              <a:spcAft>
                <a:spcPts val="600"/>
              </a:spcAft>
              <a:buFont typeface="Arial"/>
              <a:buChar char="•"/>
              <a:tabLst>
                <a:tab pos="697865" algn="l"/>
                <a:tab pos="699135" algn="l"/>
              </a:tabLst>
            </a:pPr>
            <a:r>
              <a:rPr sz="2400" spc="-10" dirty="0">
                <a:latin typeface="Times New Roman" panose="02020603050405020304" pitchFamily="18" charset="0"/>
                <a:cs typeface="Times New Roman" panose="02020603050405020304" pitchFamily="18" charset="0"/>
              </a:rPr>
              <a:t>frees </a:t>
            </a:r>
            <a:r>
              <a:rPr sz="2400" spc="-5" dirty="0">
                <a:latin typeface="Times New Roman" panose="02020603050405020304" pitchFamily="18" charset="0"/>
                <a:cs typeface="Times New Roman" panose="02020603050405020304" pitchFamily="18" charset="0"/>
              </a:rPr>
              <a:t>applications </a:t>
            </a:r>
            <a:r>
              <a:rPr sz="2400" spc="-20" dirty="0">
                <a:latin typeface="Times New Roman" panose="02020603050405020304" pitchFamily="18" charset="0"/>
                <a:cs typeface="Times New Roman" panose="02020603050405020304" pitchFamily="18" charset="0"/>
              </a:rPr>
              <a:t>from </a:t>
            </a:r>
            <a:r>
              <a:rPr sz="2400" spc="-5" dirty="0">
                <a:latin typeface="Times New Roman" panose="02020603050405020304" pitchFamily="18" charset="0"/>
                <a:cs typeface="Times New Roman" panose="02020603050405020304" pitchFamily="18" charset="0"/>
              </a:rPr>
              <a:t>managing </a:t>
            </a:r>
            <a:r>
              <a:rPr sz="2400" spc="-10" dirty="0">
                <a:latin typeface="Times New Roman" panose="02020603050405020304" pitchFamily="18" charset="0"/>
                <a:cs typeface="Times New Roman" panose="02020603050405020304" pitchFamily="18" charset="0"/>
              </a:rPr>
              <a:t>shared </a:t>
            </a:r>
            <a:r>
              <a:rPr sz="2400" spc="-5" dirty="0">
                <a:latin typeface="Times New Roman" panose="02020603050405020304" pitchFamily="18" charset="0"/>
                <a:cs typeface="Times New Roman" panose="02020603050405020304" pitchFamily="18" charset="0"/>
              </a:rPr>
              <a:t>memory and </a:t>
            </a:r>
            <a:r>
              <a:rPr sz="2400" spc="-20" dirty="0">
                <a:latin typeface="Times New Roman" panose="02020603050405020304" pitchFamily="18" charset="0"/>
                <a:cs typeface="Times New Roman" panose="02020603050405020304" pitchFamily="18" charset="0"/>
              </a:rPr>
              <a:t>saves </a:t>
            </a:r>
            <a:r>
              <a:rPr sz="2400" spc="-10" dirty="0">
                <a:latin typeface="Times New Roman" panose="02020603050405020304" pitchFamily="18" charset="0"/>
                <a:cs typeface="Times New Roman" panose="02020603050405020304" pitchFamily="18" charset="0"/>
              </a:rPr>
              <a:t>users </a:t>
            </a:r>
            <a:r>
              <a:rPr sz="2400" spc="-20" dirty="0">
                <a:latin typeface="Times New Roman" panose="02020603050405020304" pitchFamily="18" charset="0"/>
                <a:cs typeface="Times New Roman" panose="02020603050405020304" pitchFamily="18" charset="0"/>
              </a:rPr>
              <a:t>from </a:t>
            </a:r>
            <a:r>
              <a:rPr sz="2400" spc="-15" dirty="0">
                <a:latin typeface="Times New Roman" panose="02020603050405020304" pitchFamily="18" charset="0"/>
                <a:cs typeface="Times New Roman" panose="02020603050405020304" pitchFamily="18" charset="0"/>
              </a:rPr>
              <a:t>having to </a:t>
            </a:r>
            <a:r>
              <a:rPr sz="2400" spc="-5" dirty="0">
                <a:latin typeface="Times New Roman" panose="02020603050405020304" pitchFamily="18" charset="0"/>
                <a:cs typeface="Times New Roman" panose="02020603050405020304" pitchFamily="18" charset="0"/>
              </a:rPr>
              <a:t>add memory  </a:t>
            </a:r>
            <a:r>
              <a:rPr sz="2400" spc="-10" dirty="0">
                <a:latin typeface="Times New Roman" panose="02020603050405020304" pitchFamily="18" charset="0"/>
                <a:cs typeface="Times New Roman" panose="02020603050405020304" pitchFamily="18" charset="0"/>
              </a:rPr>
              <a:t>modules </a:t>
            </a:r>
            <a:r>
              <a:rPr sz="2400" spc="-5" dirty="0">
                <a:latin typeface="Times New Roman" panose="02020603050405020304" pitchFamily="18" charset="0"/>
                <a:cs typeface="Times New Roman" panose="02020603050405020304" pitchFamily="18" charset="0"/>
              </a:rPr>
              <a:t>when RAM space runs</a:t>
            </a:r>
            <a:r>
              <a:rPr sz="2400" spc="3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out;</a:t>
            </a:r>
            <a:endParaRPr sz="2400" dirty="0">
              <a:latin typeface="Times New Roman" panose="02020603050405020304" pitchFamily="18" charset="0"/>
              <a:cs typeface="Times New Roman" panose="02020603050405020304" pitchFamily="18" charset="0"/>
            </a:endParaRPr>
          </a:p>
          <a:p>
            <a:pPr marL="698500" lvl="1" indent="-229235">
              <a:lnSpc>
                <a:spcPts val="2005"/>
              </a:lnSpc>
              <a:spcAft>
                <a:spcPts val="600"/>
              </a:spcAft>
              <a:buFont typeface="Arial"/>
              <a:buChar char="•"/>
              <a:tabLst>
                <a:tab pos="697865" algn="l"/>
                <a:tab pos="699135" algn="l"/>
              </a:tabLst>
            </a:pPr>
            <a:r>
              <a:rPr sz="2400" spc="-5" dirty="0">
                <a:latin typeface="Times New Roman" panose="02020603050405020304" pitchFamily="18" charset="0"/>
                <a:cs typeface="Times New Roman" panose="02020603050405020304" pitchFamily="18" charset="0"/>
              </a:rPr>
              <a:t>increased security because of memory</a:t>
            </a:r>
            <a:r>
              <a:rPr sz="2400" spc="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isolation;</a:t>
            </a:r>
            <a:endParaRPr sz="2400" dirty="0">
              <a:latin typeface="Times New Roman" panose="02020603050405020304" pitchFamily="18" charset="0"/>
              <a:cs typeface="Times New Roman" panose="02020603050405020304" pitchFamily="18" charset="0"/>
            </a:endParaRPr>
          </a:p>
          <a:p>
            <a:pPr marL="698500" lvl="1" indent="-229235">
              <a:lnSpc>
                <a:spcPts val="2095"/>
              </a:lnSpc>
              <a:spcAft>
                <a:spcPts val="600"/>
              </a:spcAft>
              <a:buFont typeface="Arial"/>
              <a:buChar char="•"/>
              <a:tabLst>
                <a:tab pos="697865" algn="l"/>
                <a:tab pos="699135" algn="l"/>
              </a:tabLst>
            </a:pPr>
            <a:r>
              <a:rPr sz="2400" spc="-5" dirty="0">
                <a:latin typeface="Times New Roman" panose="02020603050405020304" pitchFamily="18" charset="0"/>
                <a:cs typeface="Times New Roman" panose="02020603050405020304" pitchFamily="18" charset="0"/>
              </a:rPr>
              <a:t>multiple </a:t>
            </a:r>
            <a:r>
              <a:rPr sz="2400" spc="-10" dirty="0">
                <a:latin typeface="Times New Roman" panose="02020603050405020304" pitchFamily="18" charset="0"/>
                <a:cs typeface="Times New Roman" panose="02020603050405020304" pitchFamily="18" charset="0"/>
              </a:rPr>
              <a:t>larger </a:t>
            </a:r>
            <a:r>
              <a:rPr sz="2400" spc="-5" dirty="0">
                <a:latin typeface="Times New Roman" panose="02020603050405020304" pitchFamily="18" charset="0"/>
                <a:cs typeface="Times New Roman" panose="02020603050405020304" pitchFamily="18" charset="0"/>
              </a:rPr>
              <a:t>applications </a:t>
            </a:r>
            <a:r>
              <a:rPr sz="2400" spc="-10" dirty="0">
                <a:latin typeface="Times New Roman" panose="02020603050405020304" pitchFamily="18" charset="0"/>
                <a:cs typeface="Times New Roman" panose="02020603050405020304" pitchFamily="18" charset="0"/>
              </a:rPr>
              <a:t>can </a:t>
            </a:r>
            <a:r>
              <a:rPr sz="2400" spc="-5" dirty="0">
                <a:latin typeface="Times New Roman" panose="02020603050405020304" pitchFamily="18" charset="0"/>
                <a:cs typeface="Times New Roman" panose="02020603050405020304" pitchFamily="18" charset="0"/>
              </a:rPr>
              <a:t>be run</a:t>
            </a:r>
            <a:r>
              <a:rPr sz="2400" spc="7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simultaneously;</a:t>
            </a:r>
            <a:endParaRPr sz="2400" dirty="0">
              <a:latin typeface="Times New Roman" panose="02020603050405020304" pitchFamily="18" charset="0"/>
              <a:cs typeface="Times New Roman" panose="02020603050405020304" pitchFamily="18" charset="0"/>
            </a:endParaRPr>
          </a:p>
          <a:p>
            <a:pPr marL="698500" lvl="1" indent="-229235">
              <a:lnSpc>
                <a:spcPts val="2100"/>
              </a:lnSpc>
              <a:spcAft>
                <a:spcPts val="600"/>
              </a:spcAft>
              <a:buFont typeface="Arial"/>
              <a:buChar char="•"/>
              <a:tabLst>
                <a:tab pos="697865" algn="l"/>
                <a:tab pos="699135" algn="l"/>
              </a:tabLst>
            </a:pPr>
            <a:r>
              <a:rPr sz="2400" spc="-5" dirty="0">
                <a:latin typeface="Times New Roman" panose="02020603050405020304" pitchFamily="18" charset="0"/>
                <a:cs typeface="Times New Roman" panose="02020603050405020304" pitchFamily="18" charset="0"/>
              </a:rPr>
              <a:t>allocating memory is </a:t>
            </a:r>
            <a:r>
              <a:rPr sz="2400" spc="-10" dirty="0">
                <a:latin typeface="Times New Roman" panose="02020603050405020304" pitchFamily="18" charset="0"/>
                <a:cs typeface="Times New Roman" panose="02020603050405020304" pitchFamily="18" charset="0"/>
              </a:rPr>
              <a:t>relatively</a:t>
            </a:r>
            <a:r>
              <a:rPr sz="2400" spc="5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cheap;</a:t>
            </a:r>
            <a:endParaRPr sz="2400" dirty="0">
              <a:latin typeface="Times New Roman" panose="02020603050405020304" pitchFamily="18" charset="0"/>
              <a:cs typeface="Times New Roman" panose="02020603050405020304" pitchFamily="18" charset="0"/>
            </a:endParaRPr>
          </a:p>
          <a:p>
            <a:pPr marL="698500" lvl="1" indent="-229235">
              <a:lnSpc>
                <a:spcPts val="2095"/>
              </a:lnSpc>
              <a:spcAft>
                <a:spcPts val="600"/>
              </a:spcAft>
              <a:buFont typeface="Arial"/>
              <a:buChar char="•"/>
              <a:tabLst>
                <a:tab pos="697865" algn="l"/>
                <a:tab pos="699135" algn="l"/>
              </a:tabLst>
            </a:pPr>
            <a:r>
              <a:rPr sz="2400" spc="-10" dirty="0">
                <a:latin typeface="Times New Roman" panose="02020603050405020304" pitchFamily="18" charset="0"/>
                <a:cs typeface="Times New Roman" panose="02020603050405020304" pitchFamily="18" charset="0"/>
              </a:rPr>
              <a:t>doesn't </a:t>
            </a:r>
            <a:r>
              <a:rPr sz="2400" spc="-5" dirty="0">
                <a:latin typeface="Times New Roman" panose="02020603050405020304" pitchFamily="18" charset="0"/>
                <a:cs typeface="Times New Roman" panose="02020603050405020304" pitchFamily="18" charset="0"/>
              </a:rPr>
              <a:t>need </a:t>
            </a:r>
            <a:r>
              <a:rPr sz="2400" spc="-10" dirty="0">
                <a:latin typeface="Times New Roman" panose="02020603050405020304" pitchFamily="18" charset="0"/>
                <a:cs typeface="Times New Roman" panose="02020603050405020304" pitchFamily="18" charset="0"/>
              </a:rPr>
              <a:t>external</a:t>
            </a:r>
            <a:r>
              <a:rPr sz="2400" spc="45"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fragmentation;</a:t>
            </a:r>
            <a:endParaRPr sz="2400" dirty="0">
              <a:latin typeface="Times New Roman" panose="02020603050405020304" pitchFamily="18" charset="0"/>
              <a:cs typeface="Times New Roman" panose="02020603050405020304" pitchFamily="18" charset="0"/>
            </a:endParaRPr>
          </a:p>
          <a:p>
            <a:pPr marL="698500" lvl="1" indent="-229235">
              <a:lnSpc>
                <a:spcPts val="2095"/>
              </a:lnSpc>
              <a:spcAft>
                <a:spcPts val="600"/>
              </a:spcAft>
              <a:buFont typeface="Arial"/>
              <a:buChar char="•"/>
              <a:tabLst>
                <a:tab pos="697865" algn="l"/>
                <a:tab pos="699135" algn="l"/>
              </a:tabLst>
            </a:pPr>
            <a:r>
              <a:rPr sz="2400" spc="-20" dirty="0">
                <a:latin typeface="Times New Roman" panose="02020603050405020304" pitchFamily="18" charset="0"/>
                <a:cs typeface="Times New Roman" panose="02020603050405020304" pitchFamily="18" charset="0"/>
              </a:rPr>
              <a:t>effective </a:t>
            </a:r>
            <a:r>
              <a:rPr sz="2400" spc="-10" dirty="0">
                <a:latin typeface="Times New Roman" panose="02020603050405020304" pitchFamily="18" charset="0"/>
                <a:cs typeface="Times New Roman" panose="02020603050405020304" pitchFamily="18" charset="0"/>
              </a:rPr>
              <a:t>CPU</a:t>
            </a:r>
            <a:r>
              <a:rPr sz="2400" spc="4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use;</a:t>
            </a:r>
            <a:endParaRPr sz="2400" dirty="0">
              <a:latin typeface="Times New Roman" panose="02020603050405020304" pitchFamily="18" charset="0"/>
              <a:cs typeface="Times New Roman" panose="02020603050405020304" pitchFamily="18" charset="0"/>
            </a:endParaRPr>
          </a:p>
          <a:p>
            <a:pPr marL="698500" lvl="1" indent="-229235">
              <a:lnSpc>
                <a:spcPts val="2190"/>
              </a:lnSpc>
              <a:spcAft>
                <a:spcPts val="600"/>
              </a:spcAft>
              <a:buFont typeface="Arial"/>
              <a:buChar char="•"/>
              <a:tabLst>
                <a:tab pos="697865" algn="l"/>
                <a:tab pos="699135" algn="l"/>
              </a:tabLst>
            </a:pPr>
            <a:r>
              <a:rPr sz="2400" spc="-15" dirty="0">
                <a:latin typeface="Times New Roman" panose="02020603050405020304" pitchFamily="18" charset="0"/>
                <a:cs typeface="Times New Roman" panose="02020603050405020304" pitchFamily="18" charset="0"/>
              </a:rPr>
              <a:t>data </a:t>
            </a:r>
            <a:r>
              <a:rPr sz="2400" spc="-10" dirty="0">
                <a:latin typeface="Times New Roman" panose="02020603050405020304" pitchFamily="18" charset="0"/>
                <a:cs typeface="Times New Roman" panose="02020603050405020304" pitchFamily="18" charset="0"/>
              </a:rPr>
              <a:t>can </a:t>
            </a:r>
            <a:r>
              <a:rPr sz="2400" spc="-5" dirty="0">
                <a:latin typeface="Times New Roman" panose="02020603050405020304" pitchFamily="18" charset="0"/>
                <a:cs typeface="Times New Roman" panose="02020603050405020304" pitchFamily="18" charset="0"/>
              </a:rPr>
              <a:t>be </a:t>
            </a:r>
            <a:r>
              <a:rPr sz="2400" spc="-15" dirty="0">
                <a:latin typeface="Times New Roman" panose="02020603050405020304" pitchFamily="18" charset="0"/>
                <a:cs typeface="Times New Roman" panose="02020603050405020304" pitchFamily="18" charset="0"/>
              </a:rPr>
              <a:t>moved </a:t>
            </a:r>
            <a:r>
              <a:rPr sz="2400" spc="-10" dirty="0">
                <a:latin typeface="Times New Roman" panose="02020603050405020304" pitchFamily="18" charset="0"/>
                <a:cs typeface="Times New Roman" panose="02020603050405020304" pitchFamily="18" charset="0"/>
              </a:rPr>
              <a:t>automatically;</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1623060" cy="697230"/>
          </a:xfrm>
          <a:prstGeom prst="rect">
            <a:avLst/>
          </a:prstGeom>
        </p:spPr>
        <p:txBody>
          <a:bodyPr vert="horz" wrap="square" lIns="0" tIns="13335" rIns="0" bIns="0" rtlCol="0">
            <a:spAutoFit/>
          </a:bodyPr>
          <a:lstStyle/>
          <a:p>
            <a:pPr marL="12700">
              <a:lnSpc>
                <a:spcPct val="100000"/>
              </a:lnSpc>
              <a:spcBef>
                <a:spcPts val="105"/>
              </a:spcBef>
            </a:pPr>
            <a:r>
              <a:rPr sz="4400" spc="-825" dirty="0">
                <a:latin typeface="+mn-lt"/>
              </a:rPr>
              <a:t>P</a:t>
            </a:r>
            <a:r>
              <a:rPr sz="4400" spc="-405" dirty="0">
                <a:latin typeface="+mn-lt"/>
              </a:rPr>
              <a:t>a</a:t>
            </a:r>
            <a:r>
              <a:rPr sz="4400" spc="-409" dirty="0">
                <a:latin typeface="+mn-lt"/>
              </a:rPr>
              <a:t>g</a:t>
            </a:r>
            <a:r>
              <a:rPr sz="4400" spc="-30" dirty="0">
                <a:latin typeface="+mn-lt"/>
              </a:rPr>
              <a:t>i</a:t>
            </a:r>
            <a:r>
              <a:rPr sz="4400" spc="-220" dirty="0">
                <a:latin typeface="+mn-lt"/>
              </a:rPr>
              <a:t>n</a:t>
            </a:r>
            <a:r>
              <a:rPr sz="4400" spc="-420" dirty="0">
                <a:latin typeface="+mn-lt"/>
              </a:rPr>
              <a:t>g</a:t>
            </a:r>
            <a:r>
              <a:rPr sz="4400" spc="-65" dirty="0">
                <a:latin typeface="+mn-lt"/>
              </a:rPr>
              <a:t>:</a:t>
            </a:r>
            <a:endParaRPr sz="4400" dirty="0">
              <a:latin typeface="+mn-lt"/>
            </a:endParaRPr>
          </a:p>
        </p:txBody>
      </p:sp>
      <p:sp>
        <p:nvSpPr>
          <p:cNvPr id="3" name="object 3"/>
          <p:cNvSpPr txBox="1"/>
          <p:nvPr/>
        </p:nvSpPr>
        <p:spPr>
          <a:xfrm>
            <a:off x="916939" y="1756917"/>
            <a:ext cx="10358755" cy="4680127"/>
          </a:xfrm>
          <a:prstGeom prst="rect">
            <a:avLst/>
          </a:prstGeom>
        </p:spPr>
        <p:txBody>
          <a:bodyPr vert="horz" wrap="square" lIns="0" tIns="12065" rIns="0" bIns="0" rtlCol="0">
            <a:spAutoFit/>
          </a:bodyPr>
          <a:lstStyle/>
          <a:p>
            <a:pPr marL="241300" indent="-229235">
              <a:spcBef>
                <a:spcPts val="95"/>
              </a:spcBef>
              <a:buFont typeface="Arial"/>
              <a:buChar char="•"/>
              <a:tabLst>
                <a:tab pos="241300" algn="l"/>
                <a:tab pos="241935" algn="l"/>
              </a:tabLst>
            </a:pPr>
            <a:r>
              <a:rPr sz="2000" b="1" spc="-5" dirty="0">
                <a:latin typeface="Times New Roman" panose="02020603050405020304" pitchFamily="18" charset="0"/>
                <a:cs typeface="Times New Roman" panose="02020603050405020304" pitchFamily="18" charset="0"/>
              </a:rPr>
              <a:t>Paging</a:t>
            </a:r>
            <a:r>
              <a:rPr sz="2000" b="1" spc="200"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is</a:t>
            </a:r>
            <a:r>
              <a:rPr sz="2000" b="1" spc="18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a</a:t>
            </a:r>
            <a:r>
              <a:rPr sz="2000" b="1" spc="180" dirty="0">
                <a:latin typeface="Times New Roman" panose="02020603050405020304" pitchFamily="18" charset="0"/>
                <a:cs typeface="Times New Roman" panose="02020603050405020304" pitchFamily="18" charset="0"/>
              </a:rPr>
              <a:t> </a:t>
            </a:r>
            <a:r>
              <a:rPr sz="2000" b="1" spc="-10" dirty="0">
                <a:latin typeface="Times New Roman" panose="02020603050405020304" pitchFamily="18" charset="0"/>
                <a:cs typeface="Times New Roman" panose="02020603050405020304" pitchFamily="18" charset="0"/>
              </a:rPr>
              <a:t>different</a:t>
            </a:r>
            <a:r>
              <a:rPr sz="2000" b="1" spc="210"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memory</a:t>
            </a:r>
            <a:r>
              <a:rPr sz="2000" b="1" spc="204"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management</a:t>
            </a:r>
            <a:r>
              <a:rPr sz="2000" b="1" spc="20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technique</a:t>
            </a:r>
            <a:r>
              <a:rPr sz="2000" b="1" spc="190"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in</a:t>
            </a:r>
            <a:r>
              <a:rPr sz="2000" b="1" spc="19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which</a:t>
            </a:r>
            <a:r>
              <a:rPr sz="2000" b="1" spc="19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the</a:t>
            </a:r>
            <a:r>
              <a:rPr sz="2000" b="1" spc="200"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main</a:t>
            </a:r>
            <a:r>
              <a:rPr sz="2000" b="1" spc="19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memory</a:t>
            </a:r>
            <a:r>
              <a:rPr sz="2000" b="1" spc="19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is</a:t>
            </a:r>
            <a:endParaRPr sz="2000" dirty="0">
              <a:latin typeface="Times New Roman" panose="02020603050405020304" pitchFamily="18" charset="0"/>
              <a:cs typeface="Times New Roman" panose="02020603050405020304" pitchFamily="18" charset="0"/>
            </a:endParaRPr>
          </a:p>
          <a:p>
            <a:pPr marL="241300">
              <a:tabLst>
                <a:tab pos="1266825" algn="l"/>
                <a:tab pos="1873250" algn="l"/>
                <a:tab pos="2153920" algn="l"/>
                <a:tab pos="3235960" algn="l"/>
                <a:tab pos="3609340" algn="l"/>
                <a:tab pos="4401820" algn="l"/>
                <a:tab pos="4975225" algn="l"/>
                <a:tab pos="6173470" algn="l"/>
                <a:tab pos="7011670" algn="l"/>
                <a:tab pos="7867015" algn="l"/>
                <a:tab pos="8458200" algn="l"/>
                <a:tab pos="9140825" algn="l"/>
                <a:tab pos="10159365" algn="l"/>
              </a:tabLst>
            </a:pPr>
            <a:r>
              <a:rPr sz="2000" b="1" spc="-5" dirty="0">
                <a:latin typeface="Times New Roman" panose="02020603050405020304" pitchFamily="18" charset="0"/>
                <a:cs typeface="Times New Roman" panose="02020603050405020304" pitchFamily="18" charset="0"/>
              </a:rPr>
              <a:t>di</a:t>
            </a:r>
            <a:r>
              <a:rPr sz="2000" b="1" dirty="0">
                <a:latin typeface="Times New Roman" panose="02020603050405020304" pitchFamily="18" charset="0"/>
                <a:cs typeface="Times New Roman" panose="02020603050405020304" pitchFamily="18" charset="0"/>
              </a:rPr>
              <a:t>v</a:t>
            </a:r>
            <a:r>
              <a:rPr sz="2000" b="1" spc="-5" dirty="0">
                <a:latin typeface="Times New Roman" panose="02020603050405020304" pitchFamily="18" charset="0"/>
                <a:cs typeface="Times New Roman" panose="02020603050405020304" pitchFamily="18" charset="0"/>
              </a:rPr>
              <a:t>ided</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into</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a</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number</a:t>
            </a:r>
            <a:r>
              <a:rPr sz="2000" b="1" dirty="0">
                <a:latin typeface="Times New Roman" panose="02020603050405020304" pitchFamily="18" charset="0"/>
                <a:cs typeface="Times New Roman" panose="02020603050405020304" pitchFamily="18" charset="0"/>
              </a:rPr>
              <a:t>	o</a:t>
            </a:r>
            <a:r>
              <a:rPr sz="2000" b="1" spc="-5" dirty="0">
                <a:latin typeface="Times New Roman" panose="02020603050405020304" pitchFamily="18" charset="0"/>
                <a:cs typeface="Times New Roman" panose="02020603050405020304" pitchFamily="18" charset="0"/>
              </a:rPr>
              <a:t>f</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equ</a:t>
            </a:r>
            <a:r>
              <a:rPr sz="2000" b="1" dirty="0">
                <a:latin typeface="Times New Roman" panose="02020603050405020304" pitchFamily="18" charset="0"/>
                <a:cs typeface="Times New Roman" panose="02020603050405020304" pitchFamily="18" charset="0"/>
              </a:rPr>
              <a:t>a</a:t>
            </a:r>
            <a:r>
              <a:rPr sz="2000" b="1" spc="-5" dirty="0">
                <a:latin typeface="Times New Roman" panose="02020603050405020304" pitchFamily="18" charset="0"/>
                <a:cs typeface="Times New Roman" panose="02020603050405020304" pitchFamily="18" charset="0"/>
              </a:rPr>
              <a:t>l</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size</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p</a:t>
            </a:r>
            <a:r>
              <a:rPr sz="2000" b="1" dirty="0">
                <a:latin typeface="Times New Roman" panose="02020603050405020304" pitchFamily="18" charset="0"/>
                <a:cs typeface="Times New Roman" panose="02020603050405020304" pitchFamily="18" charset="0"/>
              </a:rPr>
              <a:t>a</a:t>
            </a:r>
            <a:r>
              <a:rPr sz="2000" b="1" spc="-5" dirty="0">
                <a:latin typeface="Times New Roman" panose="02020603050405020304" pitchFamily="18" charset="0"/>
                <a:cs typeface="Times New Roman" panose="02020603050405020304" pitchFamily="18" charset="0"/>
              </a:rPr>
              <a:t>rtition</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called</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fr</a:t>
            </a:r>
            <a:r>
              <a:rPr sz="2000" b="1" spc="5" dirty="0">
                <a:latin typeface="Times New Roman" panose="02020603050405020304" pitchFamily="18" charset="0"/>
                <a:cs typeface="Times New Roman" panose="02020603050405020304" pitchFamily="18" charset="0"/>
              </a:rPr>
              <a:t>a</a:t>
            </a:r>
            <a:r>
              <a:rPr sz="2000" b="1" spc="-5" dirty="0">
                <a:latin typeface="Times New Roman" panose="02020603050405020304" pitchFamily="18" charset="0"/>
                <a:cs typeface="Times New Roman" panose="02020603050405020304" pitchFamily="18" charset="0"/>
              </a:rPr>
              <a:t>me</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a</a:t>
            </a:r>
            <a:r>
              <a:rPr sz="2000" b="1" dirty="0">
                <a:latin typeface="Times New Roman" panose="02020603050405020304" pitchFamily="18" charset="0"/>
                <a:cs typeface="Times New Roman" panose="02020603050405020304" pitchFamily="18" charset="0"/>
              </a:rPr>
              <a:t>n</a:t>
            </a:r>
            <a:r>
              <a:rPr sz="2000" b="1" spc="-5" dirty="0">
                <a:latin typeface="Times New Roman" panose="02020603050405020304" pitchFamily="18" charset="0"/>
                <a:cs typeface="Times New Roman" panose="02020603050405020304" pitchFamily="18" charset="0"/>
              </a:rPr>
              <a:t>d</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each</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p</a:t>
            </a:r>
            <a:r>
              <a:rPr sz="2000" b="1" spc="-45" dirty="0">
                <a:latin typeface="Times New Roman" panose="02020603050405020304" pitchFamily="18" charset="0"/>
                <a:cs typeface="Times New Roman" panose="02020603050405020304" pitchFamily="18" charset="0"/>
              </a:rPr>
              <a:t>r</a:t>
            </a:r>
            <a:r>
              <a:rPr sz="2000" b="1" spc="-5" dirty="0">
                <a:latin typeface="Times New Roman" panose="02020603050405020304" pitchFamily="18" charset="0"/>
                <a:cs typeface="Times New Roman" panose="02020603050405020304" pitchFamily="18" charset="0"/>
              </a:rPr>
              <a:t>ocess</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is</a:t>
            </a:r>
            <a:endParaRPr sz="2000" dirty="0">
              <a:latin typeface="Times New Roman" panose="02020603050405020304" pitchFamily="18" charset="0"/>
              <a:cs typeface="Times New Roman" panose="02020603050405020304" pitchFamily="18" charset="0"/>
            </a:endParaRPr>
          </a:p>
          <a:p>
            <a:pPr marL="241300"/>
            <a:r>
              <a:rPr sz="2000" b="1" spc="-5" dirty="0">
                <a:latin typeface="Times New Roman" panose="02020603050405020304" pitchFamily="18" charset="0"/>
                <a:cs typeface="Times New Roman" panose="02020603050405020304" pitchFamily="18" charset="0"/>
              </a:rPr>
              <a:t>divided</a:t>
            </a:r>
            <a:r>
              <a:rPr sz="2000" b="1" spc="290"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into</a:t>
            </a:r>
            <a:r>
              <a:rPr sz="2000" b="1" spc="300"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a</a:t>
            </a:r>
            <a:r>
              <a:rPr sz="2000" b="1" spc="290"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number</a:t>
            </a:r>
            <a:r>
              <a:rPr sz="2000" b="1" spc="24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of</a:t>
            </a:r>
            <a:r>
              <a:rPr sz="2000" b="1" spc="28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equal</a:t>
            </a:r>
            <a:r>
              <a:rPr sz="2000" b="1" spc="290"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size</a:t>
            </a:r>
            <a:r>
              <a:rPr sz="2000" b="1" spc="30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page</a:t>
            </a:r>
            <a:r>
              <a:rPr sz="2000" b="1" spc="28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of</a:t>
            </a:r>
            <a:r>
              <a:rPr sz="2000" b="1" spc="28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same</a:t>
            </a:r>
            <a:r>
              <a:rPr sz="2000" b="1" spc="290"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length</a:t>
            </a:r>
            <a:r>
              <a:rPr sz="2000" b="1" spc="29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as</a:t>
            </a:r>
            <a:r>
              <a:rPr sz="2000" b="1" spc="29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of</a:t>
            </a:r>
            <a:r>
              <a:rPr sz="2000" b="1" spc="28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frame</a:t>
            </a:r>
            <a:r>
              <a:rPr sz="2000" b="1" spc="285"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and</a:t>
            </a:r>
            <a:r>
              <a:rPr sz="2000" b="1" spc="290"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physical</a:t>
            </a:r>
            <a:endParaRPr sz="2000" dirty="0">
              <a:latin typeface="Times New Roman" panose="02020603050405020304" pitchFamily="18" charset="0"/>
              <a:cs typeface="Times New Roman" panose="02020603050405020304" pitchFamily="18" charset="0"/>
            </a:endParaRPr>
          </a:p>
          <a:p>
            <a:pPr marL="241300"/>
            <a:r>
              <a:rPr sz="2000" b="1" spc="-5" dirty="0">
                <a:latin typeface="Times New Roman" panose="02020603050405020304" pitchFamily="18" charset="0"/>
                <a:cs typeface="Times New Roman" panose="02020603050405020304" pitchFamily="18" charset="0"/>
              </a:rPr>
              <a:t>memory (frame) </a:t>
            </a:r>
            <a:r>
              <a:rPr sz="2000" b="1" dirty="0">
                <a:latin typeface="Times New Roman" panose="02020603050405020304" pitchFamily="18" charset="0"/>
                <a:cs typeface="Times New Roman" panose="02020603050405020304" pitchFamily="18" charset="0"/>
              </a:rPr>
              <a:t>allocated </a:t>
            </a:r>
            <a:r>
              <a:rPr sz="2000" b="1" spc="-5" dirty="0">
                <a:latin typeface="Times New Roman" panose="02020603050405020304" pitchFamily="18" charset="0"/>
                <a:cs typeface="Times New Roman" panose="02020603050405020304" pitchFamily="18" charset="0"/>
              </a:rPr>
              <a:t>to page </a:t>
            </a:r>
            <a:r>
              <a:rPr sz="2000" b="1" dirty="0">
                <a:latin typeface="Times New Roman" panose="02020603050405020304" pitchFamily="18" charset="0"/>
                <a:cs typeface="Times New Roman" panose="02020603050405020304" pitchFamily="18" charset="0"/>
              </a:rPr>
              <a:t>of </a:t>
            </a:r>
            <a:r>
              <a:rPr sz="2000" b="1" spc="-5" dirty="0">
                <a:latin typeface="Times New Roman" panose="02020603050405020304" pitchFamily="18" charset="0"/>
                <a:cs typeface="Times New Roman" panose="02020603050405020304" pitchFamily="18" charset="0"/>
              </a:rPr>
              <a:t>a </a:t>
            </a:r>
            <a:r>
              <a:rPr sz="2000" b="1" spc="-10" dirty="0">
                <a:latin typeface="Times New Roman" panose="02020603050405020304" pitchFamily="18" charset="0"/>
                <a:cs typeface="Times New Roman" panose="02020603050405020304" pitchFamily="18" charset="0"/>
              </a:rPr>
              <a:t>program </a:t>
            </a:r>
            <a:r>
              <a:rPr sz="2000" b="1" spc="-5" dirty="0">
                <a:latin typeface="Times New Roman" panose="02020603050405020304" pitchFamily="18" charset="0"/>
                <a:cs typeface="Times New Roman" panose="02020603050405020304" pitchFamily="18" charset="0"/>
              </a:rPr>
              <a:t>need not be</a:t>
            </a:r>
            <a:r>
              <a:rPr sz="2000" b="1" spc="120"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contiguous.</a:t>
            </a:r>
            <a:endParaRPr sz="2000" dirty="0">
              <a:latin typeface="Times New Roman" panose="02020603050405020304" pitchFamily="18" charset="0"/>
              <a:cs typeface="Times New Roman" panose="02020603050405020304" pitchFamily="18" charset="0"/>
            </a:endParaRPr>
          </a:p>
          <a:p>
            <a:pPr marL="241300" marR="5715" indent="-229235" algn="just">
              <a:spcBef>
                <a:spcPts val="994"/>
              </a:spcBef>
              <a:buFont typeface="Arial"/>
              <a:buChar char="•"/>
              <a:tabLst>
                <a:tab pos="241935" algn="l"/>
              </a:tabLst>
            </a:pPr>
            <a:r>
              <a:rPr sz="2000" spc="-10" dirty="0">
                <a:latin typeface="Times New Roman" panose="02020603050405020304" pitchFamily="18" charset="0"/>
                <a:cs typeface="Times New Roman" panose="02020603050405020304" pitchFamily="18" charset="0"/>
              </a:rPr>
              <a:t>Paging </a:t>
            </a:r>
            <a:r>
              <a:rPr sz="2000" spc="-5" dirty="0">
                <a:latin typeface="Times New Roman" panose="02020603050405020304" pitchFamily="18" charset="0"/>
                <a:cs typeface="Times New Roman" panose="02020603050405020304" pitchFamily="18" charset="0"/>
              </a:rPr>
              <a:t>is similar </a:t>
            </a:r>
            <a:r>
              <a:rPr sz="2000" spc="-20" dirty="0">
                <a:latin typeface="Times New Roman" panose="02020603050405020304" pitchFamily="18" charset="0"/>
                <a:cs typeface="Times New Roman" panose="02020603050405020304" pitchFamily="18" charset="0"/>
              </a:rPr>
              <a:t>to fixed </a:t>
            </a:r>
            <a:r>
              <a:rPr sz="2000" spc="-5" dirty="0">
                <a:latin typeface="Times New Roman" panose="02020603050405020304" pitchFamily="18" charset="0"/>
                <a:cs typeface="Times New Roman" panose="02020603050405020304" pitchFamily="18" charset="0"/>
              </a:rPr>
              <a:t>partitioning, </a:t>
            </a:r>
            <a:r>
              <a:rPr sz="2000" spc="-10" dirty="0">
                <a:latin typeface="Times New Roman" panose="02020603050405020304" pitchFamily="18" charset="0"/>
                <a:cs typeface="Times New Roman" panose="02020603050405020304" pitchFamily="18" charset="0"/>
              </a:rPr>
              <a:t>The </a:t>
            </a:r>
            <a:r>
              <a:rPr sz="2000" spc="-15" dirty="0">
                <a:latin typeface="Times New Roman" panose="02020603050405020304" pitchFamily="18" charset="0"/>
                <a:cs typeface="Times New Roman" panose="02020603050405020304" pitchFamily="18" charset="0"/>
              </a:rPr>
              <a:t>difference </a:t>
            </a:r>
            <a:r>
              <a:rPr sz="2000" spc="-5" dirty="0">
                <a:latin typeface="Times New Roman" panose="02020603050405020304" pitchFamily="18" charset="0"/>
                <a:cs typeface="Times New Roman" panose="02020603050405020304" pitchFamily="18" charset="0"/>
              </a:rPr>
              <a:t>is </a:t>
            </a:r>
            <a:r>
              <a:rPr sz="2000" spc="-10" dirty="0">
                <a:latin typeface="Times New Roman" panose="02020603050405020304" pitchFamily="18" charset="0"/>
                <a:cs typeface="Times New Roman" panose="02020603050405020304" pitchFamily="18" charset="0"/>
              </a:rPr>
              <a:t>that, </a:t>
            </a:r>
            <a:r>
              <a:rPr sz="2000" spc="-5" dirty="0">
                <a:latin typeface="Times New Roman" panose="02020603050405020304" pitchFamily="18" charset="0"/>
                <a:cs typeface="Times New Roman" panose="02020603050405020304" pitchFamily="18" charset="0"/>
              </a:rPr>
              <a:t>In </a:t>
            </a:r>
            <a:r>
              <a:rPr sz="2000" spc="-10" dirty="0">
                <a:latin typeface="Times New Roman" panose="02020603050405020304" pitchFamily="18" charset="0"/>
                <a:cs typeface="Times New Roman" panose="02020603050405020304" pitchFamily="18" charset="0"/>
              </a:rPr>
              <a:t>paging partitioning </a:t>
            </a:r>
            <a:r>
              <a:rPr sz="2000" spc="-5" dirty="0">
                <a:latin typeface="Times New Roman" panose="02020603050405020304" pitchFamily="18" charset="0"/>
                <a:cs typeface="Times New Roman" panose="02020603050405020304" pitchFamily="18" charset="0"/>
              </a:rPr>
              <a:t>is  </a:t>
            </a:r>
            <a:r>
              <a:rPr sz="2000" spc="-15" dirty="0">
                <a:latin typeface="Times New Roman" panose="02020603050405020304" pitchFamily="18" charset="0"/>
                <a:cs typeface="Times New Roman" panose="02020603050405020304" pitchFamily="18" charset="0"/>
              </a:rPr>
              <a:t>rather </a:t>
            </a:r>
            <a:r>
              <a:rPr sz="2000" spc="-5" dirty="0">
                <a:latin typeface="Times New Roman" panose="02020603050405020304" pitchFamily="18" charset="0"/>
                <a:cs typeface="Times New Roman" panose="02020603050405020304" pitchFamily="18" charset="0"/>
              </a:rPr>
              <a:t>small, a </a:t>
            </a:r>
            <a:r>
              <a:rPr sz="2000" spc="-20" dirty="0">
                <a:latin typeface="Times New Roman" panose="02020603050405020304" pitchFamily="18" charset="0"/>
                <a:cs typeface="Times New Roman" panose="02020603050405020304" pitchFamily="18" charset="0"/>
              </a:rPr>
              <a:t>program </a:t>
            </a:r>
            <a:r>
              <a:rPr sz="2000" spc="-15" dirty="0">
                <a:latin typeface="Times New Roman" panose="02020603050405020304" pitchFamily="18" charset="0"/>
                <a:cs typeface="Times New Roman" panose="02020603050405020304" pitchFamily="18" charset="0"/>
              </a:rPr>
              <a:t>may </a:t>
            </a:r>
            <a:r>
              <a:rPr sz="2000" spc="-10" dirty="0">
                <a:latin typeface="Times New Roman" panose="02020603050405020304" pitchFamily="18" charset="0"/>
                <a:cs typeface="Times New Roman" panose="02020603050405020304" pitchFamily="18" charset="0"/>
              </a:rPr>
              <a:t>occupy </a:t>
            </a:r>
            <a:r>
              <a:rPr sz="2000" spc="-5" dirty="0">
                <a:latin typeface="Times New Roman" panose="02020603050405020304" pitchFamily="18" charset="0"/>
                <a:cs typeface="Times New Roman" panose="02020603050405020304" pitchFamily="18" charset="0"/>
              </a:rPr>
              <a:t>more than one </a:t>
            </a:r>
            <a:r>
              <a:rPr sz="2000" spc="-10" dirty="0">
                <a:latin typeface="Times New Roman" panose="02020603050405020304" pitchFamily="18" charset="0"/>
                <a:cs typeface="Times New Roman" panose="02020603050405020304" pitchFamily="18" charset="0"/>
              </a:rPr>
              <a:t>partition and </a:t>
            </a:r>
            <a:r>
              <a:rPr sz="2000" spc="-5" dirty="0">
                <a:latin typeface="Times New Roman" panose="02020603050405020304" pitchFamily="18" charset="0"/>
                <a:cs typeface="Times New Roman" panose="02020603050405020304" pitchFamily="18" charset="0"/>
              </a:rPr>
              <a:t>these </a:t>
            </a:r>
            <a:r>
              <a:rPr sz="2000" spc="-10" dirty="0">
                <a:latin typeface="Times New Roman" panose="02020603050405020304" pitchFamily="18" charset="0"/>
                <a:cs typeface="Times New Roman" panose="02020603050405020304" pitchFamily="18" charset="0"/>
              </a:rPr>
              <a:t>partitions need  not </a:t>
            </a:r>
            <a:r>
              <a:rPr sz="2000" spc="-20" dirty="0">
                <a:latin typeface="Times New Roman" panose="02020603050405020304" pitchFamily="18" charset="0"/>
                <a:cs typeface="Times New Roman" panose="02020603050405020304" pitchFamily="18" charset="0"/>
              </a:rPr>
              <a:t>to </a:t>
            </a:r>
            <a:r>
              <a:rPr sz="2000" spc="-5" dirty="0">
                <a:latin typeface="Times New Roman" panose="02020603050405020304" pitchFamily="18" charset="0"/>
                <a:cs typeface="Times New Roman" panose="02020603050405020304" pitchFamily="18" charset="0"/>
              </a:rPr>
              <a:t>be</a:t>
            </a:r>
            <a:r>
              <a:rPr sz="2000" spc="4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contiguous.</a:t>
            </a:r>
            <a:endParaRPr sz="2000" dirty="0">
              <a:latin typeface="Times New Roman" panose="02020603050405020304" pitchFamily="18" charset="0"/>
              <a:cs typeface="Times New Roman" panose="02020603050405020304" pitchFamily="18" charset="0"/>
            </a:endParaRPr>
          </a:p>
          <a:p>
            <a:pPr marL="241300" indent="-229235">
              <a:spcBef>
                <a:spcPts val="204"/>
              </a:spcBef>
              <a:buFont typeface="Arial"/>
              <a:buChar char="•"/>
              <a:tabLst>
                <a:tab pos="241300" algn="l"/>
                <a:tab pos="241935" algn="l"/>
              </a:tabLst>
            </a:pPr>
            <a:r>
              <a:rPr sz="2000" spc="-5" dirty="0">
                <a:latin typeface="Times New Roman" panose="02020603050405020304" pitchFamily="18" charset="0"/>
                <a:cs typeface="Times New Roman" panose="02020603050405020304" pitchFamily="18" charset="0"/>
              </a:rPr>
              <a:t>Operating </a:t>
            </a:r>
            <a:r>
              <a:rPr sz="2000" dirty="0">
                <a:latin typeface="Times New Roman" panose="02020603050405020304" pitchFamily="18" charset="0"/>
                <a:cs typeface="Times New Roman" panose="02020603050405020304" pitchFamily="18" charset="0"/>
              </a:rPr>
              <a:t>system </a:t>
            </a:r>
            <a:r>
              <a:rPr sz="2000" spc="-5" dirty="0">
                <a:latin typeface="Times New Roman" panose="02020603050405020304" pitchFamily="18" charset="0"/>
                <a:cs typeface="Times New Roman" panose="02020603050405020304" pitchFamily="18" charset="0"/>
              </a:rPr>
              <a:t>maintains a page table for each</a:t>
            </a:r>
            <a:r>
              <a:rPr sz="2000" spc="4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process</a:t>
            </a:r>
            <a:endParaRPr sz="2000" dirty="0">
              <a:latin typeface="Times New Roman" panose="02020603050405020304" pitchFamily="18" charset="0"/>
              <a:cs typeface="Times New Roman" panose="02020603050405020304" pitchFamily="18" charset="0"/>
            </a:endParaRPr>
          </a:p>
          <a:p>
            <a:pPr marL="698500" lvl="1" indent="-229235">
              <a:buFont typeface="Arial"/>
              <a:buChar char="•"/>
              <a:tabLst>
                <a:tab pos="698500" algn="l"/>
                <a:tab pos="699135" algn="l"/>
              </a:tabLst>
            </a:pPr>
            <a:r>
              <a:rPr sz="2000" spc="-5" dirty="0">
                <a:latin typeface="Times New Roman" panose="02020603050405020304" pitchFamily="18" charset="0"/>
                <a:cs typeface="Times New Roman" panose="02020603050405020304" pitchFamily="18" charset="0"/>
              </a:rPr>
              <a:t>It </a:t>
            </a:r>
            <a:r>
              <a:rPr sz="2000" spc="-10" dirty="0">
                <a:latin typeface="Times New Roman" panose="02020603050405020304" pitchFamily="18" charset="0"/>
                <a:cs typeface="Times New Roman" panose="02020603050405020304" pitchFamily="18" charset="0"/>
              </a:rPr>
              <a:t>shows </a:t>
            </a:r>
            <a:r>
              <a:rPr sz="2000" spc="-5" dirty="0">
                <a:latin typeface="Times New Roman" panose="02020603050405020304" pitchFamily="18" charset="0"/>
                <a:cs typeface="Times New Roman" panose="02020603050405020304" pitchFamily="18" charset="0"/>
              </a:rPr>
              <a:t>the </a:t>
            </a:r>
            <a:r>
              <a:rPr sz="2000" spc="-15" dirty="0">
                <a:latin typeface="Times New Roman" panose="02020603050405020304" pitchFamily="18" charset="0"/>
                <a:cs typeface="Times New Roman" panose="02020603050405020304" pitchFamily="18" charset="0"/>
              </a:rPr>
              <a:t>frame </a:t>
            </a:r>
            <a:r>
              <a:rPr sz="2000" spc="-10" dirty="0">
                <a:latin typeface="Times New Roman" panose="02020603050405020304" pitchFamily="18" charset="0"/>
                <a:cs typeface="Times New Roman" panose="02020603050405020304" pitchFamily="18" charset="0"/>
              </a:rPr>
              <a:t>location </a:t>
            </a:r>
            <a:r>
              <a:rPr sz="2000" spc="-20" dirty="0">
                <a:latin typeface="Times New Roman" panose="02020603050405020304" pitchFamily="18" charset="0"/>
                <a:cs typeface="Times New Roman" panose="02020603050405020304" pitchFamily="18" charset="0"/>
              </a:rPr>
              <a:t>for </a:t>
            </a:r>
            <a:r>
              <a:rPr sz="2000" spc="-5" dirty="0">
                <a:latin typeface="Times New Roman" panose="02020603050405020304" pitchFamily="18" charset="0"/>
                <a:cs typeface="Times New Roman" panose="02020603050405020304" pitchFamily="18" charset="0"/>
              </a:rPr>
              <a:t>each </a:t>
            </a:r>
            <a:r>
              <a:rPr sz="2000" spc="-10" dirty="0">
                <a:latin typeface="Times New Roman" panose="02020603050405020304" pitchFamily="18" charset="0"/>
                <a:cs typeface="Times New Roman" panose="02020603050405020304" pitchFamily="18" charset="0"/>
              </a:rPr>
              <a:t>page </a:t>
            </a:r>
            <a:r>
              <a:rPr sz="2000" spc="-5" dirty="0">
                <a:latin typeface="Times New Roman" panose="02020603050405020304" pitchFamily="18" charset="0"/>
                <a:cs typeface="Times New Roman" panose="02020603050405020304" pitchFamily="18" charset="0"/>
              </a:rPr>
              <a:t>of the</a:t>
            </a:r>
            <a:r>
              <a:rPr sz="2000" spc="6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process.</a:t>
            </a:r>
            <a:endParaRPr sz="2000" dirty="0">
              <a:latin typeface="Times New Roman" panose="02020603050405020304" pitchFamily="18" charset="0"/>
              <a:cs typeface="Times New Roman" panose="02020603050405020304" pitchFamily="18" charset="0"/>
            </a:endParaRPr>
          </a:p>
          <a:p>
            <a:pPr marL="698500" marR="240665" lvl="1" indent="-228600">
              <a:spcBef>
                <a:spcPts val="595"/>
              </a:spcBef>
              <a:buFont typeface="Arial"/>
              <a:buChar char="•"/>
              <a:tabLst>
                <a:tab pos="698500" algn="l"/>
                <a:tab pos="699135" algn="l"/>
              </a:tabLst>
            </a:pPr>
            <a:r>
              <a:rPr sz="2000" spc="-5" dirty="0">
                <a:latin typeface="Times New Roman" panose="02020603050405020304" pitchFamily="18" charset="0"/>
                <a:cs typeface="Times New Roman" panose="02020603050405020304" pitchFamily="18" charset="0"/>
              </a:rPr>
              <a:t>A </a:t>
            </a:r>
            <a:r>
              <a:rPr sz="2000" spc="-10" dirty="0">
                <a:latin typeface="Times New Roman" panose="02020603050405020304" pitchFamily="18" charset="0"/>
                <a:cs typeface="Times New Roman" panose="02020603050405020304" pitchFamily="18" charset="0"/>
              </a:rPr>
              <a:t>page table contains one </a:t>
            </a:r>
            <a:r>
              <a:rPr sz="2000" spc="-5" dirty="0">
                <a:latin typeface="Times New Roman" panose="02020603050405020304" pitchFamily="18" charset="0"/>
                <a:cs typeface="Times New Roman" panose="02020603050405020304" pitchFamily="18" charset="0"/>
              </a:rPr>
              <a:t>entry </a:t>
            </a:r>
            <a:r>
              <a:rPr sz="2000" spc="-20" dirty="0">
                <a:latin typeface="Times New Roman" panose="02020603050405020304" pitchFamily="18" charset="0"/>
                <a:cs typeface="Times New Roman" panose="02020603050405020304" pitchFamily="18" charset="0"/>
              </a:rPr>
              <a:t>for </a:t>
            </a:r>
            <a:r>
              <a:rPr sz="2000" spc="-5" dirty="0">
                <a:latin typeface="Times New Roman" panose="02020603050405020304" pitchFamily="18" charset="0"/>
                <a:cs typeface="Times New Roman" panose="02020603050405020304" pitchFamily="18" charset="0"/>
              </a:rPr>
              <a:t>each </a:t>
            </a:r>
            <a:r>
              <a:rPr sz="2000" spc="-10" dirty="0">
                <a:latin typeface="Times New Roman" panose="02020603050405020304" pitchFamily="18" charset="0"/>
                <a:cs typeface="Times New Roman" panose="02020603050405020304" pitchFamily="18" charset="0"/>
              </a:rPr>
              <a:t>page, </a:t>
            </a:r>
            <a:r>
              <a:rPr sz="2000" spc="-5" dirty="0">
                <a:latin typeface="Times New Roman" panose="02020603050405020304" pitchFamily="18" charset="0"/>
                <a:cs typeface="Times New Roman" panose="02020603050405020304" pitchFamily="18" charset="0"/>
              </a:rPr>
              <a:t>so the </a:t>
            </a:r>
            <a:r>
              <a:rPr sz="2000" spc="-10" dirty="0">
                <a:latin typeface="Times New Roman" panose="02020603050405020304" pitchFamily="18" charset="0"/>
                <a:cs typeface="Times New Roman" panose="02020603050405020304" pitchFamily="18" charset="0"/>
              </a:rPr>
              <a:t>table </a:t>
            </a:r>
            <a:r>
              <a:rPr sz="2000" spc="-5" dirty="0">
                <a:latin typeface="Times New Roman" panose="02020603050405020304" pitchFamily="18" charset="0"/>
                <a:cs typeface="Times New Roman" panose="02020603050405020304" pitchFamily="18" charset="0"/>
              </a:rPr>
              <a:t>is easily </a:t>
            </a:r>
            <a:r>
              <a:rPr sz="2000" spc="-15" dirty="0">
                <a:latin typeface="Times New Roman" panose="02020603050405020304" pitchFamily="18" charset="0"/>
                <a:cs typeface="Times New Roman" panose="02020603050405020304" pitchFamily="18" charset="0"/>
              </a:rPr>
              <a:t>indexed </a:t>
            </a:r>
            <a:r>
              <a:rPr sz="2000" spc="-10" dirty="0">
                <a:latin typeface="Times New Roman" panose="02020603050405020304" pitchFamily="18" charset="0"/>
                <a:cs typeface="Times New Roman" panose="02020603050405020304" pitchFamily="18" charset="0"/>
              </a:rPr>
              <a:t>by </a:t>
            </a:r>
            <a:r>
              <a:rPr sz="2000" spc="-5"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page number  starting at page</a:t>
            </a:r>
            <a:r>
              <a:rPr sz="2000" spc="2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zero.</a:t>
            </a:r>
            <a:endParaRPr sz="2000" dirty="0">
              <a:latin typeface="Times New Roman" panose="02020603050405020304" pitchFamily="18" charset="0"/>
              <a:cs typeface="Times New Roman" panose="02020603050405020304" pitchFamily="18" charset="0"/>
            </a:endParaRPr>
          </a:p>
          <a:p>
            <a:pPr marL="698500" marR="523240" lvl="1" indent="-228600">
              <a:spcBef>
                <a:spcPts val="490"/>
              </a:spcBef>
              <a:buFont typeface="Arial"/>
              <a:buChar char="•"/>
              <a:tabLst>
                <a:tab pos="698500" algn="l"/>
                <a:tab pos="699135" algn="l"/>
              </a:tabLst>
            </a:pPr>
            <a:r>
              <a:rPr sz="2000" spc="-15" dirty="0">
                <a:latin typeface="Times New Roman" panose="02020603050405020304" pitchFamily="18" charset="0"/>
                <a:cs typeface="Times New Roman" panose="02020603050405020304" pitchFamily="18" charset="0"/>
              </a:rPr>
              <a:t>Each </a:t>
            </a:r>
            <a:r>
              <a:rPr sz="2000" spc="-10" dirty="0">
                <a:latin typeface="Times New Roman" panose="02020603050405020304" pitchFamily="18" charset="0"/>
                <a:cs typeface="Times New Roman" panose="02020603050405020304" pitchFamily="18" charset="0"/>
              </a:rPr>
              <a:t>page table </a:t>
            </a:r>
            <a:r>
              <a:rPr sz="2000" spc="-5" dirty="0">
                <a:latin typeface="Times New Roman" panose="02020603050405020304" pitchFamily="18" charset="0"/>
                <a:cs typeface="Times New Roman" panose="02020603050405020304" pitchFamily="18" charset="0"/>
              </a:rPr>
              <a:t>entry </a:t>
            </a:r>
            <a:r>
              <a:rPr sz="2000" spc="-10" dirty="0">
                <a:latin typeface="Times New Roman" panose="02020603050405020304" pitchFamily="18" charset="0"/>
                <a:cs typeface="Times New Roman" panose="02020603050405020304" pitchFamily="18" charset="0"/>
              </a:rPr>
              <a:t>contains </a:t>
            </a:r>
            <a:r>
              <a:rPr sz="2000" spc="-5" dirty="0">
                <a:latin typeface="Times New Roman" panose="02020603050405020304" pitchFamily="18" charset="0"/>
                <a:cs typeface="Times New Roman" panose="02020603050405020304" pitchFamily="18" charset="0"/>
              </a:rPr>
              <a:t>the </a:t>
            </a:r>
            <a:r>
              <a:rPr sz="2000" spc="-15" dirty="0">
                <a:latin typeface="Times New Roman" panose="02020603050405020304" pitchFamily="18" charset="0"/>
                <a:cs typeface="Times New Roman" panose="02020603050405020304" pitchFamily="18" charset="0"/>
              </a:rPr>
              <a:t>frame </a:t>
            </a:r>
            <a:r>
              <a:rPr sz="2000" spc="-10" dirty="0">
                <a:latin typeface="Times New Roman" panose="02020603050405020304" pitchFamily="18" charset="0"/>
                <a:cs typeface="Times New Roman" panose="02020603050405020304" pitchFamily="18" charset="0"/>
              </a:rPr>
              <a:t>number </a:t>
            </a:r>
            <a:r>
              <a:rPr sz="2000" spc="-5" dirty="0">
                <a:latin typeface="Times New Roman" panose="02020603050405020304" pitchFamily="18" charset="0"/>
                <a:cs typeface="Times New Roman" panose="02020603050405020304" pitchFamily="18" charset="0"/>
              </a:rPr>
              <a:t>in main memory </a:t>
            </a:r>
            <a:r>
              <a:rPr sz="2000" spc="-10" dirty="0">
                <a:latin typeface="Times New Roman" panose="02020603050405020304" pitchFamily="18" charset="0"/>
                <a:cs typeface="Times New Roman" panose="02020603050405020304" pitchFamily="18" charset="0"/>
              </a:rPr>
              <a:t>holding </a:t>
            </a:r>
            <a:r>
              <a:rPr sz="2000" spc="-5"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corresponding  page.</a:t>
            </a:r>
            <a:endParaRPr sz="2000" dirty="0">
              <a:latin typeface="Times New Roman" panose="02020603050405020304" pitchFamily="18" charset="0"/>
              <a:cs typeface="Times New Roman" panose="02020603050405020304" pitchFamily="18" charset="0"/>
            </a:endParaRPr>
          </a:p>
          <a:p>
            <a:pPr marL="698500" marR="598805" lvl="1" indent="-228600">
              <a:spcBef>
                <a:spcPts val="505"/>
              </a:spcBef>
              <a:buFont typeface="Arial"/>
              <a:buChar char="•"/>
              <a:tabLst>
                <a:tab pos="751840" algn="l"/>
                <a:tab pos="752475" algn="l"/>
              </a:tabLst>
            </a:pP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In addition OS </a:t>
            </a:r>
            <a:r>
              <a:rPr sz="2000" spc="-10" dirty="0">
                <a:latin typeface="Times New Roman" panose="02020603050405020304" pitchFamily="18" charset="0"/>
                <a:cs typeface="Times New Roman" panose="02020603050405020304" pitchFamily="18" charset="0"/>
              </a:rPr>
              <a:t>maintains </a:t>
            </a:r>
            <a:r>
              <a:rPr sz="2000" spc="-5" dirty="0">
                <a:latin typeface="Times New Roman" panose="02020603050405020304" pitchFamily="18" charset="0"/>
                <a:cs typeface="Times New Roman" panose="02020603050405020304" pitchFamily="18" charset="0"/>
              </a:rPr>
              <a:t>a single </a:t>
            </a:r>
            <a:r>
              <a:rPr sz="2000" spc="-15" dirty="0">
                <a:latin typeface="Times New Roman" panose="02020603050405020304" pitchFamily="18" charset="0"/>
                <a:cs typeface="Times New Roman" panose="02020603050405020304" pitchFamily="18" charset="0"/>
              </a:rPr>
              <a:t>free frame </a:t>
            </a:r>
            <a:r>
              <a:rPr sz="2000" spc="-10" dirty="0">
                <a:latin typeface="Times New Roman" panose="02020603050405020304" pitchFamily="18" charset="0"/>
                <a:cs typeface="Times New Roman" panose="02020603050405020304" pitchFamily="18" charset="0"/>
              </a:rPr>
              <a:t>list </a:t>
            </a:r>
            <a:r>
              <a:rPr sz="2000" spc="-20" dirty="0">
                <a:latin typeface="Times New Roman" panose="02020603050405020304" pitchFamily="18" charset="0"/>
                <a:cs typeface="Times New Roman" panose="02020603050405020304" pitchFamily="18" charset="0"/>
              </a:rPr>
              <a:t>for </a:t>
            </a:r>
            <a:r>
              <a:rPr sz="2000" spc="-5" dirty="0">
                <a:latin typeface="Times New Roman" panose="02020603050405020304" pitchFamily="18" charset="0"/>
                <a:cs typeface="Times New Roman" panose="02020603050405020304" pitchFamily="18" charset="0"/>
              </a:rPr>
              <a:t>all the </a:t>
            </a:r>
            <a:r>
              <a:rPr sz="2000" spc="-10" dirty="0">
                <a:latin typeface="Times New Roman" panose="02020603050405020304" pitchFamily="18" charset="0"/>
                <a:cs typeface="Times New Roman" panose="02020603050405020304" pitchFamily="18" charset="0"/>
              </a:rPr>
              <a:t>frames </a:t>
            </a:r>
            <a:r>
              <a:rPr sz="2000" spc="-5" dirty="0">
                <a:latin typeface="Times New Roman" panose="02020603050405020304" pitchFamily="18" charset="0"/>
                <a:cs typeface="Times New Roman" panose="02020603050405020304" pitchFamily="18" charset="0"/>
              </a:rPr>
              <a:t>in main memory which </a:t>
            </a:r>
            <a:r>
              <a:rPr sz="2000" spc="-10" dirty="0">
                <a:latin typeface="Times New Roman" panose="02020603050405020304" pitchFamily="18" charset="0"/>
                <a:cs typeface="Times New Roman" panose="02020603050405020304" pitchFamily="18" charset="0"/>
              </a:rPr>
              <a:t>are  currently vacant </a:t>
            </a:r>
            <a:r>
              <a:rPr sz="2000" spc="-5" dirty="0">
                <a:latin typeface="Times New Roman" panose="02020603050405020304" pitchFamily="18" charset="0"/>
                <a:cs typeface="Times New Roman" panose="02020603050405020304" pitchFamily="18" charset="0"/>
              </a:rPr>
              <a:t>and </a:t>
            </a:r>
            <a:r>
              <a:rPr sz="2000" spc="-10" dirty="0">
                <a:latin typeface="Times New Roman" panose="02020603050405020304" pitchFamily="18" charset="0"/>
                <a:cs typeface="Times New Roman" panose="02020603050405020304" pitchFamily="18" charset="0"/>
              </a:rPr>
              <a:t>available </a:t>
            </a:r>
            <a:r>
              <a:rPr sz="2000" spc="-20" dirty="0">
                <a:latin typeface="Times New Roman" panose="02020603050405020304" pitchFamily="18" charset="0"/>
                <a:cs typeface="Times New Roman" panose="02020603050405020304" pitchFamily="18" charset="0"/>
              </a:rPr>
              <a:t>for </a:t>
            </a:r>
            <a:r>
              <a:rPr sz="2000" spc="-10" dirty="0">
                <a:latin typeface="Times New Roman" panose="02020603050405020304" pitchFamily="18" charset="0"/>
                <a:cs typeface="Times New Roman" panose="02020603050405020304" pitchFamily="18" charset="0"/>
              </a:rPr>
              <a:t>incoming</a:t>
            </a:r>
            <a:r>
              <a:rPr sz="2000" spc="6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pages.</a:t>
            </a:r>
            <a:endParaRPr sz="2000" dirty="0">
              <a:latin typeface="Times New Roman" panose="02020603050405020304" pitchFamily="18" charset="0"/>
              <a:cs typeface="Times New Roman" panose="02020603050405020304" pitchFamily="18" charset="0"/>
            </a:endParaRPr>
          </a:p>
        </p:txBody>
      </p:sp>
      <p:sp>
        <p:nvSpPr>
          <p:cNvPr id="5" name="object 5"/>
          <p:cNvSpPr txBox="1"/>
          <p:nvPr/>
        </p:nvSpPr>
        <p:spPr>
          <a:xfrm>
            <a:off x="11094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61</a:t>
            </a:r>
            <a:endParaRPr sz="1200">
              <a:latin typeface="Carlito"/>
              <a:cs typeface="Carlito"/>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151" y="461594"/>
            <a:ext cx="4953635" cy="697230"/>
          </a:xfrm>
          <a:prstGeom prst="rect">
            <a:avLst/>
          </a:prstGeom>
        </p:spPr>
        <p:txBody>
          <a:bodyPr vert="horz" wrap="square" lIns="0" tIns="13335" rIns="0" bIns="0" rtlCol="0">
            <a:spAutoFit/>
          </a:bodyPr>
          <a:lstStyle/>
          <a:p>
            <a:pPr marL="12700">
              <a:lnSpc>
                <a:spcPct val="100000"/>
              </a:lnSpc>
              <a:spcBef>
                <a:spcPts val="105"/>
              </a:spcBef>
            </a:pPr>
            <a:r>
              <a:rPr sz="4400" spc="-370" dirty="0"/>
              <a:t>Processes </a:t>
            </a:r>
            <a:r>
              <a:rPr sz="4400" spc="-229" dirty="0"/>
              <a:t>and</a:t>
            </a:r>
            <a:r>
              <a:rPr sz="4400" spc="-165" dirty="0"/>
              <a:t> </a:t>
            </a:r>
            <a:r>
              <a:rPr sz="4400" spc="-335" dirty="0"/>
              <a:t>Frames</a:t>
            </a:r>
            <a:endParaRPr sz="4400"/>
          </a:p>
        </p:txBody>
      </p:sp>
      <p:sp>
        <p:nvSpPr>
          <p:cNvPr id="3" name="object 3"/>
          <p:cNvSpPr/>
          <p:nvPr/>
        </p:nvSpPr>
        <p:spPr>
          <a:xfrm>
            <a:off x="892111" y="1416892"/>
            <a:ext cx="3686175" cy="519705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281426" y="3126485"/>
            <a:ext cx="299085" cy="228600"/>
          </a:xfrm>
          <a:prstGeom prst="rect">
            <a:avLst/>
          </a:prstGeom>
        </p:spPr>
        <p:txBody>
          <a:bodyPr vert="horz" wrap="square" lIns="0" tIns="0" rIns="0" bIns="0" rtlCol="0">
            <a:spAutoFit/>
          </a:bodyPr>
          <a:lstStyle/>
          <a:p>
            <a:pPr>
              <a:lnSpc>
                <a:spcPts val="1710"/>
              </a:lnSpc>
            </a:pPr>
            <a:r>
              <a:rPr sz="1800" dirty="0">
                <a:latin typeface="Carlito"/>
                <a:cs typeface="Carlito"/>
              </a:rPr>
              <a:t>B</a:t>
            </a:r>
            <a:r>
              <a:rPr sz="1800" spc="5" dirty="0">
                <a:latin typeface="Carlito"/>
                <a:cs typeface="Carlito"/>
              </a:rPr>
              <a:t>.</a:t>
            </a:r>
            <a:r>
              <a:rPr sz="1800" dirty="0">
                <a:latin typeface="Carlito"/>
                <a:cs typeface="Carlito"/>
              </a:rPr>
              <a:t>0</a:t>
            </a:r>
            <a:endParaRPr sz="1800">
              <a:latin typeface="Carlito"/>
              <a:cs typeface="Carlito"/>
            </a:endParaRPr>
          </a:p>
        </p:txBody>
      </p:sp>
      <p:sp>
        <p:nvSpPr>
          <p:cNvPr id="5" name="object 5"/>
          <p:cNvSpPr txBox="1"/>
          <p:nvPr/>
        </p:nvSpPr>
        <p:spPr>
          <a:xfrm>
            <a:off x="3281426" y="3431285"/>
            <a:ext cx="299085" cy="228600"/>
          </a:xfrm>
          <a:prstGeom prst="rect">
            <a:avLst/>
          </a:prstGeom>
        </p:spPr>
        <p:txBody>
          <a:bodyPr vert="horz" wrap="square" lIns="0" tIns="0" rIns="0" bIns="0" rtlCol="0">
            <a:spAutoFit/>
          </a:bodyPr>
          <a:lstStyle/>
          <a:p>
            <a:pPr>
              <a:lnSpc>
                <a:spcPts val="1710"/>
              </a:lnSpc>
            </a:pPr>
            <a:r>
              <a:rPr sz="1800" dirty="0">
                <a:latin typeface="Carlito"/>
                <a:cs typeface="Carlito"/>
              </a:rPr>
              <a:t>B</a:t>
            </a:r>
            <a:r>
              <a:rPr sz="1800" spc="5" dirty="0">
                <a:latin typeface="Carlito"/>
                <a:cs typeface="Carlito"/>
              </a:rPr>
              <a:t>.</a:t>
            </a:r>
            <a:r>
              <a:rPr sz="1800" dirty="0">
                <a:latin typeface="Carlito"/>
                <a:cs typeface="Carlito"/>
              </a:rPr>
              <a:t>1</a:t>
            </a:r>
            <a:endParaRPr sz="1800">
              <a:latin typeface="Carlito"/>
              <a:cs typeface="Carlito"/>
            </a:endParaRPr>
          </a:p>
        </p:txBody>
      </p:sp>
      <p:sp>
        <p:nvSpPr>
          <p:cNvPr id="6" name="object 6"/>
          <p:cNvSpPr txBox="1"/>
          <p:nvPr/>
        </p:nvSpPr>
        <p:spPr>
          <a:xfrm>
            <a:off x="3281426" y="3735857"/>
            <a:ext cx="298450" cy="229235"/>
          </a:xfrm>
          <a:prstGeom prst="rect">
            <a:avLst/>
          </a:prstGeom>
        </p:spPr>
        <p:txBody>
          <a:bodyPr vert="horz" wrap="square" lIns="0" tIns="0" rIns="0" bIns="0" rtlCol="0">
            <a:spAutoFit/>
          </a:bodyPr>
          <a:lstStyle/>
          <a:p>
            <a:pPr>
              <a:lnSpc>
                <a:spcPts val="1710"/>
              </a:lnSpc>
            </a:pPr>
            <a:r>
              <a:rPr sz="1800" dirty="0">
                <a:latin typeface="Carlito"/>
                <a:cs typeface="Carlito"/>
              </a:rPr>
              <a:t>B.2</a:t>
            </a:r>
            <a:endParaRPr sz="1800">
              <a:latin typeface="Carlito"/>
              <a:cs typeface="Carlito"/>
            </a:endParaRPr>
          </a:p>
        </p:txBody>
      </p:sp>
      <p:graphicFrame>
        <p:nvGraphicFramePr>
          <p:cNvPr id="7" name="object 7"/>
          <p:cNvGraphicFramePr>
            <a:graphicFrameLocks noGrp="1"/>
          </p:cNvGraphicFramePr>
          <p:nvPr/>
        </p:nvGraphicFramePr>
        <p:xfrm>
          <a:off x="2281427" y="1844039"/>
          <a:ext cx="2286000" cy="4114798"/>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304800">
                <a:tc>
                  <a:txBody>
                    <a:bodyPr/>
                    <a:lstStyle/>
                    <a:p>
                      <a:pPr algn="ctr">
                        <a:lnSpc>
                          <a:spcPts val="2160"/>
                        </a:lnSpc>
                      </a:pPr>
                      <a:r>
                        <a:rPr sz="1800" dirty="0">
                          <a:latin typeface="Carlito"/>
                          <a:cs typeface="Carlito"/>
                        </a:rPr>
                        <a:t>A.0</a:t>
                      </a:r>
                      <a:endParaRPr sz="1800">
                        <a:latin typeface="Carlito"/>
                        <a:cs typeface="Carlito"/>
                      </a:endParaRPr>
                    </a:p>
                  </a:txBody>
                  <a:tcPr marL="0" marR="0" marT="0" marB="0">
                    <a:lnL w="12700">
                      <a:solidFill>
                        <a:srgbClr val="41709C"/>
                      </a:solidFill>
                      <a:prstDash val="solid"/>
                    </a:lnL>
                    <a:lnR w="12700">
                      <a:solidFill>
                        <a:srgbClr val="41709C"/>
                      </a:solidFill>
                      <a:prstDash val="solid"/>
                    </a:lnR>
                    <a:lnT w="12700">
                      <a:solidFill>
                        <a:srgbClr val="41709C"/>
                      </a:solidFill>
                      <a:prstDash val="solid"/>
                    </a:lnT>
                    <a:lnB w="12700">
                      <a:solidFill>
                        <a:srgbClr val="41709C"/>
                      </a:solidFill>
                      <a:prstDash val="solid"/>
                    </a:lnB>
                    <a:solidFill>
                      <a:srgbClr val="9DC3E6"/>
                    </a:solidFill>
                  </a:tcPr>
                </a:tc>
                <a:extLst>
                  <a:ext uri="{0D108BD9-81ED-4DB2-BD59-A6C34878D82A}">
                    <a16:rowId xmlns:a16="http://schemas.microsoft.com/office/drawing/2014/main" val="10000"/>
                  </a:ext>
                </a:extLst>
              </a:tr>
              <a:tr h="304800">
                <a:tc>
                  <a:txBody>
                    <a:bodyPr/>
                    <a:lstStyle/>
                    <a:p>
                      <a:pPr algn="ctr">
                        <a:lnSpc>
                          <a:spcPts val="2160"/>
                        </a:lnSpc>
                      </a:pPr>
                      <a:r>
                        <a:rPr sz="1800" dirty="0">
                          <a:latin typeface="Carlito"/>
                          <a:cs typeface="Carlito"/>
                        </a:rPr>
                        <a:t>A.1</a:t>
                      </a:r>
                      <a:endParaRPr sz="1800">
                        <a:latin typeface="Carlito"/>
                        <a:cs typeface="Carlito"/>
                      </a:endParaRPr>
                    </a:p>
                  </a:txBody>
                  <a:tcPr marL="0" marR="0" marT="0" marB="0">
                    <a:lnL w="12700">
                      <a:solidFill>
                        <a:srgbClr val="41709C"/>
                      </a:solidFill>
                      <a:prstDash val="solid"/>
                    </a:lnL>
                    <a:lnR w="12700">
                      <a:solidFill>
                        <a:srgbClr val="41709C"/>
                      </a:solidFill>
                      <a:prstDash val="solid"/>
                    </a:lnR>
                    <a:lnT w="12700">
                      <a:solidFill>
                        <a:srgbClr val="41709C"/>
                      </a:solidFill>
                      <a:prstDash val="solid"/>
                    </a:lnT>
                    <a:lnB w="12700">
                      <a:solidFill>
                        <a:srgbClr val="41709C"/>
                      </a:solidFill>
                      <a:prstDash val="solid"/>
                    </a:lnB>
                    <a:solidFill>
                      <a:srgbClr val="9DC3E6"/>
                    </a:solidFill>
                  </a:tcPr>
                </a:tc>
                <a:extLst>
                  <a:ext uri="{0D108BD9-81ED-4DB2-BD59-A6C34878D82A}">
                    <a16:rowId xmlns:a16="http://schemas.microsoft.com/office/drawing/2014/main" val="10001"/>
                  </a:ext>
                </a:extLst>
              </a:tr>
              <a:tr h="286512">
                <a:tc>
                  <a:txBody>
                    <a:bodyPr/>
                    <a:lstStyle/>
                    <a:p>
                      <a:pPr algn="ctr">
                        <a:lnSpc>
                          <a:spcPts val="2155"/>
                        </a:lnSpc>
                      </a:pPr>
                      <a:r>
                        <a:rPr sz="1800" dirty="0">
                          <a:latin typeface="Carlito"/>
                          <a:cs typeface="Carlito"/>
                        </a:rPr>
                        <a:t>A.2</a:t>
                      </a:r>
                      <a:endParaRPr sz="1800">
                        <a:latin typeface="Carlito"/>
                        <a:cs typeface="Carlito"/>
                      </a:endParaRPr>
                    </a:p>
                  </a:txBody>
                  <a:tcPr marL="0" marR="0" marT="0" marB="0">
                    <a:lnL w="12700">
                      <a:solidFill>
                        <a:srgbClr val="41709C"/>
                      </a:solidFill>
                      <a:prstDash val="solid"/>
                    </a:lnL>
                    <a:lnR w="12700">
                      <a:solidFill>
                        <a:srgbClr val="41709C"/>
                      </a:solidFill>
                      <a:prstDash val="solid"/>
                    </a:lnR>
                    <a:lnT w="12700">
                      <a:solidFill>
                        <a:srgbClr val="41709C"/>
                      </a:solidFill>
                      <a:prstDash val="solid"/>
                    </a:lnT>
                    <a:lnB w="12700">
                      <a:solidFill>
                        <a:srgbClr val="41709C"/>
                      </a:solidFill>
                      <a:prstDash val="solid"/>
                    </a:lnB>
                    <a:solidFill>
                      <a:srgbClr val="9DC3E6"/>
                    </a:solidFill>
                  </a:tcPr>
                </a:tc>
                <a:extLst>
                  <a:ext uri="{0D108BD9-81ED-4DB2-BD59-A6C34878D82A}">
                    <a16:rowId xmlns:a16="http://schemas.microsoft.com/office/drawing/2014/main" val="10002"/>
                  </a:ext>
                </a:extLst>
              </a:tr>
              <a:tr h="313944">
                <a:tc>
                  <a:txBody>
                    <a:bodyPr/>
                    <a:lstStyle/>
                    <a:p>
                      <a:pPr algn="ctr">
                        <a:lnSpc>
                          <a:spcPct val="100000"/>
                        </a:lnSpc>
                      </a:pPr>
                      <a:r>
                        <a:rPr sz="1800" dirty="0">
                          <a:latin typeface="Carlito"/>
                          <a:cs typeface="Carlito"/>
                        </a:rPr>
                        <a:t>A.3</a:t>
                      </a:r>
                      <a:endParaRPr sz="1800">
                        <a:latin typeface="Carlito"/>
                        <a:cs typeface="Carlito"/>
                      </a:endParaRPr>
                    </a:p>
                  </a:txBody>
                  <a:tcPr marL="0" marR="0" marT="0" marB="0">
                    <a:lnL w="12700">
                      <a:solidFill>
                        <a:srgbClr val="41709C"/>
                      </a:solidFill>
                      <a:prstDash val="solid"/>
                    </a:lnL>
                    <a:lnR w="12700">
                      <a:solidFill>
                        <a:srgbClr val="41709C"/>
                      </a:solidFill>
                      <a:prstDash val="solid"/>
                    </a:lnR>
                    <a:lnT w="12700">
                      <a:solidFill>
                        <a:srgbClr val="41709C"/>
                      </a:solidFill>
                      <a:prstDash val="solid"/>
                    </a:lnT>
                    <a:lnB w="12700">
                      <a:solidFill>
                        <a:srgbClr val="41709C"/>
                      </a:solidFill>
                      <a:prstDash val="solid"/>
                    </a:lnB>
                    <a:solidFill>
                      <a:srgbClr val="9DC3E6"/>
                    </a:solidFill>
                  </a:tcPr>
                </a:tc>
                <a:extLst>
                  <a:ext uri="{0D108BD9-81ED-4DB2-BD59-A6C34878D82A}">
                    <a16:rowId xmlns:a16="http://schemas.microsoft.com/office/drawing/2014/main" val="10003"/>
                  </a:ext>
                </a:extLst>
              </a:tr>
              <a:tr h="313943">
                <a:tc>
                  <a:txBody>
                    <a:bodyPr/>
                    <a:lstStyle/>
                    <a:p>
                      <a:pPr marL="1270" algn="ctr">
                        <a:lnSpc>
                          <a:spcPct val="100000"/>
                        </a:lnSpc>
                        <a:spcBef>
                          <a:spcPts val="70"/>
                        </a:spcBef>
                      </a:pPr>
                      <a:r>
                        <a:rPr sz="1800" spc="-20" dirty="0">
                          <a:latin typeface="Carlito"/>
                          <a:cs typeface="Carlito"/>
                        </a:rPr>
                        <a:t>D.0</a:t>
                      </a:r>
                      <a:endParaRPr sz="1800">
                        <a:latin typeface="Carlito"/>
                        <a:cs typeface="Carlito"/>
                      </a:endParaRPr>
                    </a:p>
                  </a:txBody>
                  <a:tcPr marL="0" marR="0" marT="8890" marB="0">
                    <a:lnL w="12700">
                      <a:solidFill>
                        <a:srgbClr val="41709C"/>
                      </a:solidFill>
                      <a:prstDash val="solid"/>
                    </a:lnL>
                    <a:lnR w="12700">
                      <a:solidFill>
                        <a:srgbClr val="41709C"/>
                      </a:solidFill>
                      <a:prstDash val="solid"/>
                    </a:lnR>
                    <a:lnT w="12700">
                      <a:solidFill>
                        <a:srgbClr val="41709C"/>
                      </a:solidFill>
                      <a:prstDash val="solid"/>
                    </a:lnT>
                    <a:lnB w="12700">
                      <a:solidFill>
                        <a:srgbClr val="41709C"/>
                      </a:solidFill>
                      <a:prstDash val="solid"/>
                    </a:lnB>
                    <a:solidFill>
                      <a:srgbClr val="FFD966"/>
                    </a:solidFill>
                  </a:tcPr>
                </a:tc>
                <a:extLst>
                  <a:ext uri="{0D108BD9-81ED-4DB2-BD59-A6C34878D82A}">
                    <a16:rowId xmlns:a16="http://schemas.microsoft.com/office/drawing/2014/main" val="10004"/>
                  </a:ext>
                </a:extLst>
              </a:tr>
              <a:tr h="304800">
                <a:tc>
                  <a:txBody>
                    <a:bodyPr/>
                    <a:lstStyle/>
                    <a:p>
                      <a:pPr marL="1270" algn="ctr">
                        <a:lnSpc>
                          <a:spcPct val="100000"/>
                        </a:lnSpc>
                      </a:pPr>
                      <a:r>
                        <a:rPr sz="1800" spc="-20" dirty="0">
                          <a:latin typeface="Carlito"/>
                          <a:cs typeface="Carlito"/>
                        </a:rPr>
                        <a:t>D.1</a:t>
                      </a:r>
                      <a:endParaRPr sz="1800">
                        <a:latin typeface="Carlito"/>
                        <a:cs typeface="Carlito"/>
                      </a:endParaRPr>
                    </a:p>
                  </a:txBody>
                  <a:tcPr marL="0" marR="0" marT="0" marB="0">
                    <a:lnL w="12700">
                      <a:solidFill>
                        <a:srgbClr val="41709C"/>
                      </a:solidFill>
                      <a:prstDash val="solid"/>
                    </a:lnL>
                    <a:lnR w="12700">
                      <a:solidFill>
                        <a:srgbClr val="41709C"/>
                      </a:solidFill>
                      <a:prstDash val="solid"/>
                    </a:lnR>
                    <a:lnT w="12700">
                      <a:solidFill>
                        <a:srgbClr val="41709C"/>
                      </a:solidFill>
                      <a:prstDash val="solid"/>
                    </a:lnT>
                    <a:lnB w="12700">
                      <a:solidFill>
                        <a:srgbClr val="41709C"/>
                      </a:solidFill>
                      <a:prstDash val="solid"/>
                    </a:lnB>
                    <a:solidFill>
                      <a:srgbClr val="FFD966"/>
                    </a:solidFill>
                  </a:tcPr>
                </a:tc>
                <a:extLst>
                  <a:ext uri="{0D108BD9-81ED-4DB2-BD59-A6C34878D82A}">
                    <a16:rowId xmlns:a16="http://schemas.microsoft.com/office/drawing/2014/main" val="10005"/>
                  </a:ext>
                </a:extLst>
              </a:tr>
              <a:tr h="344424">
                <a:tc>
                  <a:txBody>
                    <a:bodyPr/>
                    <a:lstStyle/>
                    <a:p>
                      <a:pPr marL="1270" algn="ctr">
                        <a:lnSpc>
                          <a:spcPct val="100000"/>
                        </a:lnSpc>
                        <a:spcBef>
                          <a:spcPts val="155"/>
                        </a:spcBef>
                      </a:pPr>
                      <a:r>
                        <a:rPr sz="1800" spc="-20" dirty="0">
                          <a:latin typeface="Carlito"/>
                          <a:cs typeface="Carlito"/>
                        </a:rPr>
                        <a:t>D.2</a:t>
                      </a:r>
                      <a:endParaRPr sz="1800">
                        <a:latin typeface="Carlito"/>
                        <a:cs typeface="Carlito"/>
                      </a:endParaRPr>
                    </a:p>
                  </a:txBody>
                  <a:tcPr marL="0" marR="0" marT="19685" marB="0">
                    <a:lnL w="12700">
                      <a:solidFill>
                        <a:srgbClr val="41709C"/>
                      </a:solidFill>
                      <a:prstDash val="solid"/>
                    </a:lnL>
                    <a:lnR w="12700">
                      <a:solidFill>
                        <a:srgbClr val="41709C"/>
                      </a:solidFill>
                      <a:prstDash val="solid"/>
                    </a:lnR>
                    <a:lnT w="12700">
                      <a:solidFill>
                        <a:srgbClr val="41709C"/>
                      </a:solidFill>
                      <a:prstDash val="solid"/>
                    </a:lnT>
                    <a:lnB w="12700">
                      <a:solidFill>
                        <a:srgbClr val="41709C"/>
                      </a:solidFill>
                      <a:prstDash val="solid"/>
                    </a:lnB>
                    <a:solidFill>
                      <a:srgbClr val="FFD966"/>
                    </a:solidFill>
                  </a:tcPr>
                </a:tc>
                <a:extLst>
                  <a:ext uri="{0D108BD9-81ED-4DB2-BD59-A6C34878D82A}">
                    <a16:rowId xmlns:a16="http://schemas.microsoft.com/office/drawing/2014/main" val="10006"/>
                  </a:ext>
                </a:extLst>
              </a:tr>
              <a:tr h="304800">
                <a:tc>
                  <a:txBody>
                    <a:bodyPr/>
                    <a:lstStyle/>
                    <a:p>
                      <a:pPr algn="ctr">
                        <a:lnSpc>
                          <a:spcPct val="100000"/>
                        </a:lnSpc>
                      </a:pPr>
                      <a:r>
                        <a:rPr sz="1800" spc="-5" dirty="0">
                          <a:latin typeface="Carlito"/>
                          <a:cs typeface="Carlito"/>
                        </a:rPr>
                        <a:t>C.0</a:t>
                      </a:r>
                      <a:endParaRPr sz="1800" dirty="0">
                        <a:latin typeface="Carlito"/>
                        <a:cs typeface="Carlito"/>
                      </a:endParaRPr>
                    </a:p>
                  </a:txBody>
                  <a:tcPr marL="0" marR="0" marT="0" marB="0">
                    <a:lnL w="12700">
                      <a:solidFill>
                        <a:srgbClr val="41709C"/>
                      </a:solidFill>
                      <a:prstDash val="solid"/>
                    </a:lnL>
                    <a:lnR w="12700">
                      <a:solidFill>
                        <a:srgbClr val="41709C"/>
                      </a:solidFill>
                      <a:prstDash val="solid"/>
                    </a:lnR>
                    <a:lnT w="12700">
                      <a:solidFill>
                        <a:srgbClr val="41709C"/>
                      </a:solidFill>
                      <a:prstDash val="solid"/>
                    </a:lnT>
                    <a:lnB w="12700">
                      <a:solidFill>
                        <a:srgbClr val="41709C"/>
                      </a:solidFill>
                      <a:prstDash val="solid"/>
                    </a:lnB>
                    <a:solidFill>
                      <a:srgbClr val="C8C8C8"/>
                    </a:solidFill>
                  </a:tcPr>
                </a:tc>
                <a:extLst>
                  <a:ext uri="{0D108BD9-81ED-4DB2-BD59-A6C34878D82A}">
                    <a16:rowId xmlns:a16="http://schemas.microsoft.com/office/drawing/2014/main" val="10007"/>
                  </a:ext>
                </a:extLst>
              </a:tr>
              <a:tr h="304800">
                <a:tc>
                  <a:txBody>
                    <a:bodyPr/>
                    <a:lstStyle/>
                    <a:p>
                      <a:pPr algn="ctr">
                        <a:lnSpc>
                          <a:spcPct val="100000"/>
                        </a:lnSpc>
                      </a:pPr>
                      <a:r>
                        <a:rPr sz="1800" spc="-5" dirty="0">
                          <a:latin typeface="Carlito"/>
                          <a:cs typeface="Carlito"/>
                        </a:rPr>
                        <a:t>C.1</a:t>
                      </a:r>
                      <a:endParaRPr sz="1800">
                        <a:latin typeface="Carlito"/>
                        <a:cs typeface="Carlito"/>
                      </a:endParaRPr>
                    </a:p>
                  </a:txBody>
                  <a:tcPr marL="0" marR="0" marT="0" marB="0">
                    <a:lnL w="12700">
                      <a:solidFill>
                        <a:srgbClr val="41709C"/>
                      </a:solidFill>
                      <a:prstDash val="solid"/>
                    </a:lnL>
                    <a:lnR w="12700">
                      <a:solidFill>
                        <a:srgbClr val="41709C"/>
                      </a:solidFill>
                      <a:prstDash val="solid"/>
                    </a:lnR>
                    <a:lnT w="12700">
                      <a:solidFill>
                        <a:srgbClr val="41709C"/>
                      </a:solidFill>
                      <a:prstDash val="solid"/>
                    </a:lnT>
                    <a:lnB w="12700">
                      <a:solidFill>
                        <a:srgbClr val="41709C"/>
                      </a:solidFill>
                      <a:prstDash val="solid"/>
                    </a:lnB>
                    <a:solidFill>
                      <a:srgbClr val="C8C8C8"/>
                    </a:solidFill>
                  </a:tcPr>
                </a:tc>
                <a:extLst>
                  <a:ext uri="{0D108BD9-81ED-4DB2-BD59-A6C34878D82A}">
                    <a16:rowId xmlns:a16="http://schemas.microsoft.com/office/drawing/2014/main" val="10008"/>
                  </a:ext>
                </a:extLst>
              </a:tr>
              <a:tr h="304800">
                <a:tc>
                  <a:txBody>
                    <a:bodyPr/>
                    <a:lstStyle/>
                    <a:p>
                      <a:pPr algn="ctr">
                        <a:lnSpc>
                          <a:spcPct val="100000"/>
                        </a:lnSpc>
                      </a:pPr>
                      <a:r>
                        <a:rPr sz="1800" spc="-5" dirty="0">
                          <a:latin typeface="Carlito"/>
                          <a:cs typeface="Carlito"/>
                        </a:rPr>
                        <a:t>C.2</a:t>
                      </a:r>
                      <a:endParaRPr sz="1800">
                        <a:latin typeface="Carlito"/>
                        <a:cs typeface="Carlito"/>
                      </a:endParaRPr>
                    </a:p>
                  </a:txBody>
                  <a:tcPr marL="0" marR="0" marT="0" marB="0">
                    <a:lnL w="12700">
                      <a:solidFill>
                        <a:srgbClr val="41709C"/>
                      </a:solidFill>
                      <a:prstDash val="solid"/>
                    </a:lnL>
                    <a:lnR w="12700">
                      <a:solidFill>
                        <a:srgbClr val="41709C"/>
                      </a:solidFill>
                      <a:prstDash val="solid"/>
                    </a:lnR>
                    <a:lnT w="12700">
                      <a:solidFill>
                        <a:srgbClr val="41709C"/>
                      </a:solidFill>
                      <a:prstDash val="solid"/>
                    </a:lnT>
                    <a:lnB w="12700">
                      <a:solidFill>
                        <a:srgbClr val="41709C"/>
                      </a:solidFill>
                      <a:prstDash val="solid"/>
                    </a:lnB>
                    <a:solidFill>
                      <a:srgbClr val="C8C8C8"/>
                    </a:solidFill>
                  </a:tcPr>
                </a:tc>
                <a:extLst>
                  <a:ext uri="{0D108BD9-81ED-4DB2-BD59-A6C34878D82A}">
                    <a16:rowId xmlns:a16="http://schemas.microsoft.com/office/drawing/2014/main" val="10009"/>
                  </a:ext>
                </a:extLst>
              </a:tr>
              <a:tr h="341375">
                <a:tc>
                  <a:txBody>
                    <a:bodyPr/>
                    <a:lstStyle/>
                    <a:p>
                      <a:pPr algn="ctr">
                        <a:lnSpc>
                          <a:spcPct val="100000"/>
                        </a:lnSpc>
                        <a:spcBef>
                          <a:spcPts val="145"/>
                        </a:spcBef>
                      </a:pPr>
                      <a:r>
                        <a:rPr sz="1800" spc="-5" dirty="0">
                          <a:latin typeface="Carlito"/>
                          <a:cs typeface="Carlito"/>
                        </a:rPr>
                        <a:t>C.3</a:t>
                      </a:r>
                      <a:endParaRPr sz="1800">
                        <a:latin typeface="Carlito"/>
                        <a:cs typeface="Carlito"/>
                      </a:endParaRPr>
                    </a:p>
                  </a:txBody>
                  <a:tcPr marL="0" marR="0" marT="18415" marB="0">
                    <a:lnL w="12700">
                      <a:solidFill>
                        <a:srgbClr val="41709C"/>
                      </a:solidFill>
                      <a:prstDash val="solid"/>
                    </a:lnL>
                    <a:lnR w="12700">
                      <a:solidFill>
                        <a:srgbClr val="41709C"/>
                      </a:solidFill>
                      <a:prstDash val="solid"/>
                    </a:lnR>
                    <a:lnT w="12700">
                      <a:solidFill>
                        <a:srgbClr val="41709C"/>
                      </a:solidFill>
                      <a:prstDash val="solid"/>
                    </a:lnT>
                    <a:lnB w="12700">
                      <a:solidFill>
                        <a:srgbClr val="41709C"/>
                      </a:solidFill>
                      <a:prstDash val="solid"/>
                    </a:lnB>
                    <a:solidFill>
                      <a:srgbClr val="C8C8C8"/>
                    </a:solidFill>
                  </a:tcPr>
                </a:tc>
                <a:extLst>
                  <a:ext uri="{0D108BD9-81ED-4DB2-BD59-A6C34878D82A}">
                    <a16:rowId xmlns:a16="http://schemas.microsoft.com/office/drawing/2014/main" val="10010"/>
                  </a:ext>
                </a:extLst>
              </a:tr>
              <a:tr h="304800">
                <a:tc>
                  <a:txBody>
                    <a:bodyPr/>
                    <a:lstStyle/>
                    <a:p>
                      <a:pPr marL="1270" algn="ctr">
                        <a:lnSpc>
                          <a:spcPct val="100000"/>
                        </a:lnSpc>
                        <a:spcBef>
                          <a:spcPts val="5"/>
                        </a:spcBef>
                      </a:pPr>
                      <a:r>
                        <a:rPr sz="1800" spc="-20" dirty="0">
                          <a:latin typeface="Carlito"/>
                          <a:cs typeface="Carlito"/>
                        </a:rPr>
                        <a:t>D.3</a:t>
                      </a:r>
                      <a:endParaRPr sz="1800">
                        <a:latin typeface="Carlito"/>
                        <a:cs typeface="Carlito"/>
                      </a:endParaRPr>
                    </a:p>
                  </a:txBody>
                  <a:tcPr marL="0" marR="0" marT="635" marB="0">
                    <a:lnL w="12700">
                      <a:solidFill>
                        <a:srgbClr val="41709C"/>
                      </a:solidFill>
                      <a:prstDash val="solid"/>
                    </a:lnL>
                    <a:lnR w="12700">
                      <a:solidFill>
                        <a:srgbClr val="41709C"/>
                      </a:solidFill>
                      <a:prstDash val="solid"/>
                    </a:lnR>
                    <a:lnT w="12700">
                      <a:solidFill>
                        <a:srgbClr val="41709C"/>
                      </a:solidFill>
                      <a:prstDash val="solid"/>
                    </a:lnT>
                    <a:lnB w="12700">
                      <a:solidFill>
                        <a:srgbClr val="41709C"/>
                      </a:solidFill>
                      <a:prstDash val="solid"/>
                    </a:lnB>
                    <a:solidFill>
                      <a:srgbClr val="FFD966"/>
                    </a:solidFill>
                  </a:tcPr>
                </a:tc>
                <a:extLst>
                  <a:ext uri="{0D108BD9-81ED-4DB2-BD59-A6C34878D82A}">
                    <a16:rowId xmlns:a16="http://schemas.microsoft.com/office/drawing/2014/main" val="10011"/>
                  </a:ext>
                </a:extLst>
              </a:tr>
              <a:tr h="381000">
                <a:tc>
                  <a:txBody>
                    <a:bodyPr/>
                    <a:lstStyle/>
                    <a:p>
                      <a:pPr marL="1270" algn="ctr">
                        <a:lnSpc>
                          <a:spcPct val="100000"/>
                        </a:lnSpc>
                        <a:spcBef>
                          <a:spcPts val="305"/>
                        </a:spcBef>
                      </a:pPr>
                      <a:r>
                        <a:rPr sz="1800" spc="-20" dirty="0">
                          <a:latin typeface="Carlito"/>
                          <a:cs typeface="Carlito"/>
                        </a:rPr>
                        <a:t>D.4</a:t>
                      </a:r>
                      <a:endParaRPr sz="1800" dirty="0">
                        <a:latin typeface="Carlito"/>
                        <a:cs typeface="Carlito"/>
                      </a:endParaRPr>
                    </a:p>
                  </a:txBody>
                  <a:tcPr marL="0" marR="0" marT="38735" marB="0">
                    <a:lnL w="12700">
                      <a:solidFill>
                        <a:srgbClr val="41709C"/>
                      </a:solidFill>
                      <a:prstDash val="solid"/>
                    </a:lnL>
                    <a:lnR w="12700">
                      <a:solidFill>
                        <a:srgbClr val="41709C"/>
                      </a:solidFill>
                      <a:prstDash val="solid"/>
                    </a:lnR>
                    <a:lnT w="12700">
                      <a:solidFill>
                        <a:srgbClr val="41709C"/>
                      </a:solidFill>
                      <a:prstDash val="solid"/>
                    </a:lnT>
                    <a:lnB w="12700">
                      <a:solidFill>
                        <a:srgbClr val="41709C"/>
                      </a:solidFill>
                      <a:prstDash val="solid"/>
                    </a:lnB>
                    <a:solidFill>
                      <a:srgbClr val="FFD966"/>
                    </a:solidFill>
                  </a:tcPr>
                </a:tc>
                <a:extLst>
                  <a:ext uri="{0D108BD9-81ED-4DB2-BD59-A6C34878D82A}">
                    <a16:rowId xmlns:a16="http://schemas.microsoft.com/office/drawing/2014/main" val="10012"/>
                  </a:ext>
                </a:extLst>
              </a:tr>
            </a:tbl>
          </a:graphicData>
        </a:graphic>
      </p:graphicFrame>
      <p:sp>
        <p:nvSpPr>
          <p:cNvPr id="8" name="object 8"/>
          <p:cNvSpPr txBox="1"/>
          <p:nvPr/>
        </p:nvSpPr>
        <p:spPr>
          <a:xfrm>
            <a:off x="5176213" y="1022520"/>
            <a:ext cx="6112701" cy="3891450"/>
          </a:xfrm>
          <a:prstGeom prst="rect">
            <a:avLst/>
          </a:prstGeom>
        </p:spPr>
        <p:txBody>
          <a:bodyPr vert="horz" wrap="square" lIns="0" tIns="13335" rIns="0" bIns="0" rtlCol="0">
            <a:spAutoFit/>
          </a:bodyPr>
          <a:lstStyle/>
          <a:p>
            <a:pPr marL="241300" indent="-228600" algn="just">
              <a:lnSpc>
                <a:spcPct val="100000"/>
              </a:lnSpc>
              <a:spcBef>
                <a:spcPts val="105"/>
              </a:spcBef>
              <a:buAutoNum type="arabicPeriod"/>
              <a:tabLst>
                <a:tab pos="241300" algn="l"/>
              </a:tabLst>
            </a:pPr>
            <a:r>
              <a:rPr spc="-10" dirty="0">
                <a:latin typeface="Times New Roman" panose="02020603050405020304" pitchFamily="18" charset="0"/>
                <a:cs typeface="Times New Roman" panose="02020603050405020304" pitchFamily="18" charset="0"/>
              </a:rPr>
              <a:t>System </a:t>
            </a:r>
            <a:r>
              <a:rPr dirty="0">
                <a:latin typeface="Times New Roman" panose="02020603050405020304" pitchFamily="18" charset="0"/>
                <a:cs typeface="Times New Roman" panose="02020603050405020304" pitchFamily="18" charset="0"/>
              </a:rPr>
              <a:t>with a </a:t>
            </a:r>
            <a:r>
              <a:rPr spc="-5" dirty="0">
                <a:latin typeface="Times New Roman" panose="02020603050405020304" pitchFamily="18" charset="0"/>
                <a:cs typeface="Times New Roman" panose="02020603050405020304" pitchFamily="18" charset="0"/>
              </a:rPr>
              <a:t>number </a:t>
            </a:r>
            <a:r>
              <a:rPr dirty="0">
                <a:latin typeface="Times New Roman" panose="02020603050405020304" pitchFamily="18" charset="0"/>
                <a:cs typeface="Times New Roman" panose="02020603050405020304" pitchFamily="18" charset="0"/>
              </a:rPr>
              <a:t>of </a:t>
            </a:r>
            <a:r>
              <a:rPr spc="-5" dirty="0">
                <a:latin typeface="Times New Roman" panose="02020603050405020304" pitchFamily="18" charset="0"/>
                <a:cs typeface="Times New Roman" panose="02020603050405020304" pitchFamily="18" charset="0"/>
              </a:rPr>
              <a:t>frames</a:t>
            </a:r>
            <a:r>
              <a:rPr spc="-7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allocated</a:t>
            </a:r>
            <a:endParaRPr dirty="0">
              <a:latin typeface="Times New Roman" panose="02020603050405020304" pitchFamily="18" charset="0"/>
              <a:cs typeface="Times New Roman" panose="02020603050405020304" pitchFamily="18" charset="0"/>
            </a:endParaRPr>
          </a:p>
          <a:p>
            <a:pPr marL="241300" marR="6985" indent="-228600" algn="just">
              <a:lnSpc>
                <a:spcPct val="100000"/>
              </a:lnSpc>
              <a:buAutoNum type="arabicPeriod"/>
              <a:tabLst>
                <a:tab pos="241300" algn="l"/>
              </a:tabLst>
            </a:pPr>
            <a:r>
              <a:rPr spc="-10" dirty="0">
                <a:latin typeface="Times New Roman" panose="02020603050405020304" pitchFamily="18" charset="0"/>
                <a:cs typeface="Times New Roman" panose="02020603050405020304" pitchFamily="18" charset="0"/>
              </a:rPr>
              <a:t>Process </a:t>
            </a:r>
            <a:r>
              <a:rPr spc="5" dirty="0">
                <a:latin typeface="Times New Roman" panose="02020603050405020304" pitchFamily="18" charset="0"/>
                <a:cs typeface="Times New Roman" panose="02020603050405020304" pitchFamily="18" charset="0"/>
              </a:rPr>
              <a:t>A, </a:t>
            </a:r>
            <a:r>
              <a:rPr spc="-10" dirty="0">
                <a:latin typeface="Times New Roman" panose="02020603050405020304" pitchFamily="18" charset="0"/>
                <a:cs typeface="Times New Roman" panose="02020603050405020304" pitchFamily="18" charset="0"/>
              </a:rPr>
              <a:t>stored </a:t>
            </a:r>
            <a:r>
              <a:rPr dirty="0">
                <a:latin typeface="Times New Roman" panose="02020603050405020304" pitchFamily="18" charset="0"/>
                <a:cs typeface="Times New Roman" panose="02020603050405020304" pitchFamily="18" charset="0"/>
              </a:rPr>
              <a:t>on </a:t>
            </a:r>
            <a:r>
              <a:rPr spc="-5" dirty="0">
                <a:latin typeface="Times New Roman" panose="02020603050405020304" pitchFamily="18" charset="0"/>
                <a:cs typeface="Times New Roman" panose="02020603050405020304" pitchFamily="18" charset="0"/>
              </a:rPr>
              <a:t>disk, consists </a:t>
            </a:r>
            <a:r>
              <a:rPr dirty="0">
                <a:latin typeface="Times New Roman" panose="02020603050405020304" pitchFamily="18" charset="0"/>
                <a:cs typeface="Times New Roman" panose="02020603050405020304" pitchFamily="18" charset="0"/>
              </a:rPr>
              <a:t>of </a:t>
            </a:r>
            <a:r>
              <a:rPr spc="-10" dirty="0">
                <a:latin typeface="Times New Roman" panose="02020603050405020304" pitchFamily="18" charset="0"/>
                <a:cs typeface="Times New Roman" panose="02020603050405020304" pitchFamily="18" charset="0"/>
              </a:rPr>
              <a:t>four </a:t>
            </a:r>
            <a:r>
              <a:rPr spc="-5" dirty="0">
                <a:latin typeface="Times New Roman" panose="02020603050405020304" pitchFamily="18" charset="0"/>
                <a:cs typeface="Times New Roman" panose="02020603050405020304" pitchFamily="18" charset="0"/>
              </a:rPr>
              <a:t>pages. </a:t>
            </a:r>
            <a:r>
              <a:rPr dirty="0">
                <a:latin typeface="Times New Roman" panose="02020603050405020304" pitchFamily="18" charset="0"/>
                <a:cs typeface="Times New Roman" panose="02020603050405020304" pitchFamily="18" charset="0"/>
              </a:rPr>
              <a:t>When it comes </a:t>
            </a:r>
            <a:r>
              <a:rPr spc="-5" dirty="0">
                <a:latin typeface="Times New Roman" panose="02020603050405020304" pitchFamily="18" charset="0"/>
                <a:cs typeface="Times New Roman" panose="02020603050405020304" pitchFamily="18" charset="0"/>
              </a:rPr>
              <a:t>time </a:t>
            </a:r>
            <a:r>
              <a:rPr spc="-15" dirty="0">
                <a:latin typeface="Times New Roman" panose="02020603050405020304" pitchFamily="18" charset="0"/>
                <a:cs typeface="Times New Roman" panose="02020603050405020304" pitchFamily="18" charset="0"/>
              </a:rPr>
              <a:t>to  </a:t>
            </a:r>
            <a:r>
              <a:rPr dirty="0">
                <a:latin typeface="Times New Roman" panose="02020603050405020304" pitchFamily="18" charset="0"/>
                <a:cs typeface="Times New Roman" panose="02020603050405020304" pitchFamily="18" charset="0"/>
              </a:rPr>
              <a:t>load </a:t>
            </a:r>
            <a:r>
              <a:rPr spc="-5" dirty="0">
                <a:latin typeface="Times New Roman" panose="02020603050405020304" pitchFamily="18" charset="0"/>
                <a:cs typeface="Times New Roman" panose="02020603050405020304" pitchFamily="18" charset="0"/>
              </a:rPr>
              <a:t>this </a:t>
            </a:r>
            <a:r>
              <a:rPr spc="-10" dirty="0">
                <a:latin typeface="Times New Roman" panose="02020603050405020304" pitchFamily="18" charset="0"/>
                <a:cs typeface="Times New Roman" panose="02020603050405020304" pitchFamily="18" charset="0"/>
              </a:rPr>
              <a:t>process, </a:t>
            </a:r>
            <a:r>
              <a:rPr spc="-5" dirty="0">
                <a:latin typeface="Times New Roman" panose="02020603050405020304" pitchFamily="18" charset="0"/>
                <a:cs typeface="Times New Roman" panose="02020603050405020304" pitchFamily="18" charset="0"/>
              </a:rPr>
              <a:t>the </a:t>
            </a:r>
            <a:r>
              <a:rPr spc="-10" dirty="0">
                <a:latin typeface="Times New Roman" panose="02020603050405020304" pitchFamily="18" charset="0"/>
                <a:cs typeface="Times New Roman" panose="02020603050405020304" pitchFamily="18" charset="0"/>
              </a:rPr>
              <a:t>operating system </a:t>
            </a:r>
            <a:r>
              <a:rPr spc="-5" dirty="0">
                <a:latin typeface="Times New Roman" panose="02020603050405020304" pitchFamily="18" charset="0"/>
                <a:cs typeface="Times New Roman" panose="02020603050405020304" pitchFamily="18" charset="0"/>
              </a:rPr>
              <a:t>finds </a:t>
            </a:r>
            <a:r>
              <a:rPr spc="-10" dirty="0">
                <a:latin typeface="Times New Roman" panose="02020603050405020304" pitchFamily="18" charset="0"/>
                <a:cs typeface="Times New Roman" panose="02020603050405020304" pitchFamily="18" charset="0"/>
              </a:rPr>
              <a:t>four </a:t>
            </a:r>
            <a:r>
              <a:rPr spc="-5" dirty="0">
                <a:latin typeface="Times New Roman" panose="02020603050405020304" pitchFamily="18" charset="0"/>
                <a:cs typeface="Times New Roman" panose="02020603050405020304" pitchFamily="18" charset="0"/>
              </a:rPr>
              <a:t>free </a:t>
            </a:r>
            <a:r>
              <a:rPr spc="-10" dirty="0">
                <a:latin typeface="Times New Roman" panose="02020603050405020304" pitchFamily="18" charset="0"/>
                <a:cs typeface="Times New Roman" panose="02020603050405020304" pitchFamily="18" charset="0"/>
              </a:rPr>
              <a:t>frames </a:t>
            </a:r>
            <a:r>
              <a:rPr spc="-5" dirty="0">
                <a:latin typeface="Times New Roman" panose="02020603050405020304" pitchFamily="18" charset="0"/>
                <a:cs typeface="Times New Roman" panose="02020603050405020304" pitchFamily="18" charset="0"/>
              </a:rPr>
              <a:t>and </a:t>
            </a:r>
            <a:r>
              <a:rPr dirty="0">
                <a:latin typeface="Times New Roman" panose="02020603050405020304" pitchFamily="18" charset="0"/>
                <a:cs typeface="Times New Roman" panose="02020603050405020304" pitchFamily="18" charset="0"/>
              </a:rPr>
              <a:t>loads  </a:t>
            </a:r>
            <a:r>
              <a:rPr spc="-5" dirty="0">
                <a:latin typeface="Times New Roman" panose="02020603050405020304" pitchFamily="18" charset="0"/>
                <a:cs typeface="Times New Roman" panose="02020603050405020304" pitchFamily="18" charset="0"/>
              </a:rPr>
              <a:t>the </a:t>
            </a:r>
            <a:r>
              <a:rPr spc="-10" dirty="0">
                <a:latin typeface="Times New Roman" panose="02020603050405020304" pitchFamily="18" charset="0"/>
                <a:cs typeface="Times New Roman" panose="02020603050405020304" pitchFamily="18" charset="0"/>
              </a:rPr>
              <a:t>four </a:t>
            </a:r>
            <a:r>
              <a:rPr spc="-5" dirty="0">
                <a:latin typeface="Times New Roman" panose="02020603050405020304" pitchFamily="18" charset="0"/>
                <a:cs typeface="Times New Roman" panose="02020603050405020304" pitchFamily="18" charset="0"/>
              </a:rPr>
              <a:t>pages </a:t>
            </a:r>
            <a:r>
              <a:rPr dirty="0">
                <a:latin typeface="Times New Roman" panose="02020603050405020304" pitchFamily="18" charset="0"/>
                <a:cs typeface="Times New Roman" panose="02020603050405020304" pitchFamily="18" charset="0"/>
              </a:rPr>
              <a:t>of </a:t>
            </a:r>
            <a:r>
              <a:rPr spc="-10" dirty="0">
                <a:latin typeface="Times New Roman" panose="02020603050405020304" pitchFamily="18" charset="0"/>
                <a:cs typeface="Times New Roman" panose="02020603050405020304" pitchFamily="18" charset="0"/>
              </a:rPr>
              <a:t>process </a:t>
            </a:r>
            <a:r>
              <a:rPr dirty="0">
                <a:latin typeface="Times New Roman" panose="02020603050405020304" pitchFamily="18" charset="0"/>
                <a:cs typeface="Times New Roman" panose="02020603050405020304" pitchFamily="18" charset="0"/>
              </a:rPr>
              <a:t>A </a:t>
            </a:r>
            <a:r>
              <a:rPr spc="-10" dirty="0">
                <a:latin typeface="Times New Roman" panose="02020603050405020304" pitchFamily="18" charset="0"/>
                <a:cs typeface="Times New Roman" panose="02020603050405020304" pitchFamily="18" charset="0"/>
              </a:rPr>
              <a:t>into </a:t>
            </a:r>
            <a:r>
              <a:rPr spc="-5" dirty="0">
                <a:latin typeface="Times New Roman" panose="02020603050405020304" pitchFamily="18" charset="0"/>
                <a:cs typeface="Times New Roman" panose="02020603050405020304" pitchFamily="18" charset="0"/>
              </a:rPr>
              <a:t>the </a:t>
            </a:r>
            <a:r>
              <a:rPr spc="-10" dirty="0">
                <a:latin typeface="Times New Roman" panose="02020603050405020304" pitchFamily="18" charset="0"/>
                <a:cs typeface="Times New Roman" panose="02020603050405020304" pitchFamily="18" charset="0"/>
              </a:rPr>
              <a:t>four</a:t>
            </a:r>
            <a:r>
              <a:rPr spc="-15"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frames.</a:t>
            </a:r>
            <a:endParaRPr dirty="0">
              <a:latin typeface="Times New Roman" panose="02020603050405020304" pitchFamily="18" charset="0"/>
              <a:cs typeface="Times New Roman" panose="02020603050405020304" pitchFamily="18" charset="0"/>
            </a:endParaRPr>
          </a:p>
          <a:p>
            <a:pPr marL="241300" indent="-228600" algn="just">
              <a:lnSpc>
                <a:spcPct val="100000"/>
              </a:lnSpc>
              <a:buAutoNum type="arabicPeriod"/>
              <a:tabLst>
                <a:tab pos="241300" algn="l"/>
              </a:tabLst>
            </a:pPr>
            <a:r>
              <a:rPr spc="-10" dirty="0">
                <a:latin typeface="Times New Roman" panose="02020603050405020304" pitchFamily="18" charset="0"/>
                <a:cs typeface="Times New Roman" panose="02020603050405020304" pitchFamily="18" charset="0"/>
              </a:rPr>
              <a:t>Process</a:t>
            </a:r>
            <a:r>
              <a:rPr spc="15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B,</a:t>
            </a:r>
            <a:r>
              <a:rPr spc="15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consisting</a:t>
            </a:r>
            <a:r>
              <a:rPr spc="17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of</a:t>
            </a:r>
            <a:r>
              <a:rPr spc="155"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three</a:t>
            </a:r>
            <a:r>
              <a:rPr spc="165"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pages,</a:t>
            </a:r>
            <a:r>
              <a:rPr spc="15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and</a:t>
            </a:r>
            <a:r>
              <a:rPr spc="160"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process</a:t>
            </a:r>
            <a:r>
              <a:rPr spc="16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C,</a:t>
            </a:r>
            <a:r>
              <a:rPr spc="16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consisting</a:t>
            </a:r>
            <a:r>
              <a:rPr spc="17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of</a:t>
            </a:r>
            <a:r>
              <a:rPr spc="14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four</a:t>
            </a:r>
            <a:r>
              <a:rPr lang="en-US"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pages, </a:t>
            </a:r>
            <a:r>
              <a:rPr spc="-10" dirty="0">
                <a:latin typeface="Times New Roman" panose="02020603050405020304" pitchFamily="18" charset="0"/>
                <a:cs typeface="Times New Roman" panose="02020603050405020304" pitchFamily="18" charset="0"/>
              </a:rPr>
              <a:t>are </a:t>
            </a:r>
            <a:r>
              <a:rPr spc="-5" dirty="0">
                <a:latin typeface="Times New Roman" panose="02020603050405020304" pitchFamily="18" charset="0"/>
                <a:cs typeface="Times New Roman" panose="02020603050405020304" pitchFamily="18" charset="0"/>
              </a:rPr>
              <a:t>subsequently</a:t>
            </a:r>
            <a:r>
              <a:rPr spc="6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loaded.</a:t>
            </a:r>
            <a:endParaRPr dirty="0">
              <a:latin typeface="Times New Roman" panose="02020603050405020304" pitchFamily="18" charset="0"/>
              <a:cs typeface="Times New Roman" panose="02020603050405020304" pitchFamily="18" charset="0"/>
            </a:endParaRPr>
          </a:p>
          <a:p>
            <a:pPr marL="241300" indent="-228600" algn="just">
              <a:lnSpc>
                <a:spcPct val="100000"/>
              </a:lnSpc>
              <a:buAutoNum type="arabicPeriod" startAt="4"/>
              <a:tabLst>
                <a:tab pos="241300" algn="l"/>
              </a:tabLst>
            </a:pPr>
            <a:r>
              <a:rPr spc="-5" dirty="0">
                <a:latin typeface="Times New Roman" panose="02020603050405020304" pitchFamily="18" charset="0"/>
                <a:cs typeface="Times New Roman" panose="02020603050405020304" pitchFamily="18" charset="0"/>
              </a:rPr>
              <a:t>Then </a:t>
            </a:r>
            <a:r>
              <a:rPr spc="-10" dirty="0">
                <a:latin typeface="Times New Roman" panose="02020603050405020304" pitchFamily="18" charset="0"/>
                <a:cs typeface="Times New Roman" panose="02020603050405020304" pitchFamily="18" charset="0"/>
              </a:rPr>
              <a:t>process </a:t>
            </a:r>
            <a:r>
              <a:rPr dirty="0">
                <a:latin typeface="Times New Roman" panose="02020603050405020304" pitchFamily="18" charset="0"/>
                <a:cs typeface="Times New Roman" panose="02020603050405020304" pitchFamily="18" charset="0"/>
              </a:rPr>
              <a:t>B is </a:t>
            </a:r>
            <a:r>
              <a:rPr spc="-5" dirty="0">
                <a:latin typeface="Times New Roman" panose="02020603050405020304" pitchFamily="18" charset="0"/>
                <a:cs typeface="Times New Roman" panose="02020603050405020304" pitchFamily="18" charset="0"/>
              </a:rPr>
              <a:t>suspended and </a:t>
            </a:r>
            <a:r>
              <a:rPr dirty="0">
                <a:latin typeface="Times New Roman" panose="02020603050405020304" pitchFamily="18" charset="0"/>
                <a:cs typeface="Times New Roman" panose="02020603050405020304" pitchFamily="18" charset="0"/>
              </a:rPr>
              <a:t>is </a:t>
            </a:r>
            <a:r>
              <a:rPr spc="-5" dirty="0">
                <a:latin typeface="Times New Roman" panose="02020603050405020304" pitchFamily="18" charset="0"/>
                <a:cs typeface="Times New Roman" panose="02020603050405020304" pitchFamily="18" charset="0"/>
              </a:rPr>
              <a:t>swapped out </a:t>
            </a:r>
            <a:r>
              <a:rPr dirty="0">
                <a:latin typeface="Times New Roman" panose="02020603050405020304" pitchFamily="18" charset="0"/>
                <a:cs typeface="Times New Roman" panose="02020603050405020304" pitchFamily="18" charset="0"/>
              </a:rPr>
              <a:t>of </a:t>
            </a:r>
            <a:r>
              <a:rPr spc="-5" dirty="0">
                <a:latin typeface="Times New Roman" panose="02020603050405020304" pitchFamily="18" charset="0"/>
                <a:cs typeface="Times New Roman" panose="02020603050405020304" pitchFamily="18" charset="0"/>
              </a:rPr>
              <a:t>main</a:t>
            </a:r>
            <a:r>
              <a:rPr spc="20" dirty="0">
                <a:latin typeface="Times New Roman" panose="02020603050405020304" pitchFamily="18" charset="0"/>
                <a:cs typeface="Times New Roman" panose="02020603050405020304" pitchFamily="18" charset="0"/>
              </a:rPr>
              <a:t> </a:t>
            </a:r>
            <a:r>
              <a:rPr spc="-15" dirty="0">
                <a:latin typeface="Times New Roman" panose="02020603050405020304" pitchFamily="18" charset="0"/>
                <a:cs typeface="Times New Roman" panose="02020603050405020304" pitchFamily="18" charset="0"/>
              </a:rPr>
              <a:t>memory.</a:t>
            </a:r>
            <a:endParaRPr dirty="0">
              <a:latin typeface="Times New Roman" panose="02020603050405020304" pitchFamily="18" charset="0"/>
              <a:cs typeface="Times New Roman" panose="02020603050405020304" pitchFamily="18" charset="0"/>
            </a:endParaRPr>
          </a:p>
          <a:p>
            <a:pPr marL="241300" marR="5715" indent="-228600" algn="just">
              <a:lnSpc>
                <a:spcPct val="100000"/>
              </a:lnSpc>
              <a:buAutoNum type="arabicPeriod" startAt="4"/>
              <a:tabLst>
                <a:tab pos="241300" algn="l"/>
              </a:tabLst>
            </a:pPr>
            <a:r>
              <a:rPr spc="-30" dirty="0">
                <a:latin typeface="Times New Roman" panose="02020603050405020304" pitchFamily="18" charset="0"/>
                <a:cs typeface="Times New Roman" panose="02020603050405020304" pitchFamily="18" charset="0"/>
              </a:rPr>
              <a:t>Later, </a:t>
            </a:r>
            <a:r>
              <a:rPr dirty="0">
                <a:latin typeface="Times New Roman" panose="02020603050405020304" pitchFamily="18" charset="0"/>
                <a:cs typeface="Times New Roman" panose="02020603050405020304" pitchFamily="18" charset="0"/>
              </a:rPr>
              <a:t>all of the </a:t>
            </a:r>
            <a:r>
              <a:rPr spc="-5" dirty="0">
                <a:latin typeface="Times New Roman" panose="02020603050405020304" pitchFamily="18" charset="0"/>
                <a:cs typeface="Times New Roman" panose="02020603050405020304" pitchFamily="18" charset="0"/>
              </a:rPr>
              <a:t>processes </a:t>
            </a:r>
            <a:r>
              <a:rPr dirty="0">
                <a:latin typeface="Times New Roman" panose="02020603050405020304" pitchFamily="18" charset="0"/>
                <a:cs typeface="Times New Roman" panose="02020603050405020304" pitchFamily="18" charset="0"/>
              </a:rPr>
              <a:t>in </a:t>
            </a:r>
            <a:r>
              <a:rPr spc="-5" dirty="0">
                <a:latin typeface="Times New Roman" panose="02020603050405020304" pitchFamily="18" charset="0"/>
                <a:cs typeface="Times New Roman" panose="02020603050405020304" pitchFamily="18" charset="0"/>
              </a:rPr>
              <a:t>main </a:t>
            </a:r>
            <a:r>
              <a:rPr dirty="0">
                <a:latin typeface="Times New Roman" panose="02020603050405020304" pitchFamily="18" charset="0"/>
                <a:cs typeface="Times New Roman" panose="02020603050405020304" pitchFamily="18" charset="0"/>
              </a:rPr>
              <a:t>memory </a:t>
            </a:r>
            <a:r>
              <a:rPr spc="-10" dirty="0">
                <a:latin typeface="Times New Roman" panose="02020603050405020304" pitchFamily="18" charset="0"/>
                <a:cs typeface="Times New Roman" panose="02020603050405020304" pitchFamily="18" charset="0"/>
              </a:rPr>
              <a:t>are blocked, </a:t>
            </a:r>
            <a:r>
              <a:rPr spc="-5" dirty="0">
                <a:latin typeface="Times New Roman" panose="02020603050405020304" pitchFamily="18" charset="0"/>
                <a:cs typeface="Times New Roman" panose="02020603050405020304" pitchFamily="18" charset="0"/>
              </a:rPr>
              <a:t>and </a:t>
            </a:r>
            <a:r>
              <a:rPr dirty="0">
                <a:latin typeface="Times New Roman" panose="02020603050405020304" pitchFamily="18" charset="0"/>
                <a:cs typeface="Times New Roman" panose="02020603050405020304" pitchFamily="18" charset="0"/>
              </a:rPr>
              <a:t>the  </a:t>
            </a:r>
            <a:r>
              <a:rPr spc="-10" dirty="0">
                <a:latin typeface="Times New Roman" panose="02020603050405020304" pitchFamily="18" charset="0"/>
                <a:cs typeface="Times New Roman" panose="02020603050405020304" pitchFamily="18" charset="0"/>
              </a:rPr>
              <a:t>operating system </a:t>
            </a:r>
            <a:r>
              <a:rPr spc="-5" dirty="0">
                <a:latin typeface="Times New Roman" panose="02020603050405020304" pitchFamily="18" charset="0"/>
                <a:cs typeface="Times New Roman" panose="02020603050405020304" pitchFamily="18" charset="0"/>
              </a:rPr>
              <a:t>needs </a:t>
            </a:r>
            <a:r>
              <a:rPr spc="-10" dirty="0">
                <a:latin typeface="Times New Roman" panose="02020603050405020304" pitchFamily="18" charset="0"/>
                <a:cs typeface="Times New Roman" panose="02020603050405020304" pitchFamily="18" charset="0"/>
              </a:rPr>
              <a:t>to </a:t>
            </a:r>
            <a:r>
              <a:rPr spc="-5" dirty="0">
                <a:latin typeface="Times New Roman" panose="02020603050405020304" pitchFamily="18" charset="0"/>
                <a:cs typeface="Times New Roman" panose="02020603050405020304" pitchFamily="18" charset="0"/>
              </a:rPr>
              <a:t>bring </a:t>
            </a:r>
            <a:r>
              <a:rPr spc="5" dirty="0">
                <a:latin typeface="Times New Roman" panose="02020603050405020304" pitchFamily="18" charset="0"/>
                <a:cs typeface="Times New Roman" panose="02020603050405020304" pitchFamily="18" charset="0"/>
              </a:rPr>
              <a:t>in </a:t>
            </a:r>
            <a:r>
              <a:rPr dirty="0">
                <a:latin typeface="Times New Roman" panose="02020603050405020304" pitchFamily="18" charset="0"/>
                <a:cs typeface="Times New Roman" panose="02020603050405020304" pitchFamily="18" charset="0"/>
              </a:rPr>
              <a:t>a new </a:t>
            </a:r>
            <a:r>
              <a:rPr spc="-10" dirty="0">
                <a:latin typeface="Times New Roman" panose="02020603050405020304" pitchFamily="18" charset="0"/>
                <a:cs typeface="Times New Roman" panose="02020603050405020304" pitchFamily="18" charset="0"/>
              </a:rPr>
              <a:t>process, process </a:t>
            </a:r>
            <a:r>
              <a:rPr spc="-20" dirty="0">
                <a:latin typeface="Times New Roman" panose="02020603050405020304" pitchFamily="18" charset="0"/>
                <a:cs typeface="Times New Roman" panose="02020603050405020304" pitchFamily="18" charset="0"/>
              </a:rPr>
              <a:t>D, </a:t>
            </a:r>
            <a:r>
              <a:rPr spc="-5" dirty="0">
                <a:latin typeface="Times New Roman" panose="02020603050405020304" pitchFamily="18" charset="0"/>
                <a:cs typeface="Times New Roman" panose="02020603050405020304" pitchFamily="18" charset="0"/>
              </a:rPr>
              <a:t>which  consists </a:t>
            </a:r>
            <a:r>
              <a:rPr dirty="0">
                <a:latin typeface="Times New Roman" panose="02020603050405020304" pitchFamily="18" charset="0"/>
                <a:cs typeface="Times New Roman" panose="02020603050405020304" pitchFamily="18" charset="0"/>
              </a:rPr>
              <a:t>of </a:t>
            </a:r>
            <a:r>
              <a:rPr spc="-5" dirty="0">
                <a:latin typeface="Times New Roman" panose="02020603050405020304" pitchFamily="18" charset="0"/>
                <a:cs typeface="Times New Roman" panose="02020603050405020304" pitchFamily="18" charset="0"/>
              </a:rPr>
              <a:t>five pages. The </a:t>
            </a:r>
            <a:r>
              <a:rPr spc="-10" dirty="0">
                <a:latin typeface="Times New Roman" panose="02020603050405020304" pitchFamily="18" charset="0"/>
                <a:cs typeface="Times New Roman" panose="02020603050405020304" pitchFamily="18" charset="0"/>
              </a:rPr>
              <a:t>Operating System </a:t>
            </a:r>
            <a:r>
              <a:rPr spc="-5" dirty="0">
                <a:latin typeface="Times New Roman" panose="02020603050405020304" pitchFamily="18" charset="0"/>
                <a:cs typeface="Times New Roman" panose="02020603050405020304" pitchFamily="18" charset="0"/>
              </a:rPr>
              <a:t>loads </a:t>
            </a:r>
            <a:r>
              <a:rPr dirty="0">
                <a:latin typeface="Times New Roman" panose="02020603050405020304" pitchFamily="18" charset="0"/>
                <a:cs typeface="Times New Roman" panose="02020603050405020304" pitchFamily="18" charset="0"/>
              </a:rPr>
              <a:t>the </a:t>
            </a:r>
            <a:r>
              <a:rPr spc="-5" dirty="0">
                <a:latin typeface="Times New Roman" panose="02020603050405020304" pitchFamily="18" charset="0"/>
                <a:cs typeface="Times New Roman" panose="02020603050405020304" pitchFamily="18" charset="0"/>
              </a:rPr>
              <a:t>pages </a:t>
            </a:r>
            <a:r>
              <a:rPr spc="-10" dirty="0">
                <a:latin typeface="Times New Roman" panose="02020603050405020304" pitchFamily="18" charset="0"/>
                <a:cs typeface="Times New Roman" panose="02020603050405020304" pitchFamily="18" charset="0"/>
              </a:rPr>
              <a:t>into </a:t>
            </a:r>
            <a:r>
              <a:rPr spc="5" dirty="0">
                <a:latin typeface="Times New Roman" panose="02020603050405020304" pitchFamily="18" charset="0"/>
                <a:cs typeface="Times New Roman" panose="02020603050405020304" pitchFamily="18" charset="0"/>
              </a:rPr>
              <a:t>the  </a:t>
            </a:r>
            <a:r>
              <a:rPr spc="-5" dirty="0">
                <a:latin typeface="Times New Roman" panose="02020603050405020304" pitchFamily="18" charset="0"/>
                <a:cs typeface="Times New Roman" panose="02020603050405020304" pitchFamily="18" charset="0"/>
              </a:rPr>
              <a:t>available frames and </a:t>
            </a:r>
            <a:r>
              <a:rPr spc="-10" dirty="0">
                <a:latin typeface="Times New Roman" panose="02020603050405020304" pitchFamily="18" charset="0"/>
                <a:cs typeface="Times New Roman" panose="02020603050405020304" pitchFamily="18" charset="0"/>
              </a:rPr>
              <a:t>updates </a:t>
            </a:r>
            <a:r>
              <a:rPr spc="-5" dirty="0">
                <a:latin typeface="Times New Roman" panose="02020603050405020304" pitchFamily="18" charset="0"/>
                <a:cs typeface="Times New Roman" panose="02020603050405020304" pitchFamily="18" charset="0"/>
              </a:rPr>
              <a:t>the </a:t>
            </a:r>
            <a:r>
              <a:rPr b="1" i="1" dirty="0">
                <a:latin typeface="Times New Roman" panose="02020603050405020304" pitchFamily="18" charset="0"/>
                <a:cs typeface="Times New Roman" panose="02020603050405020304" pitchFamily="18" charset="0"/>
              </a:rPr>
              <a:t>page</a:t>
            </a:r>
            <a:r>
              <a:rPr b="1" i="1" spc="25" dirty="0">
                <a:latin typeface="Times New Roman" panose="02020603050405020304" pitchFamily="18" charset="0"/>
                <a:cs typeface="Times New Roman" panose="02020603050405020304" pitchFamily="18" charset="0"/>
              </a:rPr>
              <a:t> </a:t>
            </a:r>
            <a:r>
              <a:rPr b="1" i="1" spc="-5" dirty="0">
                <a:latin typeface="Times New Roman" panose="02020603050405020304" pitchFamily="18" charset="0"/>
                <a:cs typeface="Times New Roman" panose="02020603050405020304" pitchFamily="18" charset="0"/>
              </a:rPr>
              <a:t>table</a:t>
            </a:r>
            <a:endParaRPr dirty="0">
              <a:latin typeface="Times New Roman" panose="02020603050405020304" pitchFamily="18" charset="0"/>
              <a:cs typeface="Times New Roman" panose="02020603050405020304" pitchFamily="18" charset="0"/>
            </a:endParaRPr>
          </a:p>
          <a:p>
            <a:pPr marL="12700">
              <a:lnSpc>
                <a:spcPct val="100000"/>
              </a:lnSpc>
            </a:pPr>
            <a:r>
              <a:rPr b="1" spc="-10" dirty="0">
                <a:latin typeface="Times New Roman" panose="02020603050405020304" pitchFamily="18" charset="0"/>
                <a:cs typeface="Times New Roman" panose="02020603050405020304" pitchFamily="18" charset="0"/>
              </a:rPr>
              <a:t>Page </a:t>
            </a:r>
            <a:r>
              <a:rPr b="1" spc="-5" dirty="0">
                <a:latin typeface="Times New Roman" panose="02020603050405020304" pitchFamily="18" charset="0"/>
                <a:cs typeface="Times New Roman" panose="02020603050405020304" pitchFamily="18" charset="0"/>
              </a:rPr>
              <a:t>table</a:t>
            </a:r>
            <a:r>
              <a:rPr b="1" spc="-40" dirty="0">
                <a:latin typeface="Times New Roman" panose="02020603050405020304" pitchFamily="18" charset="0"/>
                <a:cs typeface="Times New Roman" panose="02020603050405020304" pitchFamily="18" charset="0"/>
              </a:rPr>
              <a:t> </a:t>
            </a:r>
            <a:r>
              <a:rPr b="1" dirty="0">
                <a:latin typeface="Times New Roman" panose="02020603050405020304" pitchFamily="18" charset="0"/>
                <a:cs typeface="Times New Roman" panose="02020603050405020304" pitchFamily="18" charset="0"/>
              </a:rPr>
              <a:t>becomes:</a:t>
            </a:r>
            <a:endParaRPr dirty="0">
              <a:latin typeface="Times New Roman" panose="02020603050405020304" pitchFamily="18" charset="0"/>
              <a:cs typeface="Times New Roman" panose="02020603050405020304" pitchFamily="18" charset="0"/>
            </a:endParaRPr>
          </a:p>
        </p:txBody>
      </p:sp>
      <p:sp>
        <p:nvSpPr>
          <p:cNvPr id="10" name="object 10"/>
          <p:cNvSpPr txBox="1"/>
          <p:nvPr/>
        </p:nvSpPr>
        <p:spPr>
          <a:xfrm>
            <a:off x="10885169" y="627898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62</a:t>
            </a:r>
            <a:endParaRPr sz="1200">
              <a:latin typeface="Carlito"/>
              <a:cs typeface="Carlito"/>
            </a:endParaRPr>
          </a:p>
        </p:txBody>
      </p:sp>
      <p:sp>
        <p:nvSpPr>
          <p:cNvPr id="11" name="object 11"/>
          <p:cNvSpPr/>
          <p:nvPr/>
        </p:nvSpPr>
        <p:spPr>
          <a:xfrm>
            <a:off x="5857379" y="4913970"/>
            <a:ext cx="4754712" cy="1813340"/>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6967855" cy="697230"/>
          </a:xfrm>
          <a:prstGeom prst="rect">
            <a:avLst/>
          </a:prstGeom>
        </p:spPr>
        <p:txBody>
          <a:bodyPr vert="horz" wrap="square" lIns="0" tIns="13335" rIns="0" bIns="0" rtlCol="0">
            <a:spAutoFit/>
          </a:bodyPr>
          <a:lstStyle/>
          <a:p>
            <a:pPr marL="12700">
              <a:lnSpc>
                <a:spcPct val="100000"/>
              </a:lnSpc>
              <a:spcBef>
                <a:spcPts val="105"/>
              </a:spcBef>
            </a:pPr>
            <a:r>
              <a:rPr sz="4400" spc="-470" dirty="0"/>
              <a:t>Page </a:t>
            </a:r>
            <a:r>
              <a:rPr sz="4400" spc="-60" dirty="0"/>
              <a:t>fault </a:t>
            </a:r>
            <a:r>
              <a:rPr sz="4400" spc="-229" dirty="0"/>
              <a:t>and </a:t>
            </a:r>
            <a:r>
              <a:rPr sz="4400" spc="-220" dirty="0"/>
              <a:t>demand</a:t>
            </a:r>
            <a:r>
              <a:rPr sz="4400" spc="-175" dirty="0"/>
              <a:t> </a:t>
            </a:r>
            <a:r>
              <a:rPr sz="4400" spc="-220" dirty="0"/>
              <a:t>paging:</a:t>
            </a:r>
            <a:endParaRPr sz="440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87</a:t>
            </a:fld>
            <a:endParaRPr dirty="0"/>
          </a:p>
        </p:txBody>
      </p:sp>
      <p:sp>
        <p:nvSpPr>
          <p:cNvPr id="3" name="object 3"/>
          <p:cNvSpPr txBox="1"/>
          <p:nvPr/>
        </p:nvSpPr>
        <p:spPr>
          <a:xfrm>
            <a:off x="869852" y="1421434"/>
            <a:ext cx="10342880" cy="5133841"/>
          </a:xfrm>
          <a:prstGeom prst="rect">
            <a:avLst/>
          </a:prstGeom>
        </p:spPr>
        <p:txBody>
          <a:bodyPr vert="horz" wrap="square" lIns="0" tIns="104775" rIns="0" bIns="0" rtlCol="0">
            <a:spAutoFit/>
          </a:bodyPr>
          <a:lstStyle/>
          <a:p>
            <a:pPr marL="241300" marR="342900" indent="-229235">
              <a:lnSpc>
                <a:spcPct val="70000"/>
              </a:lnSpc>
              <a:spcBef>
                <a:spcPts val="825"/>
              </a:spcBef>
              <a:buFont typeface="Arial"/>
              <a:buChar char="•"/>
              <a:tabLst>
                <a:tab pos="241300" algn="l"/>
                <a:tab pos="241935" algn="l"/>
              </a:tabLst>
            </a:pPr>
            <a:r>
              <a:rPr sz="2300" dirty="0">
                <a:latin typeface="Times New Roman" panose="02020603050405020304" pitchFamily="18" charset="0"/>
                <a:ea typeface="Tahoma" panose="020B0604030504040204" pitchFamily="34" charset="0"/>
                <a:cs typeface="Times New Roman" panose="02020603050405020304" pitchFamily="18" charset="0"/>
              </a:rPr>
              <a:t>A </a:t>
            </a:r>
            <a:r>
              <a:rPr sz="2300" spc="-5" dirty="0">
                <a:latin typeface="Times New Roman" panose="02020603050405020304" pitchFamily="18" charset="0"/>
                <a:ea typeface="Tahoma" panose="020B0604030504040204" pitchFamily="34" charset="0"/>
                <a:cs typeface="Times New Roman" panose="02020603050405020304" pitchFamily="18" charset="0"/>
              </a:rPr>
              <a:t>page </a:t>
            </a:r>
            <a:r>
              <a:rPr sz="2300" spc="-10" dirty="0">
                <a:latin typeface="Times New Roman" panose="02020603050405020304" pitchFamily="18" charset="0"/>
                <a:ea typeface="Tahoma" panose="020B0604030504040204" pitchFamily="34" charset="0"/>
                <a:cs typeface="Times New Roman" panose="02020603050405020304" pitchFamily="18" charset="0"/>
              </a:rPr>
              <a:t>fault occurs </a:t>
            </a:r>
            <a:r>
              <a:rPr sz="2300" dirty="0">
                <a:latin typeface="Times New Roman" panose="02020603050405020304" pitchFamily="18" charset="0"/>
                <a:ea typeface="Tahoma" panose="020B0604030504040204" pitchFamily="34" charset="0"/>
                <a:cs typeface="Times New Roman" panose="02020603050405020304" pitchFamily="18" charset="0"/>
              </a:rPr>
              <a:t>when a </a:t>
            </a:r>
            <a:r>
              <a:rPr sz="2300" spc="-15" dirty="0">
                <a:latin typeface="Times New Roman" panose="02020603050405020304" pitchFamily="18" charset="0"/>
                <a:ea typeface="Tahoma" panose="020B0604030504040204" pitchFamily="34" charset="0"/>
                <a:cs typeface="Times New Roman" panose="02020603050405020304" pitchFamily="18" charset="0"/>
              </a:rPr>
              <a:t>program </a:t>
            </a:r>
            <a:r>
              <a:rPr sz="2300" spc="-10" dirty="0">
                <a:latin typeface="Times New Roman" panose="02020603050405020304" pitchFamily="18" charset="0"/>
                <a:ea typeface="Tahoma" panose="020B0604030504040204" pitchFamily="34" charset="0"/>
                <a:cs typeface="Times New Roman" panose="02020603050405020304" pitchFamily="18" charset="0"/>
              </a:rPr>
              <a:t>attempts </a:t>
            </a:r>
            <a:r>
              <a:rPr sz="2300" spc="-15" dirty="0">
                <a:latin typeface="Times New Roman" panose="02020603050405020304" pitchFamily="18" charset="0"/>
                <a:ea typeface="Tahoma" panose="020B0604030504040204" pitchFamily="34" charset="0"/>
                <a:cs typeface="Times New Roman" panose="02020603050405020304" pitchFamily="18" charset="0"/>
              </a:rPr>
              <a:t>to </a:t>
            </a:r>
            <a:r>
              <a:rPr sz="2300" dirty="0">
                <a:latin typeface="Times New Roman" panose="02020603050405020304" pitchFamily="18" charset="0"/>
                <a:ea typeface="Tahoma" panose="020B0604030504040204" pitchFamily="34" charset="0"/>
                <a:cs typeface="Times New Roman" panose="02020603050405020304" pitchFamily="18" charset="0"/>
              </a:rPr>
              <a:t>access a block </a:t>
            </a:r>
            <a:r>
              <a:rPr sz="2300" spc="-5" dirty="0">
                <a:latin typeface="Times New Roman" panose="02020603050405020304" pitchFamily="18" charset="0"/>
                <a:ea typeface="Tahoma" panose="020B0604030504040204" pitchFamily="34" charset="0"/>
                <a:cs typeface="Times New Roman" panose="02020603050405020304" pitchFamily="18" charset="0"/>
              </a:rPr>
              <a:t>of </a:t>
            </a:r>
            <a:r>
              <a:rPr sz="2300" dirty="0">
                <a:latin typeface="Times New Roman" panose="02020603050405020304" pitchFamily="18" charset="0"/>
                <a:ea typeface="Tahoma" panose="020B0604030504040204" pitchFamily="34" charset="0"/>
                <a:cs typeface="Times New Roman" panose="02020603050405020304" pitchFamily="18" charset="0"/>
              </a:rPr>
              <a:t>memory </a:t>
            </a:r>
            <a:r>
              <a:rPr sz="2300" spc="-5" dirty="0">
                <a:latin typeface="Times New Roman" panose="02020603050405020304" pitchFamily="18" charset="0"/>
                <a:ea typeface="Tahoma" panose="020B0604030504040204" pitchFamily="34" charset="0"/>
                <a:cs typeface="Times New Roman" panose="02020603050405020304" pitchFamily="18" charset="0"/>
              </a:rPr>
              <a:t>that </a:t>
            </a:r>
            <a:r>
              <a:rPr sz="2300" dirty="0">
                <a:latin typeface="Times New Roman" panose="02020603050405020304" pitchFamily="18" charset="0"/>
                <a:ea typeface="Tahoma" panose="020B0604030504040204" pitchFamily="34" charset="0"/>
                <a:cs typeface="Times New Roman" panose="02020603050405020304" pitchFamily="18" charset="0"/>
              </a:rPr>
              <a:t>is </a:t>
            </a:r>
            <a:r>
              <a:rPr sz="2300" spc="-5" dirty="0">
                <a:latin typeface="Times New Roman" panose="02020603050405020304" pitchFamily="18" charset="0"/>
                <a:ea typeface="Tahoma" panose="020B0604030504040204" pitchFamily="34" charset="0"/>
                <a:cs typeface="Times New Roman" panose="02020603050405020304" pitchFamily="18" charset="0"/>
              </a:rPr>
              <a:t>not </a:t>
            </a:r>
            <a:r>
              <a:rPr sz="2300" spc="-15" dirty="0">
                <a:latin typeface="Times New Roman" panose="02020603050405020304" pitchFamily="18" charset="0"/>
                <a:ea typeface="Tahoma" panose="020B0604030504040204" pitchFamily="34" charset="0"/>
                <a:cs typeface="Times New Roman" panose="02020603050405020304" pitchFamily="18" charset="0"/>
              </a:rPr>
              <a:t>stored </a:t>
            </a:r>
            <a:r>
              <a:rPr sz="2300" dirty="0">
                <a:latin typeface="Times New Roman" panose="02020603050405020304" pitchFamily="18" charset="0"/>
                <a:ea typeface="Tahoma" panose="020B0604030504040204" pitchFamily="34" charset="0"/>
                <a:cs typeface="Times New Roman" panose="02020603050405020304" pitchFamily="18" charset="0"/>
              </a:rPr>
              <a:t>in  the </a:t>
            </a:r>
            <a:r>
              <a:rPr sz="2300" spc="-10" dirty="0">
                <a:latin typeface="Times New Roman" panose="02020603050405020304" pitchFamily="18" charset="0"/>
                <a:ea typeface="Tahoma" panose="020B0604030504040204" pitchFamily="34" charset="0"/>
                <a:cs typeface="Times New Roman" panose="02020603050405020304" pitchFamily="18" charset="0"/>
              </a:rPr>
              <a:t>physical </a:t>
            </a:r>
            <a:r>
              <a:rPr sz="2300" spc="-20" dirty="0">
                <a:latin typeface="Times New Roman" panose="02020603050405020304" pitchFamily="18" charset="0"/>
                <a:ea typeface="Tahoma" panose="020B0604030504040204" pitchFamily="34" charset="0"/>
                <a:cs typeface="Times New Roman" panose="02020603050405020304" pitchFamily="18" charset="0"/>
              </a:rPr>
              <a:t>memory, </a:t>
            </a:r>
            <a:r>
              <a:rPr sz="2300" spc="-5" dirty="0">
                <a:latin typeface="Times New Roman" panose="02020603050405020304" pitchFamily="18" charset="0"/>
                <a:ea typeface="Tahoma" panose="020B0604030504040204" pitchFamily="34" charset="0"/>
                <a:cs typeface="Times New Roman" panose="02020603050405020304" pitchFamily="18" charset="0"/>
              </a:rPr>
              <a:t>or</a:t>
            </a:r>
            <a:r>
              <a:rPr sz="2300" spc="5" dirty="0">
                <a:latin typeface="Times New Roman" panose="02020603050405020304" pitchFamily="18" charset="0"/>
                <a:ea typeface="Tahoma" panose="020B0604030504040204" pitchFamily="34" charset="0"/>
                <a:cs typeface="Times New Roman" panose="02020603050405020304" pitchFamily="18" charset="0"/>
              </a:rPr>
              <a:t> </a:t>
            </a:r>
            <a:r>
              <a:rPr sz="2300" dirty="0">
                <a:latin typeface="Times New Roman" panose="02020603050405020304" pitchFamily="18" charset="0"/>
                <a:ea typeface="Tahoma" panose="020B0604030504040204" pitchFamily="34" charset="0"/>
                <a:cs typeface="Times New Roman" panose="02020603050405020304" pitchFamily="18" charset="0"/>
              </a:rPr>
              <a:t>RAM.</a:t>
            </a:r>
          </a:p>
          <a:p>
            <a:pPr marL="241300" indent="-229235">
              <a:lnSpc>
                <a:spcPts val="2039"/>
              </a:lnSpc>
              <a:spcBef>
                <a:spcPts val="275"/>
              </a:spcBef>
              <a:buFont typeface="Arial"/>
              <a:buChar char="•"/>
              <a:tabLst>
                <a:tab pos="241300" algn="l"/>
                <a:tab pos="241935" algn="l"/>
              </a:tabLst>
            </a:pPr>
            <a:r>
              <a:rPr sz="2300" spc="-5" dirty="0">
                <a:latin typeface="Times New Roman" panose="02020603050405020304" pitchFamily="18" charset="0"/>
                <a:ea typeface="Tahoma" panose="020B0604030504040204" pitchFamily="34" charset="0"/>
                <a:cs typeface="Times New Roman" panose="02020603050405020304" pitchFamily="18" charset="0"/>
              </a:rPr>
              <a:t>The "fault" notifies </a:t>
            </a:r>
            <a:r>
              <a:rPr sz="2300" dirty="0">
                <a:latin typeface="Times New Roman" panose="02020603050405020304" pitchFamily="18" charset="0"/>
                <a:ea typeface="Tahoma" panose="020B0604030504040204" pitchFamily="34" charset="0"/>
                <a:cs typeface="Times New Roman" panose="02020603050405020304" pitchFamily="18" charset="0"/>
              </a:rPr>
              <a:t>the </a:t>
            </a:r>
            <a:r>
              <a:rPr sz="2300" spc="-10" dirty="0">
                <a:latin typeface="Times New Roman" panose="02020603050405020304" pitchFamily="18" charset="0"/>
                <a:ea typeface="Tahoma" panose="020B0604030504040204" pitchFamily="34" charset="0"/>
                <a:cs typeface="Times New Roman" panose="02020603050405020304" pitchFamily="18" charset="0"/>
              </a:rPr>
              <a:t>operating </a:t>
            </a:r>
            <a:r>
              <a:rPr sz="2300" spc="-20" dirty="0">
                <a:latin typeface="Times New Roman" panose="02020603050405020304" pitchFamily="18" charset="0"/>
                <a:ea typeface="Tahoma" panose="020B0604030504040204" pitchFamily="34" charset="0"/>
                <a:cs typeface="Times New Roman" panose="02020603050405020304" pitchFamily="18" charset="0"/>
              </a:rPr>
              <a:t>system </a:t>
            </a:r>
            <a:r>
              <a:rPr sz="2300" spc="-5" dirty="0">
                <a:latin typeface="Times New Roman" panose="02020603050405020304" pitchFamily="18" charset="0"/>
                <a:ea typeface="Tahoma" panose="020B0604030504040204" pitchFamily="34" charset="0"/>
                <a:cs typeface="Times New Roman" panose="02020603050405020304" pitchFamily="18" charset="0"/>
              </a:rPr>
              <a:t>that </a:t>
            </a:r>
            <a:r>
              <a:rPr sz="2300" dirty="0">
                <a:latin typeface="Times New Roman" panose="02020603050405020304" pitchFamily="18" charset="0"/>
                <a:ea typeface="Tahoma" panose="020B0604030504040204" pitchFamily="34" charset="0"/>
                <a:cs typeface="Times New Roman" panose="02020603050405020304" pitchFamily="18" charset="0"/>
              </a:rPr>
              <a:t>is </a:t>
            </a:r>
            <a:r>
              <a:rPr sz="2300" spc="-5" dirty="0">
                <a:latin typeface="Times New Roman" panose="02020603050405020304" pitchFamily="18" charset="0"/>
                <a:ea typeface="Tahoma" panose="020B0604030504040204" pitchFamily="34" charset="0"/>
                <a:cs typeface="Times New Roman" panose="02020603050405020304" pitchFamily="18" charset="0"/>
              </a:rPr>
              <a:t>must </a:t>
            </a:r>
            <a:r>
              <a:rPr sz="2300" spc="-10" dirty="0">
                <a:latin typeface="Times New Roman" panose="02020603050405020304" pitchFamily="18" charset="0"/>
                <a:ea typeface="Tahoma" panose="020B0604030504040204" pitchFamily="34" charset="0"/>
                <a:cs typeface="Times New Roman" panose="02020603050405020304" pitchFamily="18" charset="0"/>
              </a:rPr>
              <a:t>locate </a:t>
            </a:r>
            <a:r>
              <a:rPr sz="2300" dirty="0">
                <a:latin typeface="Times New Roman" panose="02020603050405020304" pitchFamily="18" charset="0"/>
                <a:ea typeface="Tahoma" panose="020B0604030504040204" pitchFamily="34" charset="0"/>
                <a:cs typeface="Times New Roman" panose="02020603050405020304" pitchFamily="18" charset="0"/>
              </a:rPr>
              <a:t>the </a:t>
            </a:r>
            <a:r>
              <a:rPr sz="2300" spc="-10" dirty="0">
                <a:latin typeface="Times New Roman" panose="02020603050405020304" pitchFamily="18" charset="0"/>
                <a:ea typeface="Tahoma" panose="020B0604030504040204" pitchFamily="34" charset="0"/>
                <a:cs typeface="Times New Roman" panose="02020603050405020304" pitchFamily="18" charset="0"/>
              </a:rPr>
              <a:t>data </a:t>
            </a:r>
            <a:r>
              <a:rPr sz="2300" dirty="0">
                <a:latin typeface="Times New Roman" panose="02020603050405020304" pitchFamily="18" charset="0"/>
                <a:ea typeface="Tahoma" panose="020B0604030504040204" pitchFamily="34" charset="0"/>
                <a:cs typeface="Times New Roman" panose="02020603050405020304" pitchFamily="18" charset="0"/>
              </a:rPr>
              <a:t>in </a:t>
            </a:r>
            <a:r>
              <a:rPr sz="2300" spc="-5" dirty="0">
                <a:latin typeface="Times New Roman" panose="02020603050405020304" pitchFamily="18" charset="0"/>
                <a:ea typeface="Tahoma" panose="020B0604030504040204" pitchFamily="34" charset="0"/>
                <a:cs typeface="Times New Roman" panose="02020603050405020304" pitchFamily="18" charset="0"/>
              </a:rPr>
              <a:t>virtual </a:t>
            </a:r>
            <a:r>
              <a:rPr sz="2300" spc="-25" dirty="0">
                <a:latin typeface="Times New Roman" panose="02020603050405020304" pitchFamily="18" charset="0"/>
                <a:ea typeface="Tahoma" panose="020B0604030504040204" pitchFamily="34" charset="0"/>
                <a:cs typeface="Times New Roman" panose="02020603050405020304" pitchFamily="18" charset="0"/>
              </a:rPr>
              <a:t>memory,</a:t>
            </a:r>
            <a:r>
              <a:rPr sz="2300" spc="105" dirty="0">
                <a:latin typeface="Times New Roman" panose="02020603050405020304" pitchFamily="18" charset="0"/>
                <a:ea typeface="Tahoma" panose="020B0604030504040204" pitchFamily="34" charset="0"/>
                <a:cs typeface="Times New Roman" panose="02020603050405020304" pitchFamily="18" charset="0"/>
              </a:rPr>
              <a:t> </a:t>
            </a:r>
            <a:r>
              <a:rPr sz="2300" dirty="0">
                <a:latin typeface="Times New Roman" panose="02020603050405020304" pitchFamily="18" charset="0"/>
                <a:ea typeface="Tahoma" panose="020B0604030504040204" pitchFamily="34" charset="0"/>
                <a:cs typeface="Times New Roman" panose="02020603050405020304" pitchFamily="18" charset="0"/>
              </a:rPr>
              <a:t>then</a:t>
            </a:r>
          </a:p>
          <a:p>
            <a:pPr marL="241300">
              <a:lnSpc>
                <a:spcPts val="2039"/>
              </a:lnSpc>
            </a:pPr>
            <a:r>
              <a:rPr sz="2300" spc="-15" dirty="0">
                <a:latin typeface="Times New Roman" panose="02020603050405020304" pitchFamily="18" charset="0"/>
                <a:ea typeface="Tahoma" panose="020B0604030504040204" pitchFamily="34" charset="0"/>
                <a:cs typeface="Times New Roman" panose="02020603050405020304" pitchFamily="18" charset="0"/>
              </a:rPr>
              <a:t>transfer </a:t>
            </a:r>
            <a:r>
              <a:rPr sz="2300" dirty="0">
                <a:latin typeface="Times New Roman" panose="02020603050405020304" pitchFamily="18" charset="0"/>
                <a:ea typeface="Tahoma" panose="020B0604030504040204" pitchFamily="34" charset="0"/>
                <a:cs typeface="Times New Roman" panose="02020603050405020304" pitchFamily="18" charset="0"/>
              </a:rPr>
              <a:t>it </a:t>
            </a:r>
            <a:r>
              <a:rPr sz="2300" spc="-15" dirty="0">
                <a:latin typeface="Times New Roman" panose="02020603050405020304" pitchFamily="18" charset="0"/>
                <a:ea typeface="Tahoma" panose="020B0604030504040204" pitchFamily="34" charset="0"/>
                <a:cs typeface="Times New Roman" panose="02020603050405020304" pitchFamily="18" charset="0"/>
              </a:rPr>
              <a:t>from </a:t>
            </a:r>
            <a:r>
              <a:rPr sz="2300" dirty="0">
                <a:latin typeface="Times New Roman" panose="02020603050405020304" pitchFamily="18" charset="0"/>
                <a:ea typeface="Tahoma" panose="020B0604030504040204" pitchFamily="34" charset="0"/>
                <a:cs typeface="Times New Roman" panose="02020603050405020304" pitchFamily="18" charset="0"/>
              </a:rPr>
              <a:t>the </a:t>
            </a:r>
            <a:r>
              <a:rPr sz="2300" spc="-15" dirty="0">
                <a:latin typeface="Times New Roman" panose="02020603050405020304" pitchFamily="18" charset="0"/>
                <a:ea typeface="Tahoma" panose="020B0604030504040204" pitchFamily="34" charset="0"/>
                <a:cs typeface="Times New Roman" panose="02020603050405020304" pitchFamily="18" charset="0"/>
              </a:rPr>
              <a:t>storage </a:t>
            </a:r>
            <a:r>
              <a:rPr sz="2300" spc="-5" dirty="0">
                <a:latin typeface="Times New Roman" panose="02020603050405020304" pitchFamily="18" charset="0"/>
                <a:ea typeface="Tahoma" panose="020B0604030504040204" pitchFamily="34" charset="0"/>
                <a:cs typeface="Times New Roman" panose="02020603050405020304" pitchFamily="18" charset="0"/>
              </a:rPr>
              <a:t>device, such </a:t>
            </a:r>
            <a:r>
              <a:rPr sz="2300" dirty="0">
                <a:latin typeface="Times New Roman" panose="02020603050405020304" pitchFamily="18" charset="0"/>
                <a:ea typeface="Tahoma" panose="020B0604030504040204" pitchFamily="34" charset="0"/>
                <a:cs typeface="Times New Roman" panose="02020603050405020304" pitchFamily="18" charset="0"/>
              </a:rPr>
              <a:t>as an </a:t>
            </a:r>
            <a:r>
              <a:rPr sz="2300" spc="-5" dirty="0">
                <a:latin typeface="Times New Roman" panose="02020603050405020304" pitchFamily="18" charset="0"/>
                <a:ea typeface="Tahoma" panose="020B0604030504040204" pitchFamily="34" charset="0"/>
                <a:cs typeface="Times New Roman" panose="02020603050405020304" pitchFamily="18" charset="0"/>
              </a:rPr>
              <a:t>HDD or </a:t>
            </a:r>
            <a:r>
              <a:rPr sz="2300" spc="-10" dirty="0">
                <a:latin typeface="Times New Roman" panose="02020603050405020304" pitchFamily="18" charset="0"/>
                <a:ea typeface="Tahoma" panose="020B0604030504040204" pitchFamily="34" charset="0"/>
                <a:cs typeface="Times New Roman" panose="02020603050405020304" pitchFamily="18" charset="0"/>
              </a:rPr>
              <a:t>SSD, </a:t>
            </a:r>
            <a:r>
              <a:rPr sz="2300" spc="-15" dirty="0">
                <a:latin typeface="Times New Roman" panose="02020603050405020304" pitchFamily="18" charset="0"/>
                <a:ea typeface="Tahoma" panose="020B0604030504040204" pitchFamily="34" charset="0"/>
                <a:cs typeface="Times New Roman" panose="02020603050405020304" pitchFamily="18" charset="0"/>
              </a:rPr>
              <a:t>to </a:t>
            </a:r>
            <a:r>
              <a:rPr sz="2300" dirty="0">
                <a:latin typeface="Times New Roman" panose="02020603050405020304" pitchFamily="18" charset="0"/>
                <a:ea typeface="Tahoma" panose="020B0604030504040204" pitchFamily="34" charset="0"/>
                <a:cs typeface="Times New Roman" panose="02020603050405020304" pitchFamily="18" charset="0"/>
              </a:rPr>
              <a:t>the </a:t>
            </a:r>
            <a:r>
              <a:rPr sz="2300" spc="-20" dirty="0">
                <a:latin typeface="Times New Roman" panose="02020603050405020304" pitchFamily="18" charset="0"/>
                <a:ea typeface="Tahoma" panose="020B0604030504040204" pitchFamily="34" charset="0"/>
                <a:cs typeface="Times New Roman" panose="02020603050405020304" pitchFamily="18" charset="0"/>
              </a:rPr>
              <a:t>system</a:t>
            </a:r>
            <a:r>
              <a:rPr sz="2300" spc="65" dirty="0">
                <a:latin typeface="Times New Roman" panose="02020603050405020304" pitchFamily="18" charset="0"/>
                <a:ea typeface="Tahoma" panose="020B0604030504040204" pitchFamily="34" charset="0"/>
                <a:cs typeface="Times New Roman" panose="02020603050405020304" pitchFamily="18" charset="0"/>
              </a:rPr>
              <a:t> </a:t>
            </a:r>
            <a:r>
              <a:rPr sz="2300" dirty="0">
                <a:latin typeface="Times New Roman" panose="02020603050405020304" pitchFamily="18" charset="0"/>
                <a:ea typeface="Tahoma" panose="020B0604030504040204" pitchFamily="34" charset="0"/>
                <a:cs typeface="Times New Roman" panose="02020603050405020304" pitchFamily="18" charset="0"/>
              </a:rPr>
              <a:t>RAM.</a:t>
            </a:r>
          </a:p>
          <a:p>
            <a:pPr marL="241300" marR="5080" indent="-229235">
              <a:lnSpc>
                <a:spcPct val="70000"/>
              </a:lnSpc>
              <a:spcBef>
                <a:spcPts val="1005"/>
              </a:spcBef>
              <a:buFont typeface="Arial"/>
              <a:buChar char="•"/>
              <a:tabLst>
                <a:tab pos="241300" algn="l"/>
                <a:tab pos="241935" algn="l"/>
              </a:tabLst>
            </a:pPr>
            <a:r>
              <a:rPr sz="2300" dirty="0">
                <a:latin typeface="Times New Roman" panose="02020603050405020304" pitchFamily="18" charset="0"/>
                <a:ea typeface="Tahoma" panose="020B0604030504040204" pitchFamily="34" charset="0"/>
                <a:cs typeface="Times New Roman" panose="02020603050405020304" pitchFamily="18" charset="0"/>
              </a:rPr>
              <a:t>When the </a:t>
            </a:r>
            <a:r>
              <a:rPr sz="2300" spc="-5" dirty="0">
                <a:latin typeface="Times New Roman" panose="02020603050405020304" pitchFamily="18" charset="0"/>
                <a:ea typeface="Tahoma" panose="020B0604030504040204" pitchFamily="34" charset="0"/>
                <a:cs typeface="Times New Roman" panose="02020603050405020304" pitchFamily="18" charset="0"/>
              </a:rPr>
              <a:t>page </a:t>
            </a:r>
            <a:r>
              <a:rPr sz="2300" spc="-10" dirty="0">
                <a:latin typeface="Times New Roman" panose="02020603050405020304" pitchFamily="18" charset="0"/>
                <a:ea typeface="Tahoma" panose="020B0604030504040204" pitchFamily="34" charset="0"/>
                <a:cs typeface="Times New Roman" panose="02020603050405020304" pitchFamily="18" charset="0"/>
              </a:rPr>
              <a:t>(data) requested </a:t>
            </a:r>
            <a:r>
              <a:rPr sz="2300" spc="-5" dirty="0">
                <a:latin typeface="Times New Roman" panose="02020603050405020304" pitchFamily="18" charset="0"/>
                <a:ea typeface="Tahoma" panose="020B0604030504040204" pitchFamily="34" charset="0"/>
                <a:cs typeface="Times New Roman" panose="02020603050405020304" pitchFamily="18" charset="0"/>
              </a:rPr>
              <a:t>by </a:t>
            </a:r>
            <a:r>
              <a:rPr sz="2300" dirty="0">
                <a:latin typeface="Times New Roman" panose="02020603050405020304" pitchFamily="18" charset="0"/>
                <a:ea typeface="Tahoma" panose="020B0604030504040204" pitchFamily="34" charset="0"/>
                <a:cs typeface="Times New Roman" panose="02020603050405020304" pitchFamily="18" charset="0"/>
              </a:rPr>
              <a:t>a </a:t>
            </a:r>
            <a:r>
              <a:rPr sz="2300" spc="-15" dirty="0">
                <a:latin typeface="Times New Roman" panose="02020603050405020304" pitchFamily="18" charset="0"/>
                <a:ea typeface="Tahoma" panose="020B0604030504040204" pitchFamily="34" charset="0"/>
                <a:cs typeface="Times New Roman" panose="02020603050405020304" pitchFamily="18" charset="0"/>
              </a:rPr>
              <a:t>program </a:t>
            </a:r>
            <a:r>
              <a:rPr sz="2300" dirty="0">
                <a:latin typeface="Times New Roman" panose="02020603050405020304" pitchFamily="18" charset="0"/>
                <a:ea typeface="Tahoma" panose="020B0604030504040204" pitchFamily="34" charset="0"/>
                <a:cs typeface="Times New Roman" panose="02020603050405020304" pitchFamily="18" charset="0"/>
              </a:rPr>
              <a:t>is not </a:t>
            </a:r>
            <a:r>
              <a:rPr sz="2300" spc="-10" dirty="0">
                <a:latin typeface="Times New Roman" panose="02020603050405020304" pitchFamily="18" charset="0"/>
                <a:ea typeface="Tahoma" panose="020B0604030504040204" pitchFamily="34" charset="0"/>
                <a:cs typeface="Times New Roman" panose="02020603050405020304" pitchFamily="18" charset="0"/>
              </a:rPr>
              <a:t>available </a:t>
            </a:r>
            <a:r>
              <a:rPr sz="2300" dirty="0">
                <a:latin typeface="Times New Roman" panose="02020603050405020304" pitchFamily="18" charset="0"/>
                <a:ea typeface="Tahoma" panose="020B0604030504040204" pitchFamily="34" charset="0"/>
                <a:cs typeface="Times New Roman" panose="02020603050405020304" pitchFamily="18" charset="0"/>
              </a:rPr>
              <a:t>in the </a:t>
            </a:r>
            <a:r>
              <a:rPr sz="2300" spc="-20" dirty="0">
                <a:latin typeface="Times New Roman" panose="02020603050405020304" pitchFamily="18" charset="0"/>
                <a:ea typeface="Tahoma" panose="020B0604030504040204" pitchFamily="34" charset="0"/>
                <a:cs typeface="Times New Roman" panose="02020603050405020304" pitchFamily="18" charset="0"/>
              </a:rPr>
              <a:t>memory, </a:t>
            </a:r>
            <a:r>
              <a:rPr sz="2300" spc="-5" dirty="0">
                <a:latin typeface="Times New Roman" panose="02020603050405020304" pitchFamily="18" charset="0"/>
                <a:ea typeface="Tahoma" panose="020B0604030504040204" pitchFamily="34" charset="0"/>
                <a:cs typeface="Times New Roman" panose="02020603050405020304" pitchFamily="18" charset="0"/>
              </a:rPr>
              <a:t>it </a:t>
            </a:r>
            <a:r>
              <a:rPr sz="2300" dirty="0">
                <a:latin typeface="Times New Roman" panose="02020603050405020304" pitchFamily="18" charset="0"/>
                <a:ea typeface="Tahoma" panose="020B0604030504040204" pitchFamily="34" charset="0"/>
                <a:cs typeface="Times New Roman" panose="02020603050405020304" pitchFamily="18" charset="0"/>
              </a:rPr>
              <a:t>is </a:t>
            </a:r>
            <a:r>
              <a:rPr sz="2300" spc="-5" dirty="0">
                <a:latin typeface="Times New Roman" panose="02020603050405020304" pitchFamily="18" charset="0"/>
                <a:ea typeface="Tahoma" panose="020B0604030504040204" pitchFamily="34" charset="0"/>
                <a:cs typeface="Times New Roman" panose="02020603050405020304" pitchFamily="18" charset="0"/>
              </a:rPr>
              <a:t>called </a:t>
            </a:r>
            <a:r>
              <a:rPr sz="2300" dirty="0">
                <a:latin typeface="Times New Roman" panose="02020603050405020304" pitchFamily="18" charset="0"/>
                <a:ea typeface="Tahoma" panose="020B0604030504040204" pitchFamily="34" charset="0"/>
                <a:cs typeface="Times New Roman" panose="02020603050405020304" pitchFamily="18" charset="0"/>
              </a:rPr>
              <a:t>as a </a:t>
            </a:r>
            <a:r>
              <a:rPr sz="2300" spc="-5" dirty="0">
                <a:latin typeface="Times New Roman" panose="02020603050405020304" pitchFamily="18" charset="0"/>
                <a:ea typeface="Tahoma" panose="020B0604030504040204" pitchFamily="34" charset="0"/>
                <a:cs typeface="Times New Roman" panose="02020603050405020304" pitchFamily="18" charset="0"/>
              </a:rPr>
              <a:t>page  </a:t>
            </a:r>
            <a:r>
              <a:rPr sz="2300" spc="-10" dirty="0">
                <a:latin typeface="Times New Roman" panose="02020603050405020304" pitchFamily="18" charset="0"/>
                <a:ea typeface="Tahoma" panose="020B0604030504040204" pitchFamily="34" charset="0"/>
                <a:cs typeface="Times New Roman" panose="02020603050405020304" pitchFamily="18" charset="0"/>
              </a:rPr>
              <a:t>fault. </a:t>
            </a:r>
            <a:r>
              <a:rPr sz="2300" spc="-5" dirty="0">
                <a:latin typeface="Times New Roman" panose="02020603050405020304" pitchFamily="18" charset="0"/>
                <a:ea typeface="Tahoma" panose="020B0604030504040204" pitchFamily="34" charset="0"/>
                <a:cs typeface="Times New Roman" panose="02020603050405020304" pitchFamily="18" charset="0"/>
              </a:rPr>
              <a:t>This usually results </a:t>
            </a:r>
            <a:r>
              <a:rPr sz="2300" dirty="0">
                <a:latin typeface="Times New Roman" panose="02020603050405020304" pitchFamily="18" charset="0"/>
                <a:ea typeface="Tahoma" panose="020B0604030504040204" pitchFamily="34" charset="0"/>
                <a:cs typeface="Times New Roman" panose="02020603050405020304" pitchFamily="18" charset="0"/>
              </a:rPr>
              <a:t>in the </a:t>
            </a:r>
            <a:r>
              <a:rPr sz="2300" spc="-5" dirty="0">
                <a:latin typeface="Times New Roman" panose="02020603050405020304" pitchFamily="18" charset="0"/>
                <a:ea typeface="Tahoma" panose="020B0604030504040204" pitchFamily="34" charset="0"/>
                <a:cs typeface="Times New Roman" panose="02020603050405020304" pitchFamily="18" charset="0"/>
              </a:rPr>
              <a:t>application being shut</a:t>
            </a:r>
            <a:r>
              <a:rPr sz="2300" spc="15" dirty="0">
                <a:latin typeface="Times New Roman" panose="02020603050405020304" pitchFamily="18" charset="0"/>
                <a:ea typeface="Tahoma" panose="020B0604030504040204" pitchFamily="34" charset="0"/>
                <a:cs typeface="Times New Roman" panose="02020603050405020304" pitchFamily="18" charset="0"/>
              </a:rPr>
              <a:t> </a:t>
            </a:r>
            <a:r>
              <a:rPr sz="2300" dirty="0">
                <a:latin typeface="Times New Roman" panose="02020603050405020304" pitchFamily="18" charset="0"/>
                <a:ea typeface="Tahoma" panose="020B0604030504040204" pitchFamily="34" charset="0"/>
                <a:cs typeface="Times New Roman" panose="02020603050405020304" pitchFamily="18" charset="0"/>
              </a:rPr>
              <a:t>down.</a:t>
            </a:r>
          </a:p>
          <a:p>
            <a:pPr marL="12700">
              <a:lnSpc>
                <a:spcPct val="100000"/>
              </a:lnSpc>
              <a:spcBef>
                <a:spcPts val="280"/>
              </a:spcBef>
            </a:pPr>
            <a:r>
              <a:rPr sz="2300" b="1" dirty="0">
                <a:latin typeface="Times New Roman" panose="02020603050405020304" pitchFamily="18" charset="0"/>
                <a:ea typeface="Tahoma" panose="020B0604030504040204" pitchFamily="34" charset="0"/>
                <a:cs typeface="Times New Roman" panose="02020603050405020304" pitchFamily="18" charset="0"/>
              </a:rPr>
              <a:t>Handling </a:t>
            </a:r>
            <a:r>
              <a:rPr sz="2300" b="1" spc="-10" dirty="0">
                <a:latin typeface="Times New Roman" panose="02020603050405020304" pitchFamily="18" charset="0"/>
                <a:ea typeface="Tahoma" panose="020B0604030504040204" pitchFamily="34" charset="0"/>
                <a:cs typeface="Times New Roman" panose="02020603050405020304" pitchFamily="18" charset="0"/>
              </a:rPr>
              <a:t>page</a:t>
            </a:r>
            <a:r>
              <a:rPr sz="2300" b="1" spc="-35" dirty="0">
                <a:latin typeface="Times New Roman" panose="02020603050405020304" pitchFamily="18" charset="0"/>
                <a:ea typeface="Tahoma" panose="020B0604030504040204" pitchFamily="34" charset="0"/>
                <a:cs typeface="Times New Roman" panose="02020603050405020304" pitchFamily="18" charset="0"/>
              </a:rPr>
              <a:t> </a:t>
            </a:r>
            <a:r>
              <a:rPr sz="2300" b="1" spc="-10" dirty="0">
                <a:latin typeface="Times New Roman" panose="02020603050405020304" pitchFamily="18" charset="0"/>
                <a:ea typeface="Tahoma" panose="020B0604030504040204" pitchFamily="34" charset="0"/>
                <a:cs typeface="Times New Roman" panose="02020603050405020304" pitchFamily="18" charset="0"/>
              </a:rPr>
              <a:t>fault</a:t>
            </a:r>
            <a:endParaRPr sz="2300" dirty="0">
              <a:latin typeface="Times New Roman" panose="02020603050405020304" pitchFamily="18" charset="0"/>
              <a:ea typeface="Tahoma" panose="020B0604030504040204" pitchFamily="34" charset="0"/>
              <a:cs typeface="Times New Roman" panose="02020603050405020304" pitchFamily="18" charset="0"/>
            </a:endParaRPr>
          </a:p>
          <a:p>
            <a:pPr marL="241300" indent="-229235">
              <a:lnSpc>
                <a:spcPct val="100000"/>
              </a:lnSpc>
              <a:spcBef>
                <a:spcPts val="275"/>
              </a:spcBef>
              <a:buFont typeface="Arial"/>
              <a:buChar char="•"/>
              <a:tabLst>
                <a:tab pos="241300" algn="l"/>
                <a:tab pos="241935" algn="l"/>
              </a:tabLst>
            </a:pPr>
            <a:r>
              <a:rPr sz="2300" spc="-5" dirty="0">
                <a:latin typeface="Times New Roman" panose="02020603050405020304" pitchFamily="18" charset="0"/>
                <a:ea typeface="Tahoma" panose="020B0604030504040204" pitchFamily="34" charset="0"/>
                <a:cs typeface="Times New Roman" panose="02020603050405020304" pitchFamily="18" charset="0"/>
              </a:rPr>
              <a:t>Check </a:t>
            </a:r>
            <a:r>
              <a:rPr sz="2300" dirty="0">
                <a:latin typeface="Times New Roman" panose="02020603050405020304" pitchFamily="18" charset="0"/>
                <a:ea typeface="Tahoma" panose="020B0604030504040204" pitchFamily="34" charset="0"/>
                <a:cs typeface="Times New Roman" panose="02020603050405020304" pitchFamily="18" charset="0"/>
              </a:rPr>
              <a:t>the </a:t>
            </a:r>
            <a:r>
              <a:rPr sz="2300" spc="-5" dirty="0">
                <a:latin typeface="Times New Roman" panose="02020603050405020304" pitchFamily="18" charset="0"/>
                <a:ea typeface="Tahoma" panose="020B0604030504040204" pitchFamily="34" charset="0"/>
                <a:cs typeface="Times New Roman" panose="02020603050405020304" pitchFamily="18" charset="0"/>
              </a:rPr>
              <a:t>location </a:t>
            </a:r>
            <a:r>
              <a:rPr sz="2300" dirty="0">
                <a:latin typeface="Times New Roman" panose="02020603050405020304" pitchFamily="18" charset="0"/>
                <a:ea typeface="Tahoma" panose="020B0604030504040204" pitchFamily="34" charset="0"/>
                <a:cs typeface="Times New Roman" panose="02020603050405020304" pitchFamily="18" charset="0"/>
              </a:rPr>
              <a:t>of the </a:t>
            </a:r>
            <a:r>
              <a:rPr sz="2300" spc="-15" dirty="0">
                <a:latin typeface="Times New Roman" panose="02020603050405020304" pitchFamily="18" charset="0"/>
                <a:ea typeface="Tahoma" panose="020B0604030504040204" pitchFamily="34" charset="0"/>
                <a:cs typeface="Times New Roman" panose="02020603050405020304" pitchFamily="18" charset="0"/>
              </a:rPr>
              <a:t>referenced </a:t>
            </a:r>
            <a:r>
              <a:rPr sz="2300" dirty="0">
                <a:latin typeface="Times New Roman" panose="02020603050405020304" pitchFamily="18" charset="0"/>
                <a:ea typeface="Tahoma" panose="020B0604030504040204" pitchFamily="34" charset="0"/>
                <a:cs typeface="Times New Roman" panose="02020603050405020304" pitchFamily="18" charset="0"/>
              </a:rPr>
              <a:t>page in the</a:t>
            </a:r>
            <a:r>
              <a:rPr sz="2300" spc="-55" dirty="0">
                <a:latin typeface="Times New Roman" panose="02020603050405020304" pitchFamily="18" charset="0"/>
                <a:ea typeface="Tahoma" panose="020B0604030504040204" pitchFamily="34" charset="0"/>
                <a:cs typeface="Times New Roman" panose="02020603050405020304" pitchFamily="18" charset="0"/>
              </a:rPr>
              <a:t> </a:t>
            </a:r>
            <a:r>
              <a:rPr sz="2300" dirty="0">
                <a:latin typeface="Times New Roman" panose="02020603050405020304" pitchFamily="18" charset="0"/>
                <a:ea typeface="Tahoma" panose="020B0604030504040204" pitchFamily="34" charset="0"/>
                <a:cs typeface="Times New Roman" panose="02020603050405020304" pitchFamily="18" charset="0"/>
              </a:rPr>
              <a:t>PMT</a:t>
            </a:r>
            <a:r>
              <a:rPr lang="en-US" sz="2300" dirty="0">
                <a:latin typeface="Times New Roman" panose="02020603050405020304" pitchFamily="18" charset="0"/>
                <a:ea typeface="Tahoma" panose="020B0604030504040204" pitchFamily="34" charset="0"/>
                <a:cs typeface="Times New Roman" panose="02020603050405020304" pitchFamily="18" charset="0"/>
              </a:rPr>
              <a:t>(Page Mapping Table).</a:t>
            </a:r>
            <a:endParaRPr sz="2300" dirty="0">
              <a:latin typeface="Times New Roman" panose="02020603050405020304" pitchFamily="18" charset="0"/>
              <a:ea typeface="Tahoma" panose="020B0604030504040204" pitchFamily="34" charset="0"/>
              <a:cs typeface="Times New Roman" panose="02020603050405020304" pitchFamily="18" charset="0"/>
            </a:endParaRPr>
          </a:p>
          <a:p>
            <a:pPr marL="241300" indent="-229235">
              <a:lnSpc>
                <a:spcPct val="100000"/>
              </a:lnSpc>
              <a:spcBef>
                <a:spcPts val="290"/>
              </a:spcBef>
              <a:buFont typeface="Arial"/>
              <a:buChar char="•"/>
              <a:tabLst>
                <a:tab pos="241300" algn="l"/>
                <a:tab pos="241935" algn="l"/>
              </a:tabLst>
            </a:pPr>
            <a:r>
              <a:rPr sz="2300" dirty="0">
                <a:latin typeface="Times New Roman" panose="02020603050405020304" pitchFamily="18" charset="0"/>
                <a:ea typeface="Tahoma" panose="020B0604030504040204" pitchFamily="34" charset="0"/>
                <a:cs typeface="Times New Roman" panose="02020603050405020304" pitchFamily="18" charset="0"/>
              </a:rPr>
              <a:t>If a page </a:t>
            </a:r>
            <a:r>
              <a:rPr sz="2300" spc="-10" dirty="0">
                <a:latin typeface="Times New Roman" panose="02020603050405020304" pitchFamily="18" charset="0"/>
                <a:ea typeface="Tahoma" panose="020B0604030504040204" pitchFamily="34" charset="0"/>
                <a:cs typeface="Times New Roman" panose="02020603050405020304" pitchFamily="18" charset="0"/>
              </a:rPr>
              <a:t>fault </a:t>
            </a:r>
            <a:r>
              <a:rPr sz="2300" spc="-5" dirty="0">
                <a:latin typeface="Times New Roman" panose="02020603050405020304" pitchFamily="18" charset="0"/>
                <a:ea typeface="Tahoma" panose="020B0604030504040204" pitchFamily="34" charset="0"/>
                <a:cs typeface="Times New Roman" panose="02020603050405020304" pitchFamily="18" charset="0"/>
              </a:rPr>
              <a:t>occurred, call on </a:t>
            </a:r>
            <a:r>
              <a:rPr sz="2300" dirty="0">
                <a:latin typeface="Times New Roman" panose="02020603050405020304" pitchFamily="18" charset="0"/>
                <a:ea typeface="Tahoma" panose="020B0604030504040204" pitchFamily="34" charset="0"/>
                <a:cs typeface="Times New Roman" panose="02020603050405020304" pitchFamily="18" charset="0"/>
              </a:rPr>
              <a:t>the </a:t>
            </a:r>
            <a:r>
              <a:rPr sz="2300" spc="-10" dirty="0">
                <a:latin typeface="Times New Roman" panose="02020603050405020304" pitchFamily="18" charset="0"/>
                <a:ea typeface="Tahoma" panose="020B0604030504040204" pitchFamily="34" charset="0"/>
                <a:cs typeface="Times New Roman" panose="02020603050405020304" pitchFamily="18" charset="0"/>
              </a:rPr>
              <a:t>operating </a:t>
            </a:r>
            <a:r>
              <a:rPr sz="2300" spc="-20" dirty="0">
                <a:latin typeface="Times New Roman" panose="02020603050405020304" pitchFamily="18" charset="0"/>
                <a:ea typeface="Tahoma" panose="020B0604030504040204" pitchFamily="34" charset="0"/>
                <a:cs typeface="Times New Roman" panose="02020603050405020304" pitchFamily="18" charset="0"/>
              </a:rPr>
              <a:t>system </a:t>
            </a:r>
            <a:r>
              <a:rPr sz="2300" spc="-15" dirty="0">
                <a:latin typeface="Times New Roman" panose="02020603050405020304" pitchFamily="18" charset="0"/>
                <a:ea typeface="Tahoma" panose="020B0604030504040204" pitchFamily="34" charset="0"/>
                <a:cs typeface="Times New Roman" panose="02020603050405020304" pitchFamily="18" charset="0"/>
              </a:rPr>
              <a:t>to </a:t>
            </a:r>
            <a:r>
              <a:rPr sz="2300" spc="-5" dirty="0">
                <a:latin typeface="Times New Roman" panose="02020603050405020304" pitchFamily="18" charset="0"/>
                <a:ea typeface="Tahoma" panose="020B0604030504040204" pitchFamily="34" charset="0"/>
                <a:cs typeface="Times New Roman" panose="02020603050405020304" pitchFamily="18" charset="0"/>
              </a:rPr>
              <a:t>fix</a:t>
            </a:r>
            <a:r>
              <a:rPr sz="2300" dirty="0">
                <a:latin typeface="Times New Roman" panose="02020603050405020304" pitchFamily="18" charset="0"/>
                <a:ea typeface="Tahoma" panose="020B0604030504040204" pitchFamily="34" charset="0"/>
                <a:cs typeface="Times New Roman" panose="02020603050405020304" pitchFamily="18" charset="0"/>
              </a:rPr>
              <a:t> it</a:t>
            </a:r>
            <a:r>
              <a:rPr lang="en-US" sz="2300" dirty="0">
                <a:latin typeface="Times New Roman" panose="02020603050405020304" pitchFamily="18" charset="0"/>
                <a:ea typeface="Tahoma" panose="020B0604030504040204" pitchFamily="34" charset="0"/>
                <a:cs typeface="Times New Roman" panose="02020603050405020304" pitchFamily="18" charset="0"/>
              </a:rPr>
              <a:t>.</a:t>
            </a:r>
            <a:endParaRPr sz="2300" dirty="0">
              <a:latin typeface="Times New Roman" panose="02020603050405020304" pitchFamily="18" charset="0"/>
              <a:ea typeface="Tahoma" panose="020B0604030504040204" pitchFamily="34" charset="0"/>
              <a:cs typeface="Times New Roman" panose="02020603050405020304" pitchFamily="18" charset="0"/>
            </a:endParaRPr>
          </a:p>
          <a:p>
            <a:pPr marL="241300" indent="-229235">
              <a:lnSpc>
                <a:spcPct val="100000"/>
              </a:lnSpc>
              <a:spcBef>
                <a:spcPts val="275"/>
              </a:spcBef>
              <a:buFont typeface="Arial"/>
              <a:buChar char="•"/>
              <a:tabLst>
                <a:tab pos="241300" algn="l"/>
                <a:tab pos="241935" algn="l"/>
              </a:tabLst>
            </a:pPr>
            <a:r>
              <a:rPr sz="2300" spc="-5" dirty="0">
                <a:latin typeface="Times New Roman" panose="02020603050405020304" pitchFamily="18" charset="0"/>
                <a:ea typeface="Tahoma" panose="020B0604030504040204" pitchFamily="34" charset="0"/>
                <a:cs typeface="Times New Roman" panose="02020603050405020304" pitchFamily="18" charset="0"/>
              </a:rPr>
              <a:t>Using </a:t>
            </a:r>
            <a:r>
              <a:rPr sz="2300" b="1" dirty="0">
                <a:latin typeface="Times New Roman" panose="02020603050405020304" pitchFamily="18" charset="0"/>
                <a:ea typeface="Tahoma" panose="020B0604030504040204" pitchFamily="34" charset="0"/>
                <a:cs typeface="Times New Roman" panose="02020603050405020304" pitchFamily="18" charset="0"/>
              </a:rPr>
              <a:t>the </a:t>
            </a:r>
            <a:r>
              <a:rPr sz="2300" b="1" spc="-10" dirty="0">
                <a:latin typeface="Times New Roman" panose="02020603050405020304" pitchFamily="18" charset="0"/>
                <a:ea typeface="Tahoma" panose="020B0604030504040204" pitchFamily="34" charset="0"/>
                <a:cs typeface="Times New Roman" panose="02020603050405020304" pitchFamily="18" charset="0"/>
              </a:rPr>
              <a:t>page replacement </a:t>
            </a:r>
            <a:r>
              <a:rPr sz="2300" b="1" spc="-5" dirty="0">
                <a:latin typeface="Times New Roman" panose="02020603050405020304" pitchFamily="18" charset="0"/>
                <a:ea typeface="Tahoma" panose="020B0604030504040204" pitchFamily="34" charset="0"/>
                <a:cs typeface="Times New Roman" panose="02020603050405020304" pitchFamily="18" charset="0"/>
              </a:rPr>
              <a:t>algorithm</a:t>
            </a:r>
            <a:r>
              <a:rPr sz="2300" spc="-5" dirty="0">
                <a:latin typeface="Times New Roman" panose="02020603050405020304" pitchFamily="18" charset="0"/>
                <a:ea typeface="Tahoma" panose="020B0604030504040204" pitchFamily="34" charset="0"/>
                <a:cs typeface="Times New Roman" panose="02020603050405020304" pitchFamily="18" charset="0"/>
              </a:rPr>
              <a:t>, find </a:t>
            </a:r>
            <a:r>
              <a:rPr sz="2300" dirty="0">
                <a:latin typeface="Times New Roman" panose="02020603050405020304" pitchFamily="18" charset="0"/>
                <a:ea typeface="Tahoma" panose="020B0604030504040204" pitchFamily="34" charset="0"/>
                <a:cs typeface="Times New Roman" panose="02020603050405020304" pitchFamily="18" charset="0"/>
              </a:rPr>
              <a:t>the </a:t>
            </a:r>
            <a:r>
              <a:rPr sz="2300" spc="-10" dirty="0">
                <a:latin typeface="Times New Roman" panose="02020603050405020304" pitchFamily="18" charset="0"/>
                <a:ea typeface="Tahoma" panose="020B0604030504040204" pitchFamily="34" charset="0"/>
                <a:cs typeface="Times New Roman" panose="02020603050405020304" pitchFamily="18" charset="0"/>
              </a:rPr>
              <a:t>frame</a:t>
            </a:r>
            <a:r>
              <a:rPr sz="2300" spc="-20" dirty="0">
                <a:latin typeface="Times New Roman" panose="02020603050405020304" pitchFamily="18" charset="0"/>
                <a:ea typeface="Tahoma" panose="020B0604030504040204" pitchFamily="34" charset="0"/>
                <a:cs typeface="Times New Roman" panose="02020603050405020304" pitchFamily="18" charset="0"/>
              </a:rPr>
              <a:t> </a:t>
            </a:r>
            <a:r>
              <a:rPr sz="2300" spc="-5" dirty="0">
                <a:latin typeface="Times New Roman" panose="02020603050405020304" pitchFamily="18" charset="0"/>
                <a:ea typeface="Tahoma" panose="020B0604030504040204" pitchFamily="34" charset="0"/>
                <a:cs typeface="Times New Roman" panose="02020603050405020304" pitchFamily="18" charset="0"/>
              </a:rPr>
              <a:t>location</a:t>
            </a:r>
            <a:r>
              <a:rPr lang="en-US" sz="2300" spc="-5" dirty="0">
                <a:latin typeface="Times New Roman" panose="02020603050405020304" pitchFamily="18" charset="0"/>
                <a:ea typeface="Tahoma" panose="020B0604030504040204" pitchFamily="34" charset="0"/>
                <a:cs typeface="Times New Roman" panose="02020603050405020304" pitchFamily="18" charset="0"/>
              </a:rPr>
              <a:t>.</a:t>
            </a:r>
            <a:endParaRPr sz="2300" dirty="0">
              <a:latin typeface="Times New Roman" panose="02020603050405020304" pitchFamily="18" charset="0"/>
              <a:ea typeface="Tahoma" panose="020B0604030504040204" pitchFamily="34" charset="0"/>
              <a:cs typeface="Times New Roman" panose="02020603050405020304" pitchFamily="18" charset="0"/>
            </a:endParaRPr>
          </a:p>
          <a:p>
            <a:pPr marL="241300" indent="-229235">
              <a:lnSpc>
                <a:spcPct val="100000"/>
              </a:lnSpc>
              <a:spcBef>
                <a:spcPts val="275"/>
              </a:spcBef>
              <a:buFont typeface="Arial"/>
              <a:buChar char="•"/>
              <a:tabLst>
                <a:tab pos="241300" algn="l"/>
                <a:tab pos="241935" algn="l"/>
              </a:tabLst>
            </a:pPr>
            <a:r>
              <a:rPr sz="2300" spc="-10" dirty="0">
                <a:latin typeface="Times New Roman" panose="02020603050405020304" pitchFamily="18" charset="0"/>
                <a:ea typeface="Tahoma" panose="020B0604030504040204" pitchFamily="34" charset="0"/>
                <a:cs typeface="Times New Roman" panose="02020603050405020304" pitchFamily="18" charset="0"/>
              </a:rPr>
              <a:t>Read </a:t>
            </a:r>
            <a:r>
              <a:rPr sz="2300" dirty="0">
                <a:latin typeface="Times New Roman" panose="02020603050405020304" pitchFamily="18" charset="0"/>
                <a:ea typeface="Tahoma" panose="020B0604030504040204" pitchFamily="34" charset="0"/>
                <a:cs typeface="Times New Roman" panose="02020603050405020304" pitchFamily="18" charset="0"/>
              </a:rPr>
              <a:t>the </a:t>
            </a:r>
            <a:r>
              <a:rPr sz="2300" spc="-10" dirty="0">
                <a:latin typeface="Times New Roman" panose="02020603050405020304" pitchFamily="18" charset="0"/>
                <a:ea typeface="Tahoma" panose="020B0604030504040204" pitchFamily="34" charset="0"/>
                <a:cs typeface="Times New Roman" panose="02020603050405020304" pitchFamily="18" charset="0"/>
              </a:rPr>
              <a:t>data </a:t>
            </a:r>
            <a:r>
              <a:rPr sz="2300" spc="-15" dirty="0">
                <a:latin typeface="Times New Roman" panose="02020603050405020304" pitchFamily="18" charset="0"/>
                <a:ea typeface="Tahoma" panose="020B0604030504040204" pitchFamily="34" charset="0"/>
                <a:cs typeface="Times New Roman" panose="02020603050405020304" pitchFamily="18" charset="0"/>
              </a:rPr>
              <a:t>from </a:t>
            </a:r>
            <a:r>
              <a:rPr sz="2300" spc="-5" dirty="0">
                <a:latin typeface="Times New Roman" panose="02020603050405020304" pitchFamily="18" charset="0"/>
                <a:ea typeface="Tahoma" panose="020B0604030504040204" pitchFamily="34" charset="0"/>
                <a:cs typeface="Times New Roman" panose="02020603050405020304" pitchFamily="18" charset="0"/>
              </a:rPr>
              <a:t>disk </a:t>
            </a:r>
            <a:r>
              <a:rPr sz="2300" spc="-10" dirty="0">
                <a:latin typeface="Times New Roman" panose="02020603050405020304" pitchFamily="18" charset="0"/>
                <a:ea typeface="Tahoma" panose="020B0604030504040204" pitchFamily="34" charset="0"/>
                <a:cs typeface="Times New Roman" panose="02020603050405020304" pitchFamily="18" charset="0"/>
              </a:rPr>
              <a:t>to</a:t>
            </a:r>
            <a:r>
              <a:rPr sz="2300" spc="20" dirty="0">
                <a:latin typeface="Times New Roman" panose="02020603050405020304" pitchFamily="18" charset="0"/>
                <a:ea typeface="Tahoma" panose="020B0604030504040204" pitchFamily="34" charset="0"/>
                <a:cs typeface="Times New Roman" panose="02020603050405020304" pitchFamily="18" charset="0"/>
              </a:rPr>
              <a:t> </a:t>
            </a:r>
            <a:r>
              <a:rPr sz="2300" dirty="0">
                <a:latin typeface="Times New Roman" panose="02020603050405020304" pitchFamily="18" charset="0"/>
                <a:ea typeface="Tahoma" panose="020B0604030504040204" pitchFamily="34" charset="0"/>
                <a:cs typeface="Times New Roman" panose="02020603050405020304" pitchFamily="18" charset="0"/>
              </a:rPr>
              <a:t>memory</a:t>
            </a:r>
            <a:r>
              <a:rPr lang="en-US" sz="2300" dirty="0">
                <a:latin typeface="Times New Roman" panose="02020603050405020304" pitchFamily="18" charset="0"/>
                <a:ea typeface="Tahoma" panose="020B0604030504040204" pitchFamily="34" charset="0"/>
                <a:cs typeface="Times New Roman" panose="02020603050405020304" pitchFamily="18" charset="0"/>
              </a:rPr>
              <a:t>.</a:t>
            </a:r>
            <a:endParaRPr sz="2300" dirty="0">
              <a:latin typeface="Times New Roman" panose="02020603050405020304" pitchFamily="18" charset="0"/>
              <a:ea typeface="Tahoma" panose="020B0604030504040204" pitchFamily="34" charset="0"/>
              <a:cs typeface="Times New Roman" panose="02020603050405020304" pitchFamily="18" charset="0"/>
            </a:endParaRPr>
          </a:p>
          <a:p>
            <a:pPr marL="241300" indent="-229235">
              <a:lnSpc>
                <a:spcPct val="100000"/>
              </a:lnSpc>
              <a:spcBef>
                <a:spcPts val="290"/>
              </a:spcBef>
              <a:buFont typeface="Arial"/>
              <a:buChar char="•"/>
              <a:tabLst>
                <a:tab pos="241300" algn="l"/>
                <a:tab pos="241935" algn="l"/>
              </a:tabLst>
            </a:pPr>
            <a:r>
              <a:rPr sz="2300" spc="-10" dirty="0">
                <a:latin typeface="Times New Roman" panose="02020603050405020304" pitchFamily="18" charset="0"/>
                <a:ea typeface="Tahoma" panose="020B0604030504040204" pitchFamily="34" charset="0"/>
                <a:cs typeface="Times New Roman" panose="02020603050405020304" pitchFamily="18" charset="0"/>
              </a:rPr>
              <a:t>Update </a:t>
            </a:r>
            <a:r>
              <a:rPr sz="2300" dirty="0">
                <a:latin typeface="Times New Roman" panose="02020603050405020304" pitchFamily="18" charset="0"/>
                <a:ea typeface="Tahoma" panose="020B0604030504040204" pitchFamily="34" charset="0"/>
                <a:cs typeface="Times New Roman" panose="02020603050405020304" pitchFamily="18" charset="0"/>
              </a:rPr>
              <a:t>the </a:t>
            </a:r>
            <a:r>
              <a:rPr lang="en-US" sz="2300" b="1" spc="-5" dirty="0">
                <a:latin typeface="Times New Roman" panose="02020603050405020304" pitchFamily="18" charset="0"/>
                <a:ea typeface="Tahoma" panose="020B0604030504040204" pitchFamily="34" charset="0"/>
                <a:cs typeface="Times New Roman" panose="02020603050405020304" pitchFamily="18" charset="0"/>
              </a:rPr>
              <a:t>P</a:t>
            </a:r>
            <a:r>
              <a:rPr sz="2300" b="1" spc="-5" dirty="0">
                <a:latin typeface="Times New Roman" panose="02020603050405020304" pitchFamily="18" charset="0"/>
                <a:ea typeface="Tahoma" panose="020B0604030504040204" pitchFamily="34" charset="0"/>
                <a:cs typeface="Times New Roman" panose="02020603050405020304" pitchFamily="18" charset="0"/>
              </a:rPr>
              <a:t>age </a:t>
            </a:r>
            <a:r>
              <a:rPr lang="en-US" sz="2300" b="1" spc="-5" dirty="0">
                <a:latin typeface="Times New Roman" panose="02020603050405020304" pitchFamily="18" charset="0"/>
                <a:ea typeface="Tahoma" panose="020B0604030504040204" pitchFamily="34" charset="0"/>
                <a:cs typeface="Times New Roman" panose="02020603050405020304" pitchFamily="18" charset="0"/>
              </a:rPr>
              <a:t>M</a:t>
            </a:r>
            <a:r>
              <a:rPr sz="2300" b="1" dirty="0">
                <a:latin typeface="Times New Roman" panose="02020603050405020304" pitchFamily="18" charset="0"/>
                <a:ea typeface="Tahoma" panose="020B0604030504040204" pitchFamily="34" charset="0"/>
                <a:cs typeface="Times New Roman" panose="02020603050405020304" pitchFamily="18" charset="0"/>
              </a:rPr>
              <a:t>ap </a:t>
            </a:r>
            <a:r>
              <a:rPr lang="en-US" sz="2300" b="1" spc="-5" dirty="0">
                <a:latin typeface="Times New Roman" panose="02020603050405020304" pitchFamily="18" charset="0"/>
                <a:ea typeface="Tahoma" panose="020B0604030504040204" pitchFamily="34" charset="0"/>
                <a:cs typeface="Times New Roman" panose="02020603050405020304" pitchFamily="18" charset="0"/>
              </a:rPr>
              <a:t>T</a:t>
            </a:r>
            <a:r>
              <a:rPr sz="2300" b="1" spc="-5" dirty="0">
                <a:latin typeface="Times New Roman" panose="02020603050405020304" pitchFamily="18" charset="0"/>
                <a:ea typeface="Tahoma" panose="020B0604030504040204" pitchFamily="34" charset="0"/>
                <a:cs typeface="Times New Roman" panose="02020603050405020304" pitchFamily="18" charset="0"/>
              </a:rPr>
              <a:t>able </a:t>
            </a:r>
            <a:r>
              <a:rPr sz="2300" spc="-15" dirty="0">
                <a:latin typeface="Times New Roman" panose="02020603050405020304" pitchFamily="18" charset="0"/>
                <a:ea typeface="Tahoma" panose="020B0604030504040204" pitchFamily="34" charset="0"/>
                <a:cs typeface="Times New Roman" panose="02020603050405020304" pitchFamily="18" charset="0"/>
              </a:rPr>
              <a:t>for </a:t>
            </a:r>
            <a:r>
              <a:rPr sz="2300" dirty="0">
                <a:latin typeface="Times New Roman" panose="02020603050405020304" pitchFamily="18" charset="0"/>
                <a:ea typeface="Tahoma" panose="020B0604030504040204" pitchFamily="34" charset="0"/>
                <a:cs typeface="Times New Roman" panose="02020603050405020304" pitchFamily="18" charset="0"/>
              </a:rPr>
              <a:t>the</a:t>
            </a:r>
            <a:r>
              <a:rPr sz="2300" spc="-30" dirty="0">
                <a:latin typeface="Times New Roman" panose="02020603050405020304" pitchFamily="18" charset="0"/>
                <a:ea typeface="Tahoma" panose="020B0604030504040204" pitchFamily="34" charset="0"/>
                <a:cs typeface="Times New Roman" panose="02020603050405020304" pitchFamily="18" charset="0"/>
              </a:rPr>
              <a:t> </a:t>
            </a:r>
            <a:r>
              <a:rPr sz="2300" spc="-10" dirty="0">
                <a:latin typeface="Times New Roman" panose="02020603050405020304" pitchFamily="18" charset="0"/>
                <a:ea typeface="Tahoma" panose="020B0604030504040204" pitchFamily="34" charset="0"/>
                <a:cs typeface="Times New Roman" panose="02020603050405020304" pitchFamily="18" charset="0"/>
              </a:rPr>
              <a:t>process</a:t>
            </a:r>
            <a:r>
              <a:rPr lang="en-US" sz="2300" spc="-10" dirty="0">
                <a:latin typeface="Times New Roman" panose="02020603050405020304" pitchFamily="18" charset="0"/>
                <a:ea typeface="Tahoma" panose="020B0604030504040204" pitchFamily="34" charset="0"/>
                <a:cs typeface="Times New Roman" panose="02020603050405020304" pitchFamily="18" charset="0"/>
              </a:rPr>
              <a:t>.</a:t>
            </a:r>
            <a:endParaRPr sz="2300" dirty="0">
              <a:latin typeface="Times New Roman" panose="02020603050405020304" pitchFamily="18" charset="0"/>
              <a:ea typeface="Tahoma" panose="020B0604030504040204" pitchFamily="34" charset="0"/>
              <a:cs typeface="Times New Roman" panose="02020603050405020304" pitchFamily="18" charset="0"/>
            </a:endParaRPr>
          </a:p>
          <a:p>
            <a:pPr marL="241300" indent="-229235">
              <a:lnSpc>
                <a:spcPct val="100000"/>
              </a:lnSpc>
              <a:spcBef>
                <a:spcPts val="275"/>
              </a:spcBef>
              <a:buFont typeface="Arial"/>
              <a:buChar char="•"/>
              <a:tabLst>
                <a:tab pos="241300" algn="l"/>
                <a:tab pos="241935" algn="l"/>
              </a:tabLst>
            </a:pPr>
            <a:r>
              <a:rPr sz="2300" spc="-5" dirty="0">
                <a:latin typeface="Times New Roman" panose="02020603050405020304" pitchFamily="18" charset="0"/>
                <a:ea typeface="Tahoma" panose="020B0604030504040204" pitchFamily="34" charset="0"/>
                <a:cs typeface="Times New Roman" panose="02020603050405020304" pitchFamily="18" charset="0"/>
              </a:rPr>
              <a:t>The instruction that </a:t>
            </a:r>
            <a:r>
              <a:rPr sz="2300" dirty="0">
                <a:latin typeface="Times New Roman" panose="02020603050405020304" pitchFamily="18" charset="0"/>
                <a:ea typeface="Tahoma" panose="020B0604030504040204" pitchFamily="34" charset="0"/>
                <a:cs typeface="Times New Roman" panose="02020603050405020304" pitchFamily="18" charset="0"/>
              </a:rPr>
              <a:t>caused the </a:t>
            </a:r>
            <a:r>
              <a:rPr sz="2300" spc="-5" dirty="0">
                <a:latin typeface="Times New Roman" panose="02020603050405020304" pitchFamily="18" charset="0"/>
                <a:ea typeface="Tahoma" panose="020B0604030504040204" pitchFamily="34" charset="0"/>
                <a:cs typeface="Times New Roman" panose="02020603050405020304" pitchFamily="18" charset="0"/>
              </a:rPr>
              <a:t>page </a:t>
            </a:r>
            <a:r>
              <a:rPr sz="2300" spc="-10" dirty="0">
                <a:latin typeface="Times New Roman" panose="02020603050405020304" pitchFamily="18" charset="0"/>
                <a:ea typeface="Tahoma" panose="020B0604030504040204" pitchFamily="34" charset="0"/>
                <a:cs typeface="Times New Roman" panose="02020603050405020304" pitchFamily="18" charset="0"/>
              </a:rPr>
              <a:t>fault </a:t>
            </a:r>
            <a:r>
              <a:rPr sz="2300" dirty="0">
                <a:latin typeface="Times New Roman" panose="02020603050405020304" pitchFamily="18" charset="0"/>
                <a:ea typeface="Tahoma" panose="020B0604030504040204" pitchFamily="34" charset="0"/>
                <a:cs typeface="Times New Roman" panose="02020603050405020304" pitchFamily="18" charset="0"/>
              </a:rPr>
              <a:t>is </a:t>
            </a:r>
            <a:r>
              <a:rPr sz="2300" spc="-15" dirty="0">
                <a:latin typeface="Times New Roman" panose="02020603050405020304" pitchFamily="18" charset="0"/>
                <a:ea typeface="Tahoma" panose="020B0604030504040204" pitchFamily="34" charset="0"/>
                <a:cs typeface="Times New Roman" panose="02020603050405020304" pitchFamily="18" charset="0"/>
              </a:rPr>
              <a:t>restarted </a:t>
            </a:r>
            <a:r>
              <a:rPr sz="2300" dirty="0">
                <a:latin typeface="Times New Roman" panose="02020603050405020304" pitchFamily="18" charset="0"/>
                <a:ea typeface="Tahoma" panose="020B0604030504040204" pitchFamily="34" charset="0"/>
                <a:cs typeface="Times New Roman" panose="02020603050405020304" pitchFamily="18" charset="0"/>
              </a:rPr>
              <a:t>when the </a:t>
            </a:r>
            <a:r>
              <a:rPr sz="2300" spc="-10" dirty="0">
                <a:latin typeface="Times New Roman" panose="02020603050405020304" pitchFamily="18" charset="0"/>
                <a:ea typeface="Tahoma" panose="020B0604030504040204" pitchFamily="34" charset="0"/>
                <a:cs typeface="Times New Roman" panose="02020603050405020304" pitchFamily="18" charset="0"/>
              </a:rPr>
              <a:t>process </a:t>
            </a:r>
            <a:r>
              <a:rPr sz="2300" spc="-5" dirty="0">
                <a:latin typeface="Times New Roman" panose="02020603050405020304" pitchFamily="18" charset="0"/>
                <a:ea typeface="Tahoma" panose="020B0604030504040204" pitchFamily="34" charset="0"/>
                <a:cs typeface="Times New Roman" panose="02020603050405020304" pitchFamily="18" charset="0"/>
              </a:rPr>
              <a:t>resumes</a:t>
            </a:r>
            <a:r>
              <a:rPr lang="en-US" sz="2300" spc="85" dirty="0">
                <a:latin typeface="Times New Roman" panose="02020603050405020304" pitchFamily="18" charset="0"/>
                <a:ea typeface="Tahoma" panose="020B0604030504040204" pitchFamily="34" charset="0"/>
                <a:cs typeface="Times New Roman" panose="02020603050405020304" pitchFamily="18" charset="0"/>
              </a:rPr>
              <a:t> </a:t>
            </a:r>
            <a:r>
              <a:rPr sz="2300" spc="-10" dirty="0">
                <a:latin typeface="Times New Roman" panose="02020603050405020304" pitchFamily="18" charset="0"/>
                <a:ea typeface="Tahoma" panose="020B0604030504040204" pitchFamily="34" charset="0"/>
                <a:cs typeface="Times New Roman" panose="02020603050405020304" pitchFamily="18" charset="0"/>
              </a:rPr>
              <a:t>execution.</a:t>
            </a:r>
            <a:endParaRPr sz="2300" dirty="0">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10252710" cy="697230"/>
          </a:xfrm>
          <a:prstGeom prst="rect">
            <a:avLst/>
          </a:prstGeom>
        </p:spPr>
        <p:txBody>
          <a:bodyPr vert="horz" wrap="square" lIns="0" tIns="13335" rIns="0" bIns="0" rtlCol="0">
            <a:spAutoFit/>
          </a:bodyPr>
          <a:lstStyle/>
          <a:p>
            <a:pPr marL="12700">
              <a:lnSpc>
                <a:spcPct val="100000"/>
              </a:lnSpc>
              <a:spcBef>
                <a:spcPts val="105"/>
              </a:spcBef>
            </a:pPr>
            <a:r>
              <a:rPr sz="4400" spc="-185" dirty="0"/>
              <a:t>Difference </a:t>
            </a:r>
            <a:r>
              <a:rPr sz="4400" spc="-155" dirty="0"/>
              <a:t>between </a:t>
            </a:r>
            <a:r>
              <a:rPr sz="4400" spc="-245" dirty="0"/>
              <a:t>paging </a:t>
            </a:r>
            <a:r>
              <a:rPr sz="4400" spc="-229" dirty="0"/>
              <a:t>and</a:t>
            </a:r>
            <a:r>
              <a:rPr sz="4400" spc="-365" dirty="0"/>
              <a:t> </a:t>
            </a:r>
            <a:r>
              <a:rPr sz="4400" spc="-180" dirty="0"/>
              <a:t>segmentation</a:t>
            </a:r>
            <a:endParaRPr sz="4400" dirty="0"/>
          </a:p>
        </p:txBody>
      </p:sp>
      <p:sp>
        <p:nvSpPr>
          <p:cNvPr id="3" name="object 3"/>
          <p:cNvSpPr/>
          <p:nvPr/>
        </p:nvSpPr>
        <p:spPr>
          <a:xfrm>
            <a:off x="635508" y="1520950"/>
            <a:ext cx="10833812" cy="52129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3432-6A5F-4AEE-9EDA-39955B9E4A24}"/>
              </a:ext>
            </a:extLst>
          </p:cNvPr>
          <p:cNvSpPr>
            <a:spLocks noGrp="1"/>
          </p:cNvSpPr>
          <p:nvPr>
            <p:ph type="title"/>
          </p:nvPr>
        </p:nvSpPr>
        <p:spPr/>
        <p:txBody>
          <a:bodyPr/>
          <a:lstStyle/>
          <a:p>
            <a:r>
              <a:rPr lang="en-US" dirty="0"/>
              <a:t>Segmentation </a:t>
            </a:r>
          </a:p>
        </p:txBody>
      </p:sp>
      <p:sp>
        <p:nvSpPr>
          <p:cNvPr id="3" name="Content Placeholder 2">
            <a:extLst>
              <a:ext uri="{FF2B5EF4-FFF2-40B4-BE49-F238E27FC236}">
                <a16:creationId xmlns:a16="http://schemas.microsoft.com/office/drawing/2014/main" id="{70E37E45-3FFC-44D4-AB9E-1C79C08DC2EB}"/>
              </a:ext>
            </a:extLst>
          </p:cNvPr>
          <p:cNvSpPr>
            <a:spLocks noGrp="1"/>
          </p:cNvSpPr>
          <p:nvPr>
            <p:ph idx="1"/>
          </p:nvPr>
        </p:nvSpPr>
        <p:spPr/>
        <p:txBody>
          <a:bodyPr/>
          <a:lstStyle/>
          <a:p>
            <a:r>
              <a:rPr lang="en-US" dirty="0"/>
              <a:t>Segmentation is memory management technique in which each job is divided into several segments of different sizes, one for each module that contains pieces that perform related functions. </a:t>
            </a:r>
          </a:p>
          <a:p>
            <a:r>
              <a:rPr lang="en-US" dirty="0"/>
              <a:t>It is dynamic partitioning </a:t>
            </a:r>
          </a:p>
        </p:txBody>
      </p:sp>
    </p:spTree>
    <p:extLst>
      <p:ext uri="{BB962C8B-B14F-4D97-AF65-F5344CB8AC3E}">
        <p14:creationId xmlns:p14="http://schemas.microsoft.com/office/powerpoint/2010/main" val="106657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EAB1A-7024-44C6-8CA2-11EBFB02EDF5}"/>
              </a:ext>
            </a:extLst>
          </p:cNvPr>
          <p:cNvSpPr>
            <a:spLocks noGrp="1"/>
          </p:cNvSpPr>
          <p:nvPr>
            <p:ph type="title"/>
          </p:nvPr>
        </p:nvSpPr>
        <p:spPr/>
        <p:txBody>
          <a:bodyPr/>
          <a:lstStyle/>
          <a:p>
            <a:r>
              <a:rPr lang="en-US" b="1" dirty="0"/>
              <a:t>1. Batch Operating system</a:t>
            </a:r>
          </a:p>
        </p:txBody>
      </p:sp>
      <p:sp>
        <p:nvSpPr>
          <p:cNvPr id="3" name="Content Placeholder 2">
            <a:extLst>
              <a:ext uri="{FF2B5EF4-FFF2-40B4-BE49-F238E27FC236}">
                <a16:creationId xmlns:a16="http://schemas.microsoft.com/office/drawing/2014/main" id="{39B094C7-EBBE-4E21-A8D4-7621DD1F8FCB}"/>
              </a:ext>
            </a:extLst>
          </p:cNvPr>
          <p:cNvSpPr>
            <a:spLocks noGrp="1"/>
          </p:cNvSpPr>
          <p:nvPr>
            <p:ph idx="1"/>
          </p:nvPr>
        </p:nvSpPr>
        <p:spPr/>
        <p:txBody>
          <a:bodyPr/>
          <a:lstStyle/>
          <a:p>
            <a:r>
              <a:rPr lang="en-US" dirty="0"/>
              <a:t>This type of operating system do not interact with computer directly. There is an operator which takes similar jobs having same requirement and group them into batches. It is the responsibility of operator to sort the jobs with similar needs.</a:t>
            </a:r>
            <a:r>
              <a:rPr lang="en-US" sz="2800" dirty="0"/>
              <a:t>  Example : Payroll System, Bank Statements etc.</a:t>
            </a:r>
          </a:p>
          <a:p>
            <a:endParaRPr lang="en-US" dirty="0"/>
          </a:p>
        </p:txBody>
      </p:sp>
      <p:pic>
        <p:nvPicPr>
          <p:cNvPr id="5" name="Picture 4">
            <a:extLst>
              <a:ext uri="{FF2B5EF4-FFF2-40B4-BE49-F238E27FC236}">
                <a16:creationId xmlns:a16="http://schemas.microsoft.com/office/drawing/2014/main" id="{FCFEDE78-5C4E-4EBD-99B4-3D199556F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580" y="3822700"/>
            <a:ext cx="8068839" cy="3035300"/>
          </a:xfrm>
          <a:prstGeom prst="rect">
            <a:avLst/>
          </a:prstGeom>
        </p:spPr>
      </p:pic>
    </p:spTree>
    <p:extLst>
      <p:ext uri="{BB962C8B-B14F-4D97-AF65-F5344CB8AC3E}">
        <p14:creationId xmlns:p14="http://schemas.microsoft.com/office/powerpoint/2010/main" val="911243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A895-66DB-41E3-A479-0414F0A5C14A}"/>
              </a:ext>
            </a:extLst>
          </p:cNvPr>
          <p:cNvSpPr>
            <a:spLocks noGrp="1"/>
          </p:cNvSpPr>
          <p:nvPr>
            <p:ph type="title"/>
          </p:nvPr>
        </p:nvSpPr>
        <p:spPr>
          <a:xfrm>
            <a:off x="2438400" y="2438400"/>
            <a:ext cx="7924800" cy="1676400"/>
          </a:xfrm>
        </p:spPr>
        <p:txBody>
          <a:bodyPr>
            <a:normAutofit fontScale="90000"/>
          </a:bodyPr>
          <a:lstStyle/>
          <a:p>
            <a:pPr algn="ctr"/>
            <a:r>
              <a:rPr lang="en-US" b="1" dirty="0"/>
              <a:t>Chapter-4 </a:t>
            </a:r>
            <a:br>
              <a:rPr lang="en-US" b="1" dirty="0"/>
            </a:br>
            <a:br>
              <a:rPr lang="en-US" b="1" dirty="0"/>
            </a:br>
            <a:r>
              <a:rPr lang="en-US" b="1" dirty="0"/>
              <a:t>Deadlock Management</a:t>
            </a:r>
          </a:p>
        </p:txBody>
      </p:sp>
    </p:spTree>
    <p:extLst>
      <p:ext uri="{BB962C8B-B14F-4D97-AF65-F5344CB8AC3E}">
        <p14:creationId xmlns:p14="http://schemas.microsoft.com/office/powerpoint/2010/main" val="26909217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3481070" cy="697230"/>
          </a:xfrm>
          <a:prstGeom prst="rect">
            <a:avLst/>
          </a:prstGeom>
        </p:spPr>
        <p:txBody>
          <a:bodyPr vert="horz" wrap="square" lIns="0" tIns="13335" rIns="0" bIns="0" rtlCol="0">
            <a:spAutoFit/>
          </a:bodyPr>
          <a:lstStyle/>
          <a:p>
            <a:pPr marL="12700">
              <a:lnSpc>
                <a:spcPct val="100000"/>
              </a:lnSpc>
              <a:spcBef>
                <a:spcPts val="105"/>
              </a:spcBef>
            </a:pPr>
            <a:r>
              <a:rPr sz="4400" spc="-345" dirty="0">
                <a:latin typeface="Trebuchet MS"/>
                <a:cs typeface="Trebuchet MS"/>
              </a:rPr>
              <a:t>Critical</a:t>
            </a:r>
            <a:r>
              <a:rPr sz="4400" spc="-455" dirty="0">
                <a:latin typeface="Trebuchet MS"/>
                <a:cs typeface="Trebuchet MS"/>
              </a:rPr>
              <a:t> </a:t>
            </a:r>
            <a:r>
              <a:rPr sz="4400" spc="-254" dirty="0">
                <a:latin typeface="Trebuchet MS"/>
                <a:cs typeface="Trebuchet MS"/>
              </a:rPr>
              <a:t>Sections</a:t>
            </a:r>
            <a:endParaRPr sz="4400" dirty="0">
              <a:latin typeface="Trebuchet MS"/>
              <a:cs typeface="Trebuchet MS"/>
            </a:endParaRPr>
          </a:p>
        </p:txBody>
      </p:sp>
      <p:sp>
        <p:nvSpPr>
          <p:cNvPr id="3" name="object 3"/>
          <p:cNvSpPr txBox="1"/>
          <p:nvPr/>
        </p:nvSpPr>
        <p:spPr>
          <a:xfrm>
            <a:off x="916939" y="1558797"/>
            <a:ext cx="10311130" cy="3876061"/>
          </a:xfrm>
          <a:prstGeom prst="rect">
            <a:avLst/>
          </a:prstGeom>
        </p:spPr>
        <p:txBody>
          <a:bodyPr vert="horz" wrap="square" lIns="0" tIns="104775" rIns="0" bIns="0" rtlCol="0">
            <a:spAutoFit/>
          </a:bodyPr>
          <a:lstStyle/>
          <a:p>
            <a:pPr marL="241300" marR="5080" indent="-229235">
              <a:spcBef>
                <a:spcPts val="825"/>
              </a:spcBef>
              <a:buFont typeface="Wingdings"/>
              <a:buChar char=""/>
              <a:tabLst>
                <a:tab pos="241935" algn="l"/>
              </a:tabLst>
            </a:pPr>
            <a:r>
              <a:rPr sz="2400" spc="-5" dirty="0">
                <a:latin typeface="Times New Roman" panose="02020603050405020304" pitchFamily="18" charset="0"/>
                <a:cs typeface="Times New Roman" panose="02020603050405020304" pitchFamily="18" charset="0"/>
              </a:rPr>
              <a:t>Critical </a:t>
            </a:r>
            <a:r>
              <a:rPr sz="2400" dirty="0">
                <a:latin typeface="Times New Roman" panose="02020603050405020304" pitchFamily="18" charset="0"/>
                <a:cs typeface="Times New Roman" panose="02020603050405020304" pitchFamily="18" charset="0"/>
              </a:rPr>
              <a:t>Section is the part </a:t>
            </a:r>
            <a:r>
              <a:rPr sz="2400" spc="-5" dirty="0">
                <a:latin typeface="Times New Roman" panose="02020603050405020304" pitchFamily="18" charset="0"/>
                <a:cs typeface="Times New Roman" panose="02020603050405020304" pitchFamily="18" charset="0"/>
              </a:rPr>
              <a:t>of </a:t>
            </a:r>
            <a:r>
              <a:rPr sz="2400" dirty="0">
                <a:latin typeface="Times New Roman" panose="02020603050405020304" pitchFamily="18" charset="0"/>
                <a:cs typeface="Times New Roman" panose="02020603050405020304" pitchFamily="18" charset="0"/>
              </a:rPr>
              <a:t>a </a:t>
            </a:r>
            <a:r>
              <a:rPr sz="2400" spc="-15" dirty="0">
                <a:latin typeface="Times New Roman" panose="02020603050405020304" pitchFamily="18" charset="0"/>
                <a:cs typeface="Times New Roman" panose="02020603050405020304" pitchFamily="18" charset="0"/>
              </a:rPr>
              <a:t>program </a:t>
            </a:r>
            <a:r>
              <a:rPr sz="2400" dirty="0">
                <a:latin typeface="Times New Roman" panose="02020603050405020304" pitchFamily="18" charset="0"/>
                <a:cs typeface="Times New Roman" panose="02020603050405020304" pitchFamily="18" charset="0"/>
              </a:rPr>
              <a:t>which </a:t>
            </a:r>
            <a:r>
              <a:rPr sz="2400" spc="-5" dirty="0">
                <a:latin typeface="Times New Roman" panose="02020603050405020304" pitchFamily="18" charset="0"/>
                <a:cs typeface="Times New Roman" panose="02020603050405020304" pitchFamily="18" charset="0"/>
              </a:rPr>
              <a:t>tries </a:t>
            </a:r>
            <a:r>
              <a:rPr sz="2400" spc="-15" dirty="0">
                <a:latin typeface="Times New Roman" panose="02020603050405020304" pitchFamily="18" charset="0"/>
                <a:cs typeface="Times New Roman" panose="02020603050405020304" pitchFamily="18" charset="0"/>
              </a:rPr>
              <a:t>to </a:t>
            </a:r>
            <a:r>
              <a:rPr sz="2400" dirty="0">
                <a:latin typeface="Times New Roman" panose="02020603050405020304" pitchFamily="18" charset="0"/>
                <a:cs typeface="Times New Roman" panose="02020603050405020304" pitchFamily="18" charset="0"/>
              </a:rPr>
              <a:t>access </a:t>
            </a:r>
            <a:r>
              <a:rPr sz="2400" spc="-10" dirty="0">
                <a:latin typeface="Times New Roman" panose="02020603050405020304" pitchFamily="18" charset="0"/>
                <a:cs typeface="Times New Roman" panose="02020603050405020304" pitchFamily="18" charset="0"/>
              </a:rPr>
              <a:t>shared </a:t>
            </a:r>
            <a:r>
              <a:rPr sz="2400" spc="-5" dirty="0">
                <a:latin typeface="Times New Roman" panose="02020603050405020304" pitchFamily="18" charset="0"/>
                <a:cs typeface="Times New Roman" panose="02020603050405020304" pitchFamily="18" charset="0"/>
              </a:rPr>
              <a:t>resources</a:t>
            </a:r>
            <a:r>
              <a:rPr lang="en-US" sz="2400" spc="-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T</a:t>
            </a:r>
            <a:r>
              <a:rPr sz="2400" spc="-10" dirty="0">
                <a:latin typeface="Times New Roman" panose="02020603050405020304" pitchFamily="18" charset="0"/>
                <a:cs typeface="Times New Roman" panose="02020603050405020304" pitchFamily="18" charset="0"/>
              </a:rPr>
              <a:t>hat resource </a:t>
            </a:r>
            <a:r>
              <a:rPr sz="2400" spc="-15" dirty="0">
                <a:latin typeface="Times New Roman" panose="02020603050405020304" pitchFamily="18" charset="0"/>
                <a:cs typeface="Times New Roman" panose="02020603050405020304" pitchFamily="18" charset="0"/>
              </a:rPr>
              <a:t>may  </a:t>
            </a:r>
            <a:r>
              <a:rPr sz="2400" spc="-5" dirty="0">
                <a:latin typeface="Times New Roman" panose="02020603050405020304" pitchFamily="18" charset="0"/>
                <a:cs typeface="Times New Roman" panose="02020603050405020304" pitchFamily="18" charset="0"/>
              </a:rPr>
              <a:t>be </a:t>
            </a:r>
            <a:r>
              <a:rPr sz="2400" spc="-10" dirty="0">
                <a:latin typeface="Times New Roman" panose="02020603050405020304" pitchFamily="18" charset="0"/>
                <a:cs typeface="Times New Roman" panose="02020603050405020304" pitchFamily="18" charset="0"/>
              </a:rPr>
              <a:t>any resource </a:t>
            </a:r>
            <a:r>
              <a:rPr sz="2400" dirty="0">
                <a:latin typeface="Times New Roman" panose="02020603050405020304" pitchFamily="18" charset="0"/>
                <a:cs typeface="Times New Roman" panose="02020603050405020304" pitchFamily="18" charset="0"/>
              </a:rPr>
              <a:t>in a </a:t>
            </a:r>
            <a:r>
              <a:rPr sz="2400" spc="-5" dirty="0">
                <a:latin typeface="Times New Roman" panose="02020603050405020304" pitchFamily="18" charset="0"/>
                <a:cs typeface="Times New Roman" panose="02020603050405020304" pitchFamily="18" charset="0"/>
              </a:rPr>
              <a:t>computer </a:t>
            </a:r>
            <a:r>
              <a:rPr sz="2400" spc="-20" dirty="0">
                <a:latin typeface="Times New Roman" panose="02020603050405020304" pitchFamily="18" charset="0"/>
                <a:cs typeface="Times New Roman" panose="02020603050405020304" pitchFamily="18" charset="0"/>
              </a:rPr>
              <a:t>like </a:t>
            </a:r>
            <a:r>
              <a:rPr sz="2400" dirty="0">
                <a:latin typeface="Times New Roman" panose="02020603050405020304" pitchFamily="18" charset="0"/>
                <a:cs typeface="Times New Roman" panose="02020603050405020304" pitchFamily="18" charset="0"/>
              </a:rPr>
              <a:t>a memory </a:t>
            </a:r>
            <a:r>
              <a:rPr sz="2400" spc="-5" dirty="0">
                <a:latin typeface="Times New Roman" panose="02020603050405020304" pitchFamily="18" charset="0"/>
                <a:cs typeface="Times New Roman" panose="02020603050405020304" pitchFamily="18" charset="0"/>
              </a:rPr>
              <a:t>location, </a:t>
            </a:r>
            <a:r>
              <a:rPr sz="2400" spc="-15" dirty="0">
                <a:latin typeface="Times New Roman" panose="02020603050405020304" pitchFamily="18" charset="0"/>
                <a:cs typeface="Times New Roman" panose="02020603050405020304" pitchFamily="18" charset="0"/>
              </a:rPr>
              <a:t>Data </a:t>
            </a:r>
            <a:r>
              <a:rPr sz="2400" spc="-5" dirty="0">
                <a:latin typeface="Times New Roman" panose="02020603050405020304" pitchFamily="18" charset="0"/>
                <a:cs typeface="Times New Roman" panose="02020603050405020304" pitchFamily="18" charset="0"/>
              </a:rPr>
              <a:t>structure, CPU or </a:t>
            </a:r>
            <a:r>
              <a:rPr sz="2400" spc="-10" dirty="0">
                <a:latin typeface="Times New Roman" panose="02020603050405020304" pitchFamily="18" charset="0"/>
                <a:cs typeface="Times New Roman" panose="02020603050405020304" pitchFamily="18" charset="0"/>
              </a:rPr>
              <a:t>any </a:t>
            </a:r>
            <a:r>
              <a:rPr sz="2400" dirty="0">
                <a:latin typeface="Times New Roman" panose="02020603050405020304" pitchFamily="18" charset="0"/>
                <a:cs typeface="Times New Roman" panose="02020603050405020304" pitchFamily="18" charset="0"/>
              </a:rPr>
              <a:t>IO</a:t>
            </a:r>
            <a:r>
              <a:rPr sz="2400" spc="2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device.</a:t>
            </a:r>
            <a:endParaRPr sz="2400" dirty="0">
              <a:latin typeface="Times New Roman" panose="02020603050405020304" pitchFamily="18" charset="0"/>
              <a:cs typeface="Times New Roman" panose="02020603050405020304" pitchFamily="18" charset="0"/>
            </a:endParaRPr>
          </a:p>
          <a:p>
            <a:pPr marL="241300" indent="-229235">
              <a:spcBef>
                <a:spcPts val="275"/>
              </a:spcBef>
              <a:buFont typeface="Wingdings"/>
              <a:buChar char=""/>
              <a:tabLst>
                <a:tab pos="241935" algn="l"/>
              </a:tabLst>
            </a:pPr>
            <a:r>
              <a:rPr sz="2400" spc="-5" dirty="0">
                <a:latin typeface="Times New Roman" panose="02020603050405020304" pitchFamily="18" charset="0"/>
                <a:cs typeface="Times New Roman" panose="02020603050405020304" pitchFamily="18" charset="0"/>
              </a:rPr>
              <a:t>The critical </a:t>
            </a:r>
            <a:r>
              <a:rPr sz="2400" b="1" dirty="0">
                <a:latin typeface="Times New Roman" panose="02020603050405020304" pitchFamily="18" charset="0"/>
                <a:cs typeface="Times New Roman" panose="02020603050405020304" pitchFamily="18" charset="0"/>
              </a:rPr>
              <a:t>section is a </a:t>
            </a:r>
            <a:r>
              <a:rPr sz="2400" b="1" spc="-5" dirty="0">
                <a:latin typeface="Times New Roman" panose="02020603050405020304" pitchFamily="18" charset="0"/>
                <a:cs typeface="Times New Roman" panose="02020603050405020304" pitchFamily="18" charset="0"/>
              </a:rPr>
              <a:t>code segment </a:t>
            </a:r>
            <a:r>
              <a:rPr sz="2400" b="1" spc="-10" dirty="0">
                <a:latin typeface="Times New Roman" panose="02020603050405020304" pitchFamily="18" charset="0"/>
                <a:cs typeface="Times New Roman" panose="02020603050405020304" pitchFamily="18" charset="0"/>
              </a:rPr>
              <a:t>where </a:t>
            </a:r>
            <a:r>
              <a:rPr sz="2400" b="1" dirty="0">
                <a:latin typeface="Times New Roman" panose="02020603050405020304" pitchFamily="18" charset="0"/>
                <a:cs typeface="Times New Roman" panose="02020603050405020304" pitchFamily="18" charset="0"/>
              </a:rPr>
              <a:t>the </a:t>
            </a:r>
            <a:r>
              <a:rPr sz="2400" b="1" spc="-5" dirty="0">
                <a:latin typeface="Times New Roman" panose="02020603050405020304" pitchFamily="18" charset="0"/>
                <a:cs typeface="Times New Roman" panose="02020603050405020304" pitchFamily="18" charset="0"/>
              </a:rPr>
              <a:t>shared variables can </a:t>
            </a:r>
            <a:r>
              <a:rPr sz="2400" b="1" dirty="0">
                <a:latin typeface="Times New Roman" panose="02020603050405020304" pitchFamily="18" charset="0"/>
                <a:cs typeface="Times New Roman" panose="02020603050405020304" pitchFamily="18" charset="0"/>
              </a:rPr>
              <a:t>be accessed</a:t>
            </a:r>
            <a:r>
              <a:rPr sz="24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The part</a:t>
            </a:r>
            <a:r>
              <a:rPr sz="2400" spc="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of</a:t>
            </a:r>
            <a:r>
              <a:rPr lang="en-US"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 </a:t>
            </a:r>
            <a:r>
              <a:rPr sz="2400" spc="-15" dirty="0">
                <a:latin typeface="Times New Roman" panose="02020603050405020304" pitchFamily="18" charset="0"/>
                <a:cs typeface="Times New Roman" panose="02020603050405020304" pitchFamily="18" charset="0"/>
              </a:rPr>
              <a:t>program </a:t>
            </a:r>
            <a:r>
              <a:rPr sz="2400" spc="-5" dirty="0">
                <a:latin typeface="Times New Roman" panose="02020603050405020304" pitchFamily="18" charset="0"/>
                <a:cs typeface="Times New Roman" panose="02020603050405020304" pitchFamily="18" charset="0"/>
              </a:rPr>
              <a:t>where </a:t>
            </a:r>
            <a:r>
              <a:rPr sz="2400"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shared </a:t>
            </a:r>
            <a:r>
              <a:rPr sz="2400" dirty="0">
                <a:latin typeface="Times New Roman" panose="02020603050405020304" pitchFamily="18" charset="0"/>
                <a:cs typeface="Times New Roman" panose="02020603050405020304" pitchFamily="18" charset="0"/>
              </a:rPr>
              <a:t>memory </a:t>
            </a:r>
            <a:r>
              <a:rPr sz="2400" spc="-5" dirty="0">
                <a:latin typeface="Times New Roman" panose="02020603050405020304" pitchFamily="18" charset="0"/>
                <a:cs typeface="Times New Roman" panose="02020603050405020304" pitchFamily="18" charset="0"/>
              </a:rPr>
              <a:t>is </a:t>
            </a:r>
            <a:r>
              <a:rPr sz="2400" dirty="0">
                <a:latin typeface="Times New Roman" panose="02020603050405020304" pitchFamily="18" charset="0"/>
                <a:cs typeface="Times New Roman" panose="02020603050405020304" pitchFamily="18" charset="0"/>
              </a:rPr>
              <a:t>accessed is </a:t>
            </a:r>
            <a:r>
              <a:rPr sz="2400" spc="-5" dirty="0">
                <a:latin typeface="Times New Roman" panose="02020603050405020304" pitchFamily="18" charset="0"/>
                <a:cs typeface="Times New Roman" panose="02020603050405020304" pitchFamily="18" charset="0"/>
              </a:rPr>
              <a:t>called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critical region or critical section </a:t>
            </a:r>
            <a:r>
              <a:rPr sz="2400" dirty="0">
                <a:latin typeface="Times New Roman" panose="02020603050405020304" pitchFamily="18" charset="0"/>
                <a:cs typeface="Times New Roman" panose="02020603050405020304" pitchFamily="18" charset="0"/>
              </a:rPr>
              <a:t>If  </a:t>
            </a:r>
            <a:r>
              <a:rPr sz="2400" spc="-5" dirty="0">
                <a:latin typeface="Times New Roman" panose="02020603050405020304" pitchFamily="18" charset="0"/>
                <a:cs typeface="Times New Roman" panose="02020603050405020304" pitchFamily="18" charset="0"/>
              </a:rPr>
              <a:t>no </a:t>
            </a:r>
            <a:r>
              <a:rPr sz="2400" spc="-10" dirty="0">
                <a:latin typeface="Times New Roman" panose="02020603050405020304" pitchFamily="18" charset="0"/>
                <a:cs typeface="Times New Roman" panose="02020603050405020304" pitchFamily="18" charset="0"/>
              </a:rPr>
              <a:t>two processes are </a:t>
            </a:r>
            <a:r>
              <a:rPr sz="2400" dirty="0">
                <a:latin typeface="Times New Roman" panose="02020603050405020304" pitchFamily="18" charset="0"/>
                <a:cs typeface="Times New Roman" panose="02020603050405020304" pitchFamily="18" charset="0"/>
              </a:rPr>
              <a:t>in the </a:t>
            </a:r>
            <a:r>
              <a:rPr sz="2400" spc="-5" dirty="0">
                <a:latin typeface="Times New Roman" panose="02020603050405020304" pitchFamily="18" charset="0"/>
                <a:cs typeface="Times New Roman" panose="02020603050405020304" pitchFamily="18" charset="0"/>
              </a:rPr>
              <a:t>critical regions </a:t>
            </a:r>
            <a:r>
              <a:rPr sz="2400" spc="-15" dirty="0">
                <a:latin typeface="Times New Roman" panose="02020603050405020304" pitchFamily="18" charset="0"/>
                <a:cs typeface="Times New Roman" panose="02020603050405020304" pitchFamily="18" charset="0"/>
              </a:rPr>
              <a:t>at </a:t>
            </a:r>
            <a:r>
              <a:rPr sz="2400" dirty="0">
                <a:latin typeface="Times New Roman" panose="02020603050405020304" pitchFamily="18" charset="0"/>
                <a:cs typeface="Times New Roman" panose="02020603050405020304" pitchFamily="18" charset="0"/>
              </a:rPr>
              <a:t>a </a:t>
            </a:r>
            <a:r>
              <a:rPr sz="2400" spc="-5" dirty="0">
                <a:latin typeface="Times New Roman" panose="02020603050405020304" pitchFamily="18" charset="0"/>
                <a:cs typeface="Times New Roman" panose="02020603050405020304" pitchFamily="18" charset="0"/>
              </a:rPr>
              <a:t>same time, there will be no </a:t>
            </a:r>
            <a:r>
              <a:rPr sz="2400" spc="-10" dirty="0">
                <a:latin typeface="Times New Roman" panose="02020603050405020304" pitchFamily="18" charset="0"/>
                <a:cs typeface="Times New Roman" panose="02020603050405020304" pitchFamily="18" charset="0"/>
              </a:rPr>
              <a:t>race</a:t>
            </a:r>
            <a:r>
              <a:rPr sz="2400" spc="1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conditio</a:t>
            </a:r>
            <a:r>
              <a:rPr lang="en-US" sz="2400" dirty="0">
                <a:latin typeface="Times New Roman" panose="02020603050405020304" pitchFamily="18" charset="0"/>
                <a:cs typeface="Times New Roman" panose="02020603050405020304" pitchFamily="18" charset="0"/>
              </a:rPr>
              <a:t>n.</a:t>
            </a:r>
            <a:endParaRPr sz="2400" dirty="0">
              <a:latin typeface="Times New Roman" panose="02020603050405020304" pitchFamily="18" charset="0"/>
              <a:cs typeface="Times New Roman" panose="02020603050405020304" pitchFamily="18" charset="0"/>
            </a:endParaRPr>
          </a:p>
          <a:p>
            <a:pPr marL="241300" indent="-229235">
              <a:spcBef>
                <a:spcPts val="285"/>
              </a:spcBef>
              <a:buFont typeface="Wingdings"/>
              <a:buChar char=""/>
              <a:tabLst>
                <a:tab pos="241935" algn="l"/>
              </a:tabLst>
            </a:pPr>
            <a:r>
              <a:rPr sz="2400" dirty="0">
                <a:latin typeface="Times New Roman" panose="02020603050405020304" pitchFamily="18" charset="0"/>
                <a:cs typeface="Times New Roman" panose="02020603050405020304" pitchFamily="18" charset="0"/>
              </a:rPr>
              <a:t>An </a:t>
            </a:r>
            <a:r>
              <a:rPr sz="2400" spc="-10" dirty="0">
                <a:latin typeface="Times New Roman" panose="02020603050405020304" pitchFamily="18" charset="0"/>
                <a:cs typeface="Times New Roman" panose="02020603050405020304" pitchFamily="18" charset="0"/>
              </a:rPr>
              <a:t>atomic </a:t>
            </a:r>
            <a:r>
              <a:rPr sz="2400" dirty="0">
                <a:latin typeface="Times New Roman" panose="02020603050405020304" pitchFamily="18" charset="0"/>
                <a:cs typeface="Times New Roman" panose="02020603050405020304" pitchFamily="18" charset="0"/>
              </a:rPr>
              <a:t>action is </a:t>
            </a:r>
            <a:r>
              <a:rPr sz="2400" spc="-10" dirty="0">
                <a:latin typeface="Times New Roman" panose="02020603050405020304" pitchFamily="18" charset="0"/>
                <a:cs typeface="Times New Roman" panose="02020603050405020304" pitchFamily="18" charset="0"/>
              </a:rPr>
              <a:t>required </a:t>
            </a:r>
            <a:r>
              <a:rPr sz="2400" dirty="0">
                <a:latin typeface="Times New Roman" panose="02020603050405020304" pitchFamily="18" charset="0"/>
                <a:cs typeface="Times New Roman" panose="02020603050405020304" pitchFamily="18" charset="0"/>
              </a:rPr>
              <a:t>in a </a:t>
            </a:r>
            <a:r>
              <a:rPr sz="2400" spc="-5" dirty="0">
                <a:latin typeface="Times New Roman" panose="02020603050405020304" pitchFamily="18" charset="0"/>
                <a:cs typeface="Times New Roman" panose="02020603050405020304" pitchFamily="18" charset="0"/>
              </a:rPr>
              <a:t>critical </a:t>
            </a:r>
            <a:r>
              <a:rPr sz="2400" dirty="0">
                <a:latin typeface="Times New Roman" panose="02020603050405020304" pitchFamily="18" charset="0"/>
                <a:cs typeface="Times New Roman" panose="02020603050405020304" pitchFamily="18" charset="0"/>
              </a:rPr>
              <a:t>section </a:t>
            </a:r>
            <a:r>
              <a:rPr sz="2400" spc="-5" dirty="0">
                <a:latin typeface="Times New Roman" panose="02020603050405020304" pitchFamily="18" charset="0"/>
                <a:cs typeface="Times New Roman" panose="02020603050405020304" pitchFamily="18" charset="0"/>
              </a:rPr>
              <a:t>i.e. only </a:t>
            </a:r>
            <a:r>
              <a:rPr sz="2400" dirty="0">
                <a:latin typeface="Times New Roman" panose="02020603050405020304" pitchFamily="18" charset="0"/>
                <a:cs typeface="Times New Roman" panose="02020603050405020304" pitchFamily="18" charset="0"/>
              </a:rPr>
              <a:t>one </a:t>
            </a:r>
            <a:r>
              <a:rPr sz="2400" spc="-10" dirty="0">
                <a:latin typeface="Times New Roman" panose="02020603050405020304" pitchFamily="18" charset="0"/>
                <a:cs typeface="Times New Roman" panose="02020603050405020304" pitchFamily="18" charset="0"/>
              </a:rPr>
              <a:t>process </a:t>
            </a:r>
            <a:r>
              <a:rPr sz="2400" spc="-5" dirty="0">
                <a:latin typeface="Times New Roman" panose="02020603050405020304" pitchFamily="18" charset="0"/>
                <a:cs typeface="Times New Roman" panose="02020603050405020304" pitchFamily="18" charset="0"/>
              </a:rPr>
              <a:t>can </a:t>
            </a:r>
            <a:r>
              <a:rPr sz="2400" spc="-15" dirty="0">
                <a:latin typeface="Times New Roman" panose="02020603050405020304" pitchFamily="18" charset="0"/>
                <a:cs typeface="Times New Roman" panose="02020603050405020304" pitchFamily="18" charset="0"/>
              </a:rPr>
              <a:t>execute </a:t>
            </a:r>
            <a:r>
              <a:rPr sz="2400" spc="-5" dirty="0">
                <a:latin typeface="Times New Roman" panose="02020603050405020304" pitchFamily="18" charset="0"/>
                <a:cs typeface="Times New Roman" panose="02020603050405020304" pitchFamily="18" charset="0"/>
              </a:rPr>
              <a:t>in </a:t>
            </a:r>
            <a:r>
              <a:rPr sz="2400" dirty="0">
                <a:latin typeface="Times New Roman" panose="02020603050405020304" pitchFamily="18" charset="0"/>
                <a:cs typeface="Times New Roman" panose="02020603050405020304" pitchFamily="18" charset="0"/>
              </a:rPr>
              <a:t>its</a:t>
            </a:r>
            <a:r>
              <a:rPr sz="2400" spc="8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critical</a:t>
            </a:r>
            <a:r>
              <a:rPr lang="en-US" sz="24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section </a:t>
            </a:r>
            <a:r>
              <a:rPr sz="2400" spc="-15" dirty="0">
                <a:latin typeface="Times New Roman" panose="02020603050405020304" pitchFamily="18" charset="0"/>
                <a:cs typeface="Times New Roman" panose="02020603050405020304" pitchFamily="18" charset="0"/>
              </a:rPr>
              <a:t>at </a:t>
            </a:r>
            <a:r>
              <a:rPr sz="2400" dirty="0">
                <a:latin typeface="Times New Roman" panose="02020603050405020304" pitchFamily="18" charset="0"/>
                <a:cs typeface="Times New Roman" panose="02020603050405020304" pitchFamily="18" charset="0"/>
              </a:rPr>
              <a:t>a </a:t>
            </a:r>
            <a:r>
              <a:rPr sz="2400" spc="-5" dirty="0">
                <a:latin typeface="Times New Roman" panose="02020603050405020304" pitchFamily="18" charset="0"/>
                <a:cs typeface="Times New Roman" panose="02020603050405020304" pitchFamily="18" charset="0"/>
              </a:rPr>
              <a:t>time. </a:t>
            </a:r>
            <a:r>
              <a:rPr sz="2400" dirty="0">
                <a:latin typeface="Times New Roman" panose="02020603050405020304" pitchFamily="18" charset="0"/>
                <a:cs typeface="Times New Roman" panose="02020603050405020304" pitchFamily="18" charset="0"/>
              </a:rPr>
              <a:t>All the </a:t>
            </a:r>
            <a:r>
              <a:rPr sz="2400" spc="-5" dirty="0">
                <a:latin typeface="Times New Roman" panose="02020603050405020304" pitchFamily="18" charset="0"/>
                <a:cs typeface="Times New Roman" panose="02020603050405020304" pitchFamily="18" charset="0"/>
              </a:rPr>
              <a:t>other </a:t>
            </a:r>
            <a:r>
              <a:rPr sz="2400" spc="-10" dirty="0">
                <a:latin typeface="Times New Roman" panose="02020603050405020304" pitchFamily="18" charset="0"/>
                <a:cs typeface="Times New Roman" panose="02020603050405020304" pitchFamily="18" charset="0"/>
              </a:rPr>
              <a:t>processes </a:t>
            </a:r>
            <a:r>
              <a:rPr sz="2400" spc="-20" dirty="0">
                <a:latin typeface="Times New Roman" panose="02020603050405020304" pitchFamily="18" charset="0"/>
                <a:cs typeface="Times New Roman" panose="02020603050405020304" pitchFamily="18" charset="0"/>
              </a:rPr>
              <a:t>have </a:t>
            </a:r>
            <a:r>
              <a:rPr sz="2400" spc="-15" dirty="0">
                <a:latin typeface="Times New Roman" panose="02020603050405020304" pitchFamily="18" charset="0"/>
                <a:cs typeface="Times New Roman" panose="02020603050405020304" pitchFamily="18" charset="0"/>
              </a:rPr>
              <a:t>to </a:t>
            </a:r>
            <a:r>
              <a:rPr sz="2400" spc="-10" dirty="0">
                <a:latin typeface="Times New Roman" panose="02020603050405020304" pitchFamily="18" charset="0"/>
                <a:cs typeface="Times New Roman" panose="02020603050405020304" pitchFamily="18" charset="0"/>
              </a:rPr>
              <a:t>wait </a:t>
            </a:r>
            <a:r>
              <a:rPr sz="2400" spc="-15" dirty="0">
                <a:latin typeface="Times New Roman" panose="02020603050405020304" pitchFamily="18" charset="0"/>
                <a:cs typeface="Times New Roman" panose="02020603050405020304" pitchFamily="18" charset="0"/>
              </a:rPr>
              <a:t>to execute </a:t>
            </a:r>
            <a:r>
              <a:rPr sz="2400" dirty="0">
                <a:latin typeface="Times New Roman" panose="02020603050405020304" pitchFamily="18" charset="0"/>
                <a:cs typeface="Times New Roman" panose="02020603050405020304" pitchFamily="18" charset="0"/>
              </a:rPr>
              <a:t>in their </a:t>
            </a:r>
            <a:r>
              <a:rPr sz="2400" spc="-5" dirty="0">
                <a:latin typeface="Times New Roman" panose="02020603050405020304" pitchFamily="18" charset="0"/>
                <a:cs typeface="Times New Roman" panose="02020603050405020304" pitchFamily="18" charset="0"/>
              </a:rPr>
              <a:t>critical</a:t>
            </a:r>
            <a:r>
              <a:rPr sz="2400" spc="1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sections.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3446-3D58-4A57-8891-66DD84FD3028}"/>
              </a:ext>
            </a:extLst>
          </p:cNvPr>
          <p:cNvSpPr>
            <a:spLocks noGrp="1"/>
          </p:cNvSpPr>
          <p:nvPr>
            <p:ph type="title"/>
          </p:nvPr>
        </p:nvSpPr>
        <p:spPr/>
        <p:txBody>
          <a:bodyPr/>
          <a:lstStyle/>
          <a:p>
            <a:r>
              <a:rPr lang="en-US" sz="4400" spc="-345" dirty="0">
                <a:latin typeface="Trebuchet MS"/>
                <a:cs typeface="Trebuchet MS"/>
              </a:rPr>
              <a:t>Critical</a:t>
            </a:r>
            <a:r>
              <a:rPr lang="en-US" sz="4400" spc="-455" dirty="0">
                <a:latin typeface="Trebuchet MS"/>
                <a:cs typeface="Trebuchet MS"/>
              </a:rPr>
              <a:t> </a:t>
            </a:r>
            <a:r>
              <a:rPr lang="en-US" sz="4400" spc="-254" dirty="0">
                <a:latin typeface="Trebuchet MS"/>
                <a:cs typeface="Trebuchet MS"/>
              </a:rPr>
              <a:t>Sections</a:t>
            </a:r>
            <a:endParaRPr lang="en-US" dirty="0"/>
          </a:p>
        </p:txBody>
      </p:sp>
      <p:sp>
        <p:nvSpPr>
          <p:cNvPr id="3" name="Content Placeholder 2">
            <a:extLst>
              <a:ext uri="{FF2B5EF4-FFF2-40B4-BE49-F238E27FC236}">
                <a16:creationId xmlns:a16="http://schemas.microsoft.com/office/drawing/2014/main" id="{D2B50663-590B-4D11-B899-8D00FF75A390}"/>
              </a:ext>
            </a:extLst>
          </p:cNvPr>
          <p:cNvSpPr>
            <a:spLocks noGrp="1"/>
          </p:cNvSpPr>
          <p:nvPr>
            <p:ph idx="1"/>
          </p:nvPr>
        </p:nvSpPr>
        <p:spPr/>
        <p:txBody>
          <a:bodyPr>
            <a:normAutofit/>
          </a:bodyPr>
          <a:lstStyle/>
          <a:p>
            <a:pPr marL="241300" indent="-229235">
              <a:lnSpc>
                <a:spcPct val="100000"/>
              </a:lnSpc>
              <a:spcBef>
                <a:spcPts val="280"/>
              </a:spcBef>
              <a:buFont typeface="Wingdings"/>
              <a:buChar char=""/>
              <a:tabLst>
                <a:tab pos="241935" algn="l"/>
              </a:tabLst>
            </a:pPr>
            <a:r>
              <a:rPr lang="en-US" sz="2400" spc="-5" dirty="0">
                <a:latin typeface="Times New Roman" panose="02020603050405020304" pitchFamily="18" charset="0"/>
                <a:cs typeface="Times New Roman" panose="02020603050405020304" pitchFamily="18" charset="0"/>
              </a:rPr>
              <a:t>The critical section </a:t>
            </a:r>
            <a:r>
              <a:rPr lang="en-US" sz="2400" dirty="0">
                <a:latin typeface="Times New Roman" panose="02020603050405020304" pitchFamily="18" charset="0"/>
                <a:cs typeface="Times New Roman" panose="02020603050405020304" pitchFamily="18" charset="0"/>
              </a:rPr>
              <a:t>cannot </a:t>
            </a:r>
            <a:r>
              <a:rPr lang="en-US" sz="2400" spc="-5" dirty="0">
                <a:latin typeface="Times New Roman" panose="02020603050405020304" pitchFamily="18" charset="0"/>
                <a:cs typeface="Times New Roman" panose="02020603050405020304" pitchFamily="18" charset="0"/>
              </a:rPr>
              <a:t>be </a:t>
            </a:r>
            <a:r>
              <a:rPr lang="en-US" sz="2400" spc="-15" dirty="0">
                <a:latin typeface="Times New Roman" panose="02020603050405020304" pitchFamily="18" charset="0"/>
                <a:cs typeface="Times New Roman" panose="02020603050405020304" pitchFamily="18" charset="0"/>
              </a:rPr>
              <a:t>executed </a:t>
            </a:r>
            <a:r>
              <a:rPr lang="en-US" sz="2400" spc="-5" dirty="0">
                <a:latin typeface="Times New Roman" panose="02020603050405020304" pitchFamily="18" charset="0"/>
                <a:cs typeface="Times New Roman" panose="02020603050405020304" pitchFamily="18" charset="0"/>
              </a:rPr>
              <a:t>by </a:t>
            </a:r>
            <a:r>
              <a:rPr lang="en-US" sz="2400" spc="-10" dirty="0">
                <a:latin typeface="Times New Roman" panose="02020603050405020304" pitchFamily="18" charset="0"/>
                <a:cs typeface="Times New Roman" panose="02020603050405020304" pitchFamily="18" charset="0"/>
              </a:rPr>
              <a:t>more </a:t>
            </a:r>
            <a:r>
              <a:rPr lang="en-US" sz="2400" dirty="0">
                <a:latin typeface="Times New Roman" panose="02020603050405020304" pitchFamily="18" charset="0"/>
                <a:cs typeface="Times New Roman" panose="02020603050405020304" pitchFamily="18" charset="0"/>
              </a:rPr>
              <a:t>than </a:t>
            </a:r>
            <a:r>
              <a:rPr lang="en-US" sz="2400" spc="-5" dirty="0">
                <a:latin typeface="Times New Roman" panose="02020603050405020304" pitchFamily="18" charset="0"/>
                <a:cs typeface="Times New Roman" panose="02020603050405020304" pitchFamily="18" charset="0"/>
              </a:rPr>
              <a:t>one </a:t>
            </a:r>
            <a:r>
              <a:rPr lang="en-US" sz="2400" spc="-10" dirty="0">
                <a:latin typeface="Times New Roman" panose="02020603050405020304" pitchFamily="18" charset="0"/>
                <a:cs typeface="Times New Roman" panose="02020603050405020304" pitchFamily="18" charset="0"/>
              </a:rPr>
              <a:t>process </a:t>
            </a:r>
            <a:r>
              <a:rPr lang="en-US" sz="2400" spc="-15" dirty="0">
                <a:latin typeface="Times New Roman" panose="02020603050405020304" pitchFamily="18" charset="0"/>
                <a:cs typeface="Times New Roman" panose="02020603050405020304" pitchFamily="18" charset="0"/>
              </a:rPr>
              <a:t>at </a:t>
            </a:r>
            <a:r>
              <a:rPr lang="en-US" sz="2400" dirty="0">
                <a:latin typeface="Times New Roman" panose="02020603050405020304" pitchFamily="18" charset="0"/>
                <a:cs typeface="Times New Roman" panose="02020603050405020304" pitchFamily="18" charset="0"/>
              </a:rPr>
              <a:t>the </a:t>
            </a:r>
            <a:r>
              <a:rPr lang="en-US" sz="2400" spc="-5" dirty="0">
                <a:latin typeface="Times New Roman" panose="02020603050405020304" pitchFamily="18" charset="0"/>
                <a:cs typeface="Times New Roman" panose="02020603050405020304" pitchFamily="18" charset="0"/>
              </a:rPr>
              <a:t>same time;</a:t>
            </a:r>
            <a:r>
              <a:rPr lang="en-US" sz="2400" spc="11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operating</a:t>
            </a:r>
            <a:r>
              <a:rPr lang="en-US" sz="2400" dirty="0">
                <a:latin typeface="Times New Roman" panose="02020603050405020304" pitchFamily="18" charset="0"/>
                <a:cs typeface="Times New Roman" panose="02020603050405020304" pitchFamily="18" charset="0"/>
              </a:rPr>
              <a:t> </a:t>
            </a:r>
            <a:r>
              <a:rPr lang="en-US" sz="2400" spc="-20" dirty="0">
                <a:latin typeface="Times New Roman" panose="02020603050405020304" pitchFamily="18" charset="0"/>
                <a:cs typeface="Times New Roman" panose="02020603050405020304" pitchFamily="18" charset="0"/>
              </a:rPr>
              <a:t>system </a:t>
            </a:r>
            <a:r>
              <a:rPr lang="en-US" sz="2400" spc="-10" dirty="0">
                <a:latin typeface="Times New Roman" panose="02020603050405020304" pitchFamily="18" charset="0"/>
                <a:cs typeface="Times New Roman" panose="02020603050405020304" pitchFamily="18" charset="0"/>
              </a:rPr>
              <a:t>faces </a:t>
            </a:r>
            <a:r>
              <a:rPr lang="en-US" sz="2400" dirty="0">
                <a:latin typeface="Times New Roman" panose="02020603050405020304" pitchFamily="18" charset="0"/>
                <a:cs typeface="Times New Roman" panose="02020603050405020304" pitchFamily="18" charset="0"/>
              </a:rPr>
              <a:t>the </a:t>
            </a:r>
            <a:r>
              <a:rPr lang="en-US" sz="2400" spc="-10" dirty="0">
                <a:latin typeface="Times New Roman" panose="02020603050405020304" pitchFamily="18" charset="0"/>
                <a:cs typeface="Times New Roman" panose="02020603050405020304" pitchFamily="18" charset="0"/>
              </a:rPr>
              <a:t>difficulties </a:t>
            </a:r>
            <a:r>
              <a:rPr lang="en-US" sz="2400" dirty="0">
                <a:latin typeface="Times New Roman" panose="02020603050405020304" pitchFamily="18" charset="0"/>
                <a:cs typeface="Times New Roman" panose="02020603050405020304" pitchFamily="18" charset="0"/>
              </a:rPr>
              <a:t>in </a:t>
            </a:r>
            <a:r>
              <a:rPr lang="en-US" sz="2400" spc="-5" dirty="0">
                <a:latin typeface="Times New Roman" panose="02020603050405020304" pitchFamily="18" charset="0"/>
                <a:cs typeface="Times New Roman" panose="02020603050405020304" pitchFamily="18" charset="0"/>
              </a:rPr>
              <a:t>allowing </a:t>
            </a:r>
            <a:r>
              <a:rPr lang="en-US" sz="2400" dirty="0">
                <a:latin typeface="Times New Roman" panose="02020603050405020304" pitchFamily="18" charset="0"/>
                <a:cs typeface="Times New Roman" panose="02020603050405020304" pitchFamily="18" charset="0"/>
              </a:rPr>
              <a:t>and </a:t>
            </a:r>
            <a:r>
              <a:rPr lang="en-US" sz="2400" spc="-5" dirty="0">
                <a:latin typeface="Times New Roman" panose="02020603050405020304" pitchFamily="18" charset="0"/>
                <a:cs typeface="Times New Roman" panose="02020603050405020304" pitchFamily="18" charset="0"/>
              </a:rPr>
              <a:t>disallowing </a:t>
            </a:r>
            <a:r>
              <a:rPr lang="en-US" sz="2400" dirty="0">
                <a:latin typeface="Times New Roman" panose="02020603050405020304" pitchFamily="18" charset="0"/>
                <a:cs typeface="Times New Roman" panose="02020603050405020304" pitchFamily="18" charset="0"/>
              </a:rPr>
              <a:t>the </a:t>
            </a:r>
            <a:r>
              <a:rPr lang="en-US" sz="2400" spc="-10" dirty="0">
                <a:latin typeface="Times New Roman" panose="02020603050405020304" pitchFamily="18" charset="0"/>
                <a:cs typeface="Times New Roman" panose="02020603050405020304" pitchFamily="18" charset="0"/>
              </a:rPr>
              <a:t>processes </a:t>
            </a:r>
            <a:r>
              <a:rPr lang="en-US" sz="2400" spc="-15" dirty="0">
                <a:latin typeface="Times New Roman" panose="02020603050405020304" pitchFamily="18" charset="0"/>
                <a:cs typeface="Times New Roman" panose="02020603050405020304" pitchFamily="18" charset="0"/>
              </a:rPr>
              <a:t>from </a:t>
            </a:r>
            <a:r>
              <a:rPr lang="en-US" sz="2400" spc="-10" dirty="0">
                <a:latin typeface="Times New Roman" panose="02020603050405020304" pitchFamily="18" charset="0"/>
                <a:cs typeface="Times New Roman" panose="02020603050405020304" pitchFamily="18" charset="0"/>
              </a:rPr>
              <a:t>entering </a:t>
            </a:r>
            <a:r>
              <a:rPr lang="en-US" sz="2400" dirty="0">
                <a:latin typeface="Times New Roman" panose="02020603050405020304" pitchFamily="18" charset="0"/>
                <a:cs typeface="Times New Roman" panose="02020603050405020304" pitchFamily="18" charset="0"/>
              </a:rPr>
              <a:t>the </a:t>
            </a:r>
            <a:r>
              <a:rPr lang="en-US" sz="2400" spc="-5" dirty="0">
                <a:latin typeface="Times New Roman" panose="02020603050405020304" pitchFamily="18" charset="0"/>
                <a:cs typeface="Times New Roman" panose="02020603050405020304" pitchFamily="18" charset="0"/>
              </a:rPr>
              <a:t>critical  section.</a:t>
            </a:r>
            <a:endParaRPr lang="en-US" sz="2400" dirty="0">
              <a:latin typeface="Times New Roman" panose="02020603050405020304" pitchFamily="18" charset="0"/>
              <a:cs typeface="Times New Roman" panose="02020603050405020304" pitchFamily="18" charset="0"/>
            </a:endParaRPr>
          </a:p>
          <a:p>
            <a:pPr marL="241300" indent="-229235">
              <a:lnSpc>
                <a:spcPct val="100000"/>
              </a:lnSpc>
              <a:spcBef>
                <a:spcPts val="275"/>
              </a:spcBef>
              <a:buFont typeface="Wingdings"/>
              <a:buChar char=""/>
              <a:tabLst>
                <a:tab pos="241935" algn="l"/>
              </a:tabLst>
            </a:pPr>
            <a:r>
              <a:rPr lang="en-US" sz="2400" dirty="0">
                <a:latin typeface="Times New Roman" panose="02020603050405020304" pitchFamily="18" charset="0"/>
                <a:cs typeface="Times New Roman" panose="02020603050405020304" pitchFamily="18" charset="0"/>
              </a:rPr>
              <a:t>Although this is enough </a:t>
            </a:r>
            <a:r>
              <a:rPr lang="en-US" sz="2400" spc="-15" dirty="0">
                <a:latin typeface="Times New Roman" panose="02020603050405020304" pitchFamily="18" charset="0"/>
                <a:cs typeface="Times New Roman" panose="02020603050405020304" pitchFamily="18" charset="0"/>
              </a:rPr>
              <a:t>for </a:t>
            </a:r>
            <a:r>
              <a:rPr lang="en-US" sz="2400" spc="-10" dirty="0">
                <a:latin typeface="Times New Roman" panose="02020603050405020304" pitchFamily="18" charset="0"/>
                <a:cs typeface="Times New Roman" panose="02020603050405020304" pitchFamily="18" charset="0"/>
              </a:rPr>
              <a:t>avoiding race </a:t>
            </a:r>
            <a:r>
              <a:rPr lang="en-US" sz="2400" spc="-5" dirty="0">
                <a:latin typeface="Times New Roman" panose="02020603050405020304" pitchFamily="18" charset="0"/>
                <a:cs typeface="Times New Roman" panose="02020603050405020304" pitchFamily="18" charset="0"/>
              </a:rPr>
              <a:t>conditions, </a:t>
            </a:r>
            <a:r>
              <a:rPr lang="en-US" sz="2400" dirty="0">
                <a:latin typeface="Times New Roman" panose="02020603050405020304" pitchFamily="18" charset="0"/>
                <a:cs typeface="Times New Roman" panose="02020603050405020304" pitchFamily="18" charset="0"/>
              </a:rPr>
              <a:t>this is </a:t>
            </a:r>
            <a:r>
              <a:rPr lang="en-US" sz="2400" spc="-5" dirty="0">
                <a:latin typeface="Times New Roman" panose="02020603050405020304" pitchFamily="18" charset="0"/>
                <a:cs typeface="Times New Roman" panose="02020603050405020304" pitchFamily="18" charset="0"/>
              </a:rPr>
              <a:t>not </a:t>
            </a:r>
            <a:r>
              <a:rPr lang="en-US" sz="2400" spc="-10" dirty="0">
                <a:latin typeface="Times New Roman" panose="02020603050405020304" pitchFamily="18" charset="0"/>
                <a:cs typeface="Times New Roman" panose="02020603050405020304" pitchFamily="18" charset="0"/>
              </a:rPr>
              <a:t>sufficient </a:t>
            </a:r>
            <a:r>
              <a:rPr lang="en-US" sz="2400" spc="-15" dirty="0">
                <a:latin typeface="Times New Roman" panose="02020603050405020304" pitchFamily="18" charset="0"/>
                <a:cs typeface="Times New Roman" panose="02020603050405020304" pitchFamily="18" charset="0"/>
              </a:rPr>
              <a:t>for </a:t>
            </a:r>
            <a:r>
              <a:rPr lang="en-US" sz="2400" spc="-10" dirty="0">
                <a:latin typeface="Times New Roman" panose="02020603050405020304" pitchFamily="18" charset="0"/>
                <a:cs typeface="Times New Roman" panose="02020603050405020304" pitchFamily="18" charset="0"/>
              </a:rPr>
              <a:t>having</a:t>
            </a:r>
            <a:r>
              <a:rPr lang="en-US" sz="2400" spc="1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parallel</a:t>
            </a:r>
            <a:r>
              <a:rPr lang="en-US" sz="240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processes </a:t>
            </a:r>
            <a:r>
              <a:rPr lang="en-US" sz="2400" spc="-15" dirty="0">
                <a:latin typeface="Times New Roman" panose="02020603050405020304" pitchFamily="18" charset="0"/>
                <a:cs typeface="Times New Roman" panose="02020603050405020304" pitchFamily="18" charset="0"/>
              </a:rPr>
              <a:t>cooperate </a:t>
            </a:r>
            <a:r>
              <a:rPr lang="en-US" sz="2400" spc="-5" dirty="0">
                <a:latin typeface="Times New Roman" panose="02020603050405020304" pitchFamily="18" charset="0"/>
                <a:cs typeface="Times New Roman" panose="02020603050405020304" pitchFamily="18" charset="0"/>
              </a:rPr>
              <a:t>correctly </a:t>
            </a:r>
            <a:r>
              <a:rPr lang="en-US" sz="2400" dirty="0">
                <a:latin typeface="Times New Roman" panose="02020603050405020304" pitchFamily="18" charset="0"/>
                <a:cs typeface="Times New Roman" panose="02020603050405020304" pitchFamily="18" charset="0"/>
              </a:rPr>
              <a:t>and </a:t>
            </a:r>
            <a:r>
              <a:rPr lang="en-US" sz="2400" spc="-10" dirty="0">
                <a:latin typeface="Times New Roman" panose="02020603050405020304" pitchFamily="18" charset="0"/>
                <a:cs typeface="Times New Roman" panose="02020603050405020304" pitchFamily="18" charset="0"/>
              </a:rPr>
              <a:t>efficiently </a:t>
            </a:r>
            <a:r>
              <a:rPr lang="en-US" sz="2400" spc="-5" dirty="0">
                <a:latin typeface="Times New Roman" panose="02020603050405020304" pitchFamily="18" charset="0"/>
                <a:cs typeface="Times New Roman" panose="02020603050405020304" pitchFamily="18" charset="0"/>
              </a:rPr>
              <a:t>using </a:t>
            </a:r>
            <a:r>
              <a:rPr lang="en-US" sz="2400" spc="-10" dirty="0">
                <a:latin typeface="Times New Roman" panose="02020603050405020304" pitchFamily="18" charset="0"/>
                <a:cs typeface="Times New Roman" panose="02020603050405020304" pitchFamily="18" charset="0"/>
              </a:rPr>
              <a:t>shared</a:t>
            </a:r>
            <a:r>
              <a:rPr lang="en-US" sz="2400" spc="4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data</a:t>
            </a:r>
            <a:endParaRPr lang="en-US" sz="2400" dirty="0">
              <a:latin typeface="Times New Roman" panose="02020603050405020304" pitchFamily="18" charset="0"/>
              <a:cs typeface="Times New Roman" panose="02020603050405020304" pitchFamily="18" charset="0"/>
            </a:endParaRPr>
          </a:p>
          <a:p>
            <a:pPr marL="241300" indent="-229235">
              <a:lnSpc>
                <a:spcPct val="100000"/>
              </a:lnSpc>
              <a:spcBef>
                <a:spcPts val="285"/>
              </a:spcBef>
              <a:buFont typeface="Wingdings"/>
              <a:buChar char=""/>
              <a:tabLst>
                <a:tab pos="241935" algn="l"/>
              </a:tabLst>
            </a:pPr>
            <a:r>
              <a:rPr lang="en-US" sz="2400" spc="-10" dirty="0">
                <a:latin typeface="Times New Roman" panose="02020603050405020304" pitchFamily="18" charset="0"/>
                <a:cs typeface="Times New Roman" panose="02020603050405020304" pitchFamily="18" charset="0"/>
              </a:rPr>
              <a:t>There are four </a:t>
            </a:r>
            <a:r>
              <a:rPr lang="en-US" sz="2400" spc="-5" dirty="0">
                <a:latin typeface="Times New Roman" panose="02020603050405020304" pitchFamily="18" charset="0"/>
                <a:cs typeface="Times New Roman" panose="02020603050405020304" pitchFamily="18" charset="0"/>
              </a:rPr>
              <a:t>conditions that </a:t>
            </a:r>
            <a:r>
              <a:rPr lang="en-US" sz="2400" dirty="0">
                <a:latin typeface="Times New Roman" panose="02020603050405020304" pitchFamily="18" charset="0"/>
                <a:cs typeface="Times New Roman" panose="02020603050405020304" pitchFamily="18" charset="0"/>
              </a:rPr>
              <a:t>need </a:t>
            </a:r>
            <a:r>
              <a:rPr lang="en-US" sz="2400" spc="-15" dirty="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be </a:t>
            </a:r>
            <a:r>
              <a:rPr lang="en-US" sz="2400" spc="-10" dirty="0">
                <a:latin typeface="Times New Roman" panose="02020603050405020304" pitchFamily="18" charset="0"/>
                <a:cs typeface="Times New Roman" panose="02020603050405020304" pitchFamily="18" charset="0"/>
              </a:rPr>
              <a:t>satisfied </a:t>
            </a:r>
            <a:r>
              <a:rPr lang="en-US" sz="2400" spc="-15" dirty="0">
                <a:latin typeface="Times New Roman" panose="02020603050405020304" pitchFamily="18" charset="0"/>
                <a:cs typeface="Times New Roman" panose="02020603050405020304" pitchFamily="18" charset="0"/>
              </a:rPr>
              <a:t>to </a:t>
            </a:r>
            <a:r>
              <a:rPr lang="en-US" sz="2400" spc="-20" dirty="0">
                <a:latin typeface="Times New Roman" panose="02020603050405020304" pitchFamily="18" charset="0"/>
                <a:cs typeface="Times New Roman" panose="02020603050405020304" pitchFamily="18" charset="0"/>
              </a:rPr>
              <a:t>have </a:t>
            </a:r>
            <a:r>
              <a:rPr lang="en-US" sz="2400" dirty="0">
                <a:latin typeface="Times New Roman" panose="02020603050405020304" pitchFamily="18" charset="0"/>
                <a:cs typeface="Times New Roman" panose="02020603050405020304" pitchFamily="18" charset="0"/>
              </a:rPr>
              <a:t>a good</a:t>
            </a:r>
            <a:r>
              <a:rPr lang="en-US" sz="2400" spc="4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solution</a:t>
            </a:r>
            <a:endParaRPr lang="en-US" sz="2400" dirty="0">
              <a:latin typeface="Times New Roman" panose="02020603050405020304" pitchFamily="18" charset="0"/>
              <a:cs typeface="Times New Roman" panose="02020603050405020304" pitchFamily="18" charset="0"/>
            </a:endParaRPr>
          </a:p>
          <a:p>
            <a:pPr marL="698500" lvl="1" indent="-229235">
              <a:lnSpc>
                <a:spcPct val="100000"/>
              </a:lnSpc>
              <a:buFont typeface="Arial"/>
              <a:buChar char="•"/>
              <a:tabLst>
                <a:tab pos="698500" algn="l"/>
                <a:tab pos="699135" algn="l"/>
              </a:tabLst>
            </a:pPr>
            <a:r>
              <a:rPr lang="en-US" dirty="0">
                <a:latin typeface="Times New Roman" panose="02020603050405020304" pitchFamily="18" charset="0"/>
                <a:cs typeface="Times New Roman" panose="02020603050405020304" pitchFamily="18" charset="0"/>
              </a:rPr>
              <a:t>No </a:t>
            </a:r>
            <a:r>
              <a:rPr lang="en-US" spc="-5" dirty="0">
                <a:latin typeface="Times New Roman" panose="02020603050405020304" pitchFamily="18" charset="0"/>
                <a:cs typeface="Times New Roman" panose="02020603050405020304" pitchFamily="18" charset="0"/>
              </a:rPr>
              <a:t>two processes </a:t>
            </a:r>
            <a:r>
              <a:rPr lang="en-US" spc="-15" dirty="0">
                <a:latin typeface="Times New Roman" panose="02020603050405020304" pitchFamily="18" charset="0"/>
                <a:cs typeface="Times New Roman" panose="02020603050405020304" pitchFamily="18" charset="0"/>
              </a:rPr>
              <a:t>may </a:t>
            </a:r>
            <a:r>
              <a:rPr lang="en-US" dirty="0">
                <a:latin typeface="Times New Roman" panose="02020603050405020304" pitchFamily="18" charset="0"/>
                <a:cs typeface="Times New Roman" panose="02020603050405020304" pitchFamily="18" charset="0"/>
              </a:rPr>
              <a:t>be </a:t>
            </a:r>
            <a:r>
              <a:rPr lang="en-US" spc="-5" dirty="0">
                <a:uFill>
                  <a:solidFill>
                    <a:srgbClr val="000000"/>
                  </a:solidFill>
                </a:uFill>
                <a:latin typeface="Times New Roman" panose="02020603050405020304" pitchFamily="18" charset="0"/>
                <a:cs typeface="Times New Roman" panose="02020603050405020304" pitchFamily="18" charset="0"/>
              </a:rPr>
              <a:t>simultaneously </a:t>
            </a:r>
            <a:r>
              <a:rPr lang="en-US" dirty="0">
                <a:uFill>
                  <a:solidFill>
                    <a:srgbClr val="000000"/>
                  </a:solidFill>
                </a:uFill>
                <a:latin typeface="Times New Roman" panose="02020603050405020304" pitchFamily="18" charset="0"/>
                <a:cs typeface="Times New Roman" panose="02020603050405020304" pitchFamily="18" charset="0"/>
              </a:rPr>
              <a:t>inside their critical</a:t>
            </a:r>
            <a:r>
              <a:rPr lang="en-US" spc="-120" dirty="0">
                <a:uFill>
                  <a:solidFill>
                    <a:srgbClr val="000000"/>
                  </a:solidFill>
                </a:uFill>
                <a:latin typeface="Times New Roman" panose="02020603050405020304" pitchFamily="18" charset="0"/>
                <a:cs typeface="Times New Roman" panose="02020603050405020304" pitchFamily="18" charset="0"/>
              </a:rPr>
              <a:t> </a:t>
            </a:r>
            <a:r>
              <a:rPr lang="en-US" spc="-5" dirty="0">
                <a:uFill>
                  <a:solidFill>
                    <a:srgbClr val="000000"/>
                  </a:solidFill>
                </a:uFill>
                <a:latin typeface="Times New Roman" panose="02020603050405020304" pitchFamily="18" charset="0"/>
                <a:cs typeface="Times New Roman" panose="02020603050405020304" pitchFamily="18" charset="0"/>
              </a:rPr>
              <a:t>regions</a:t>
            </a:r>
            <a:r>
              <a:rPr lang="en-US" u="heavy" spc="-5" dirty="0">
                <a:uFill>
                  <a:solidFill>
                    <a:srgbClr val="000000"/>
                  </a:solidFill>
                </a:u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698500" lvl="1" indent="-229235">
              <a:lnSpc>
                <a:spcPct val="100000"/>
              </a:lnSpc>
              <a:buFont typeface="Arial"/>
              <a:buChar char="•"/>
              <a:tabLst>
                <a:tab pos="698500" algn="l"/>
                <a:tab pos="699135" algn="l"/>
              </a:tabLst>
            </a:pPr>
            <a:r>
              <a:rPr lang="en-US" dirty="0">
                <a:latin typeface="Times New Roman" panose="02020603050405020304" pitchFamily="18" charset="0"/>
                <a:cs typeface="Times New Roman" panose="02020603050405020304" pitchFamily="18" charset="0"/>
              </a:rPr>
              <a:t>No </a:t>
            </a:r>
            <a:r>
              <a:rPr lang="en-US" spc="-5" dirty="0">
                <a:latin typeface="Times New Roman" panose="02020603050405020304" pitchFamily="18" charset="0"/>
                <a:cs typeface="Times New Roman" panose="02020603050405020304" pitchFamily="18" charset="0"/>
              </a:rPr>
              <a:t>assumptions </a:t>
            </a:r>
            <a:r>
              <a:rPr lang="en-US" spc="-15" dirty="0">
                <a:latin typeface="Times New Roman" panose="02020603050405020304" pitchFamily="18" charset="0"/>
                <a:cs typeface="Times New Roman" panose="02020603050405020304" pitchFamily="18" charset="0"/>
              </a:rPr>
              <a:t>may </a:t>
            </a:r>
            <a:r>
              <a:rPr lang="en-US" dirty="0">
                <a:latin typeface="Times New Roman" panose="02020603050405020304" pitchFamily="18" charset="0"/>
                <a:cs typeface="Times New Roman" panose="02020603050405020304" pitchFamily="18" charset="0"/>
              </a:rPr>
              <a:t>be made about speeds </a:t>
            </a:r>
            <a:r>
              <a:rPr lang="en-US" spc="10" dirty="0">
                <a:latin typeface="Times New Roman" panose="02020603050405020304" pitchFamily="18" charset="0"/>
                <a:cs typeface="Times New Roman" panose="02020603050405020304" pitchFamily="18" charset="0"/>
              </a:rPr>
              <a:t>or</a:t>
            </a:r>
            <a:r>
              <a:rPr lang="en-US" spc="10" dirty="0">
                <a:uFill>
                  <a:solidFill>
                    <a:srgbClr val="000000"/>
                  </a:solidFill>
                </a:uFill>
                <a:latin typeface="Times New Roman" panose="02020603050405020304" pitchFamily="18" charset="0"/>
                <a:cs typeface="Times New Roman" panose="02020603050405020304" pitchFamily="18" charset="0"/>
              </a:rPr>
              <a:t> </a:t>
            </a:r>
            <a:r>
              <a:rPr lang="en-US" dirty="0">
                <a:uFill>
                  <a:solidFill>
                    <a:srgbClr val="000000"/>
                  </a:solidFill>
                </a:uFill>
                <a:latin typeface="Times New Roman" panose="02020603050405020304" pitchFamily="18" charset="0"/>
                <a:cs typeface="Times New Roman" panose="02020603050405020304" pitchFamily="18" charset="0"/>
              </a:rPr>
              <a:t>the number </a:t>
            </a:r>
            <a:r>
              <a:rPr lang="en-US" spc="-5" dirty="0">
                <a:uFill>
                  <a:solidFill>
                    <a:srgbClr val="000000"/>
                  </a:solidFill>
                </a:uFill>
                <a:latin typeface="Times New Roman" panose="02020603050405020304" pitchFamily="18" charset="0"/>
                <a:cs typeface="Times New Roman" panose="02020603050405020304" pitchFamily="18" charset="0"/>
              </a:rPr>
              <a:t>of</a:t>
            </a:r>
            <a:r>
              <a:rPr lang="en-US" spc="-150" dirty="0">
                <a:uFill>
                  <a:solidFill>
                    <a:srgbClr val="000000"/>
                  </a:solidFill>
                </a:uFill>
                <a:latin typeface="Times New Roman" panose="02020603050405020304" pitchFamily="18" charset="0"/>
                <a:cs typeface="Times New Roman" panose="02020603050405020304" pitchFamily="18" charset="0"/>
              </a:rPr>
              <a:t> </a:t>
            </a:r>
            <a:r>
              <a:rPr lang="en-US" spc="-5" dirty="0">
                <a:uFill>
                  <a:solidFill>
                    <a:srgbClr val="000000"/>
                  </a:solidFill>
                </a:uFill>
                <a:latin typeface="Times New Roman" panose="02020603050405020304" pitchFamily="18" charset="0"/>
                <a:cs typeface="Times New Roman" panose="02020603050405020304" pitchFamily="18" charset="0"/>
              </a:rPr>
              <a:t>CPUs.</a:t>
            </a:r>
            <a:endParaRPr lang="en-US" dirty="0">
              <a:latin typeface="Times New Roman" panose="02020603050405020304" pitchFamily="18" charset="0"/>
              <a:cs typeface="Times New Roman" panose="02020603050405020304" pitchFamily="18" charset="0"/>
            </a:endParaRPr>
          </a:p>
          <a:p>
            <a:pPr marL="698500" lvl="1" indent="-229235">
              <a:lnSpc>
                <a:spcPct val="100000"/>
              </a:lnSpc>
              <a:buFont typeface="Arial"/>
              <a:buChar char="•"/>
              <a:tabLst>
                <a:tab pos="698500" algn="l"/>
                <a:tab pos="699135" algn="l"/>
              </a:tabLst>
            </a:pPr>
            <a:r>
              <a:rPr lang="en-US" dirty="0">
                <a:latin typeface="Times New Roman" panose="02020603050405020304" pitchFamily="18" charset="0"/>
                <a:cs typeface="Times New Roman" panose="02020603050405020304" pitchFamily="18" charset="0"/>
              </a:rPr>
              <a:t>No </a:t>
            </a:r>
            <a:r>
              <a:rPr lang="en-US" spc="-5" dirty="0">
                <a:latin typeface="Times New Roman" panose="02020603050405020304" pitchFamily="18" charset="0"/>
                <a:cs typeface="Times New Roman" panose="02020603050405020304" pitchFamily="18" charset="0"/>
              </a:rPr>
              <a:t>process running outside </a:t>
            </a:r>
            <a:r>
              <a:rPr lang="en-US" dirty="0">
                <a:latin typeface="Times New Roman" panose="02020603050405020304" pitchFamily="18" charset="0"/>
                <a:cs typeface="Times New Roman" panose="02020603050405020304" pitchFamily="18" charset="0"/>
              </a:rPr>
              <a:t>its critical </a:t>
            </a:r>
            <a:r>
              <a:rPr lang="en-US" spc="-5" dirty="0">
                <a:latin typeface="Times New Roman" panose="02020603050405020304" pitchFamily="18" charset="0"/>
                <a:cs typeface="Times New Roman" panose="02020603050405020304" pitchFamily="18" charset="0"/>
              </a:rPr>
              <a:t>region </a:t>
            </a:r>
            <a:r>
              <a:rPr lang="en-US" spc="-15" dirty="0">
                <a:latin typeface="Times New Roman" panose="02020603050405020304" pitchFamily="18" charset="0"/>
                <a:cs typeface="Times New Roman" panose="02020603050405020304" pitchFamily="18" charset="0"/>
              </a:rPr>
              <a:t>may </a:t>
            </a:r>
            <a:r>
              <a:rPr lang="en-US" dirty="0">
                <a:uFill>
                  <a:solidFill>
                    <a:srgbClr val="000000"/>
                  </a:solidFill>
                </a:uFill>
                <a:latin typeface="Times New Roman" panose="02020603050405020304" pitchFamily="18" charset="0"/>
                <a:cs typeface="Times New Roman" panose="02020603050405020304" pitchFamily="18" charset="0"/>
              </a:rPr>
              <a:t>block other</a:t>
            </a:r>
            <a:r>
              <a:rPr lang="en-US" spc="-100" dirty="0">
                <a:uFill>
                  <a:solidFill>
                    <a:srgbClr val="000000"/>
                  </a:solidFill>
                </a:uFill>
                <a:latin typeface="Times New Roman" panose="02020603050405020304" pitchFamily="18" charset="0"/>
                <a:cs typeface="Times New Roman" panose="02020603050405020304" pitchFamily="18" charset="0"/>
              </a:rPr>
              <a:t> </a:t>
            </a:r>
            <a:r>
              <a:rPr lang="en-US" spc="-5" dirty="0">
                <a:uFill>
                  <a:solidFill>
                    <a:srgbClr val="000000"/>
                  </a:solidFill>
                </a:uFill>
                <a:latin typeface="Times New Roman" panose="02020603050405020304" pitchFamily="18" charset="0"/>
                <a:cs typeface="Times New Roman" panose="02020603050405020304" pitchFamily="18" charset="0"/>
              </a:rPr>
              <a:t>processes.</a:t>
            </a:r>
            <a:endParaRPr lang="en-US" dirty="0">
              <a:latin typeface="Times New Roman" panose="02020603050405020304" pitchFamily="18" charset="0"/>
              <a:cs typeface="Times New Roman" panose="02020603050405020304" pitchFamily="18" charset="0"/>
            </a:endParaRPr>
          </a:p>
          <a:p>
            <a:pPr marL="698500" lvl="1" indent="-229235">
              <a:lnSpc>
                <a:spcPct val="100000"/>
              </a:lnSpc>
              <a:buFont typeface="Arial"/>
              <a:buChar char="•"/>
              <a:tabLst>
                <a:tab pos="698500" algn="l"/>
                <a:tab pos="699135" algn="l"/>
              </a:tabLst>
            </a:pPr>
            <a:r>
              <a:rPr lang="en-US" dirty="0">
                <a:latin typeface="Times New Roman" panose="02020603050405020304" pitchFamily="18" charset="0"/>
                <a:cs typeface="Times New Roman" panose="02020603050405020304" pitchFamily="18" charset="0"/>
              </a:rPr>
              <a:t>No </a:t>
            </a:r>
            <a:r>
              <a:rPr lang="en-US" spc="-5" dirty="0">
                <a:latin typeface="Times New Roman" panose="02020603050405020304" pitchFamily="18" charset="0"/>
                <a:cs typeface="Times New Roman" panose="02020603050405020304" pitchFamily="18" charset="0"/>
              </a:rPr>
              <a:t>process should </a:t>
            </a:r>
            <a:r>
              <a:rPr lang="en-US" spc="-10" dirty="0">
                <a:latin typeface="Times New Roman" panose="02020603050405020304" pitchFamily="18" charset="0"/>
                <a:cs typeface="Times New Roman" panose="02020603050405020304" pitchFamily="18" charset="0"/>
              </a:rPr>
              <a:t>have </a:t>
            </a:r>
            <a:r>
              <a:rPr lang="en-US" spc="-5" dirty="0">
                <a:latin typeface="Times New Roman" panose="02020603050405020304" pitchFamily="18" charset="0"/>
                <a:cs typeface="Times New Roman" panose="02020603050405020304" pitchFamily="18" charset="0"/>
              </a:rPr>
              <a:t>to </a:t>
            </a:r>
            <a:r>
              <a:rPr lang="en-US" spc="-5" dirty="0">
                <a:uFill>
                  <a:solidFill>
                    <a:srgbClr val="000000"/>
                  </a:solidFill>
                </a:uFill>
                <a:latin typeface="Times New Roman" panose="02020603050405020304" pitchFamily="18" charset="0"/>
                <a:cs typeface="Times New Roman" panose="02020603050405020304" pitchFamily="18" charset="0"/>
              </a:rPr>
              <a:t>wait </a:t>
            </a:r>
            <a:r>
              <a:rPr lang="en-US" spc="-15" dirty="0">
                <a:uFill>
                  <a:solidFill>
                    <a:srgbClr val="000000"/>
                  </a:solidFill>
                </a:uFill>
                <a:latin typeface="Times New Roman" panose="02020603050405020304" pitchFamily="18" charset="0"/>
                <a:cs typeface="Times New Roman" panose="02020603050405020304" pitchFamily="18" charset="0"/>
              </a:rPr>
              <a:t>forever </a:t>
            </a:r>
            <a:r>
              <a:rPr lang="en-US" spc="-5" dirty="0">
                <a:uFill>
                  <a:solidFill>
                    <a:srgbClr val="000000"/>
                  </a:solidFill>
                </a:uFill>
                <a:latin typeface="Times New Roman" panose="02020603050405020304" pitchFamily="18" charset="0"/>
                <a:cs typeface="Times New Roman" panose="02020603050405020304" pitchFamily="18" charset="0"/>
              </a:rPr>
              <a:t>to enter </a:t>
            </a:r>
            <a:r>
              <a:rPr lang="en-US" dirty="0">
                <a:uFill>
                  <a:solidFill>
                    <a:srgbClr val="000000"/>
                  </a:solidFill>
                </a:uFill>
                <a:latin typeface="Times New Roman" panose="02020603050405020304" pitchFamily="18" charset="0"/>
                <a:cs typeface="Times New Roman" panose="02020603050405020304" pitchFamily="18" charset="0"/>
              </a:rPr>
              <a:t>its critical</a:t>
            </a:r>
            <a:r>
              <a:rPr lang="en-US" spc="-140" dirty="0">
                <a:uFill>
                  <a:solidFill>
                    <a:srgbClr val="000000"/>
                  </a:solidFill>
                </a:uFill>
                <a:latin typeface="Times New Roman" panose="02020603050405020304" pitchFamily="18" charset="0"/>
                <a:cs typeface="Times New Roman" panose="02020603050405020304" pitchFamily="18" charset="0"/>
              </a:rPr>
              <a:t> </a:t>
            </a:r>
            <a:r>
              <a:rPr lang="en-US" spc="-5" dirty="0">
                <a:uFill>
                  <a:solidFill>
                    <a:srgbClr val="000000"/>
                  </a:solidFill>
                </a:uFill>
                <a:latin typeface="Times New Roman" panose="02020603050405020304" pitchFamily="18" charset="0"/>
                <a:cs typeface="Times New Roman" panose="02020603050405020304" pitchFamily="18" charset="0"/>
              </a:rPr>
              <a:t>region.</a:t>
            </a:r>
            <a:endParaRPr lang="en-US" dirty="0">
              <a:latin typeface="Times New Roman" panose="02020603050405020304" pitchFamily="18" charset="0"/>
              <a:cs typeface="Times New Roman" panose="02020603050405020304" pitchFamily="18" charset="0"/>
            </a:endParaRPr>
          </a:p>
          <a:p>
            <a:pPr>
              <a:lnSpc>
                <a:spcPct val="10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3504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3004"/>
            <a:ext cx="3350261" cy="690574"/>
          </a:xfrm>
          <a:prstGeom prst="rect">
            <a:avLst/>
          </a:prstGeom>
        </p:spPr>
        <p:txBody>
          <a:bodyPr vert="horz" wrap="square" lIns="0" tIns="13335" rIns="0" bIns="0" rtlCol="0">
            <a:spAutoFit/>
          </a:bodyPr>
          <a:lstStyle/>
          <a:p>
            <a:pPr marL="12700">
              <a:lnSpc>
                <a:spcPct val="100000"/>
              </a:lnSpc>
              <a:spcBef>
                <a:spcPts val="105"/>
              </a:spcBef>
            </a:pPr>
            <a:r>
              <a:rPr sz="4400" b="1" spc="-370" dirty="0"/>
              <a:t> </a:t>
            </a:r>
            <a:r>
              <a:rPr lang="en-US" b="1" spc="-180" dirty="0"/>
              <a:t>Race Condition:</a:t>
            </a:r>
            <a:endParaRPr sz="4400" b="1" dirty="0"/>
          </a:p>
        </p:txBody>
      </p:sp>
      <p:sp>
        <p:nvSpPr>
          <p:cNvPr id="3" name="object 3"/>
          <p:cNvSpPr txBox="1"/>
          <p:nvPr/>
        </p:nvSpPr>
        <p:spPr>
          <a:xfrm>
            <a:off x="916939" y="1775205"/>
            <a:ext cx="10595610" cy="4455707"/>
          </a:xfrm>
          <a:prstGeom prst="rect">
            <a:avLst/>
          </a:prstGeom>
        </p:spPr>
        <p:txBody>
          <a:bodyPr vert="horz" wrap="square" lIns="0" tIns="94615" rIns="0" bIns="0" rtlCol="0">
            <a:spAutoFit/>
          </a:bodyPr>
          <a:lstStyle/>
          <a:p>
            <a:pPr marL="241300" marR="154940" indent="-229235">
              <a:spcBef>
                <a:spcPts val="745"/>
              </a:spcBef>
              <a:buFont typeface="Arial"/>
              <a:buChar char="•"/>
              <a:tabLst>
                <a:tab pos="241300" algn="l"/>
                <a:tab pos="241935" algn="l"/>
              </a:tabLst>
            </a:pPr>
            <a:r>
              <a:rPr sz="2000" dirty="0">
                <a:latin typeface="Times New Roman" panose="02020603050405020304" pitchFamily="18" charset="0"/>
                <a:cs typeface="Times New Roman" panose="02020603050405020304" pitchFamily="18" charset="0"/>
              </a:rPr>
              <a:t>A </a:t>
            </a:r>
            <a:r>
              <a:rPr sz="2000" spc="-10" dirty="0">
                <a:latin typeface="Times New Roman" panose="02020603050405020304" pitchFamily="18" charset="0"/>
                <a:cs typeface="Times New Roman" panose="02020603050405020304" pitchFamily="18" charset="0"/>
              </a:rPr>
              <a:t>race condition </a:t>
            </a:r>
            <a:r>
              <a:rPr sz="2000" spc="-5" dirty="0">
                <a:latin typeface="Times New Roman" panose="02020603050405020304" pitchFamily="18" charset="0"/>
                <a:cs typeface="Times New Roman" panose="02020603050405020304" pitchFamily="18" charset="0"/>
              </a:rPr>
              <a:t>is </a:t>
            </a:r>
            <a:r>
              <a:rPr sz="2000" dirty="0">
                <a:latin typeface="Times New Roman" panose="02020603050405020304" pitchFamily="18" charset="0"/>
                <a:cs typeface="Times New Roman" panose="02020603050405020304" pitchFamily="18" charset="0"/>
              </a:rPr>
              <a:t>an </a:t>
            </a:r>
            <a:r>
              <a:rPr sz="2000" spc="-5" dirty="0">
                <a:latin typeface="Times New Roman" panose="02020603050405020304" pitchFamily="18" charset="0"/>
                <a:cs typeface="Times New Roman" panose="02020603050405020304" pitchFamily="18" charset="0"/>
              </a:rPr>
              <a:t>undesirable situation that occurs </a:t>
            </a:r>
            <a:r>
              <a:rPr sz="2000" dirty="0">
                <a:latin typeface="Times New Roman" panose="02020603050405020304" pitchFamily="18" charset="0"/>
                <a:cs typeface="Times New Roman" panose="02020603050405020304" pitchFamily="18" charset="0"/>
              </a:rPr>
              <a:t>when a </a:t>
            </a:r>
            <a:r>
              <a:rPr sz="2000" spc="-5" dirty="0">
                <a:latin typeface="Times New Roman" panose="02020603050405020304" pitchFamily="18" charset="0"/>
                <a:cs typeface="Times New Roman" panose="02020603050405020304" pitchFamily="18" charset="0"/>
              </a:rPr>
              <a:t>device </a:t>
            </a:r>
            <a:r>
              <a:rPr sz="2000" dirty="0">
                <a:latin typeface="Times New Roman" panose="02020603050405020304" pitchFamily="18" charset="0"/>
                <a:cs typeface="Times New Roman" panose="02020603050405020304" pitchFamily="18" charset="0"/>
              </a:rPr>
              <a:t>or </a:t>
            </a:r>
            <a:r>
              <a:rPr sz="2000" spc="-15" dirty="0">
                <a:latin typeface="Times New Roman" panose="02020603050405020304" pitchFamily="18" charset="0"/>
                <a:cs typeface="Times New Roman" panose="02020603050405020304" pitchFamily="18" charset="0"/>
              </a:rPr>
              <a:t>system </a:t>
            </a:r>
            <a:r>
              <a:rPr sz="2000" spc="-10" dirty="0">
                <a:latin typeface="Times New Roman" panose="02020603050405020304" pitchFamily="18" charset="0"/>
                <a:cs typeface="Times New Roman" panose="02020603050405020304" pitchFamily="18" charset="0"/>
              </a:rPr>
              <a:t>attempts to </a:t>
            </a:r>
            <a:r>
              <a:rPr sz="2000" spc="-5" dirty="0">
                <a:latin typeface="Times New Roman" panose="02020603050405020304" pitchFamily="18" charset="0"/>
                <a:cs typeface="Times New Roman" panose="02020603050405020304" pitchFamily="18" charset="0"/>
              </a:rPr>
              <a:t>perform </a:t>
            </a:r>
            <a:r>
              <a:rPr sz="2000" dirty="0">
                <a:latin typeface="Times New Roman" panose="02020603050405020304" pitchFamily="18" charset="0"/>
                <a:cs typeface="Times New Roman" panose="02020603050405020304" pitchFamily="18" charset="0"/>
              </a:rPr>
              <a:t>two or  </a:t>
            </a:r>
            <a:r>
              <a:rPr sz="2000" spc="-10" dirty="0">
                <a:latin typeface="Times New Roman" panose="02020603050405020304" pitchFamily="18" charset="0"/>
                <a:cs typeface="Times New Roman" panose="02020603050405020304" pitchFamily="18" charset="0"/>
              </a:rPr>
              <a:t>more operations at </a:t>
            </a:r>
            <a:r>
              <a:rPr sz="2000" dirty="0">
                <a:latin typeface="Times New Roman" panose="02020603050405020304" pitchFamily="18" charset="0"/>
                <a:cs typeface="Times New Roman" panose="02020603050405020304" pitchFamily="18" charset="0"/>
              </a:rPr>
              <a:t>the same</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time.</a:t>
            </a:r>
          </a:p>
          <a:p>
            <a:pPr marL="241300" marR="5080" indent="-229235">
              <a:spcBef>
                <a:spcPts val="1000"/>
              </a:spcBef>
              <a:buFont typeface="Arial"/>
              <a:buChar char="•"/>
              <a:tabLst>
                <a:tab pos="241300" algn="l"/>
                <a:tab pos="241935" algn="l"/>
              </a:tabLst>
            </a:pPr>
            <a:r>
              <a:rPr sz="2000" spc="-5" dirty="0">
                <a:latin typeface="Times New Roman" panose="02020603050405020304" pitchFamily="18" charset="0"/>
                <a:cs typeface="Times New Roman" panose="02020603050405020304" pitchFamily="18" charset="0"/>
              </a:rPr>
              <a:t>The situation where </a:t>
            </a:r>
            <a:r>
              <a:rPr sz="2000" spc="-10" dirty="0">
                <a:latin typeface="Times New Roman" panose="02020603050405020304" pitchFamily="18" charset="0"/>
                <a:cs typeface="Times New Roman" panose="02020603050405020304" pitchFamily="18" charset="0"/>
              </a:rPr>
              <a:t>two </a:t>
            </a:r>
            <a:r>
              <a:rPr sz="2000" spc="-5" dirty="0">
                <a:latin typeface="Times New Roman" panose="02020603050405020304" pitchFamily="18" charset="0"/>
                <a:cs typeface="Times New Roman" panose="02020603050405020304" pitchFamily="18" charset="0"/>
              </a:rPr>
              <a:t>or </a:t>
            </a:r>
            <a:r>
              <a:rPr sz="2000" spc="-10" dirty="0">
                <a:latin typeface="Times New Roman" panose="02020603050405020304" pitchFamily="18" charset="0"/>
                <a:cs typeface="Times New Roman" panose="02020603050405020304" pitchFamily="18" charset="0"/>
              </a:rPr>
              <a:t>more </a:t>
            </a:r>
            <a:r>
              <a:rPr sz="2000" spc="-5" dirty="0">
                <a:latin typeface="Times New Roman" panose="02020603050405020304" pitchFamily="18" charset="0"/>
                <a:cs typeface="Times New Roman" panose="02020603050405020304" pitchFamily="18" charset="0"/>
              </a:rPr>
              <a:t>processes </a:t>
            </a:r>
            <a:r>
              <a:rPr sz="2000" spc="-10" dirty="0">
                <a:latin typeface="Times New Roman" panose="02020603050405020304" pitchFamily="18" charset="0"/>
                <a:cs typeface="Times New Roman" panose="02020603050405020304" pitchFamily="18" charset="0"/>
              </a:rPr>
              <a:t>are </a:t>
            </a:r>
            <a:r>
              <a:rPr sz="2000" spc="-5" dirty="0">
                <a:latin typeface="Times New Roman" panose="02020603050405020304" pitchFamily="18" charset="0"/>
                <a:cs typeface="Times New Roman" panose="02020603050405020304" pitchFamily="18" charset="0"/>
              </a:rPr>
              <a:t>reading or writing some </a:t>
            </a:r>
            <a:r>
              <a:rPr sz="2000" spc="-10" dirty="0">
                <a:latin typeface="Times New Roman" panose="02020603050405020304" pitchFamily="18" charset="0"/>
                <a:cs typeface="Times New Roman" panose="02020603050405020304" pitchFamily="18" charset="0"/>
              </a:rPr>
              <a:t>shared </a:t>
            </a:r>
            <a:r>
              <a:rPr sz="2000" spc="-15" dirty="0">
                <a:latin typeface="Times New Roman" panose="02020603050405020304" pitchFamily="18" charset="0"/>
                <a:cs typeface="Times New Roman" panose="02020603050405020304" pitchFamily="18" charset="0"/>
              </a:rPr>
              <a:t>data </a:t>
            </a:r>
            <a:r>
              <a:rPr sz="2000" dirty="0">
                <a:latin typeface="Times New Roman" panose="02020603050405020304" pitchFamily="18" charset="0"/>
                <a:cs typeface="Times New Roman" panose="02020603050405020304" pitchFamily="18" charset="0"/>
              </a:rPr>
              <a:t>&amp; </a:t>
            </a:r>
            <a:r>
              <a:rPr sz="2000" spc="-5" dirty="0">
                <a:latin typeface="Times New Roman" panose="02020603050405020304" pitchFamily="18" charset="0"/>
                <a:cs typeface="Times New Roman" panose="02020603050405020304" pitchFamily="18" charset="0"/>
              </a:rPr>
              <a:t>the final </a:t>
            </a:r>
            <a:r>
              <a:rPr sz="2000" spc="-10" dirty="0">
                <a:latin typeface="Times New Roman" panose="02020603050405020304" pitchFamily="18" charset="0"/>
                <a:cs typeface="Times New Roman" panose="02020603050405020304" pitchFamily="18" charset="0"/>
              </a:rPr>
              <a:t>results </a:t>
            </a:r>
            <a:r>
              <a:rPr sz="2000" spc="-5" dirty="0">
                <a:latin typeface="Times New Roman" panose="02020603050405020304" pitchFamily="18" charset="0"/>
                <a:cs typeface="Times New Roman" panose="02020603050405020304" pitchFamily="18" charset="0"/>
              </a:rPr>
              <a:t>depends  on </a:t>
            </a:r>
            <a:r>
              <a:rPr sz="2000" dirty="0">
                <a:latin typeface="Times New Roman" panose="02020603050405020304" pitchFamily="18" charset="0"/>
                <a:cs typeface="Times New Roman" panose="02020603050405020304" pitchFamily="18" charset="0"/>
              </a:rPr>
              <a:t>who runs </a:t>
            </a:r>
            <a:r>
              <a:rPr sz="2000" spc="-10" dirty="0">
                <a:latin typeface="Times New Roman" panose="02020603050405020304" pitchFamily="18" charset="0"/>
                <a:cs typeface="Times New Roman" panose="02020603050405020304" pitchFamily="18" charset="0"/>
              </a:rPr>
              <a:t>precisely </a:t>
            </a:r>
            <a:r>
              <a:rPr sz="2000" dirty="0">
                <a:latin typeface="Times New Roman" panose="02020603050405020304" pitchFamily="18" charset="0"/>
                <a:cs typeface="Times New Roman" panose="02020603050405020304" pitchFamily="18" charset="0"/>
              </a:rPr>
              <a:t>when </a:t>
            </a:r>
            <a:r>
              <a:rPr sz="2000" spc="-10" dirty="0">
                <a:latin typeface="Times New Roman" panose="02020603050405020304" pitchFamily="18" charset="0"/>
                <a:cs typeface="Times New Roman" panose="02020603050405020304" pitchFamily="18" charset="0"/>
              </a:rPr>
              <a:t>are called </a:t>
            </a:r>
            <a:r>
              <a:rPr sz="2000" spc="-15" dirty="0">
                <a:latin typeface="Times New Roman" panose="02020603050405020304" pitchFamily="18" charset="0"/>
                <a:cs typeface="Times New Roman" panose="02020603050405020304" pitchFamily="18" charset="0"/>
              </a:rPr>
              <a:t>race</a:t>
            </a:r>
            <a:r>
              <a:rPr sz="2000" spc="9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conditions.</a:t>
            </a:r>
            <a:endParaRPr sz="2000" dirty="0">
              <a:latin typeface="Times New Roman" panose="02020603050405020304" pitchFamily="18" charset="0"/>
              <a:cs typeface="Times New Roman" panose="02020603050405020304" pitchFamily="18" charset="0"/>
            </a:endParaRPr>
          </a:p>
          <a:p>
            <a:pPr marL="241300" marR="179705" indent="-229235">
              <a:spcBef>
                <a:spcPts val="994"/>
              </a:spcBef>
              <a:buFont typeface="Arial"/>
              <a:buChar char="•"/>
              <a:tabLst>
                <a:tab pos="241300" algn="l"/>
                <a:tab pos="241935" algn="l"/>
              </a:tabLst>
            </a:pPr>
            <a:r>
              <a:rPr sz="2000" dirty="0">
                <a:latin typeface="Times New Roman" panose="02020603050405020304" pitchFamily="18" charset="0"/>
                <a:cs typeface="Times New Roman" panose="02020603050405020304" pitchFamily="18" charset="0"/>
              </a:rPr>
              <a:t>It is a </a:t>
            </a:r>
            <a:r>
              <a:rPr sz="2000" spc="-5" dirty="0">
                <a:latin typeface="Times New Roman" panose="02020603050405020304" pitchFamily="18" charset="0"/>
                <a:cs typeface="Times New Roman" panose="02020603050405020304" pitchFamily="18" charset="0"/>
              </a:rPr>
              <a:t>situation in which </a:t>
            </a:r>
            <a:r>
              <a:rPr sz="2000" spc="-10" dirty="0">
                <a:latin typeface="Times New Roman" panose="02020603050405020304" pitchFamily="18" charset="0"/>
                <a:cs typeface="Times New Roman" panose="02020603050405020304" pitchFamily="18" charset="0"/>
              </a:rPr>
              <a:t>concurrently executing </a:t>
            </a:r>
            <a:r>
              <a:rPr sz="2000" spc="-5" dirty="0">
                <a:latin typeface="Times New Roman" panose="02020603050405020304" pitchFamily="18" charset="0"/>
                <a:cs typeface="Times New Roman" panose="02020603050405020304" pitchFamily="18" charset="0"/>
              </a:rPr>
              <a:t>processes accessing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same shared </a:t>
            </a:r>
            <a:r>
              <a:rPr sz="2000" spc="-15" dirty="0">
                <a:latin typeface="Times New Roman" panose="02020603050405020304" pitchFamily="18" charset="0"/>
                <a:cs typeface="Times New Roman" panose="02020603050405020304" pitchFamily="18" charset="0"/>
              </a:rPr>
              <a:t>data </a:t>
            </a:r>
            <a:r>
              <a:rPr sz="2000" spc="-10" dirty="0">
                <a:latin typeface="Times New Roman" panose="02020603050405020304" pitchFamily="18" charset="0"/>
                <a:cs typeface="Times New Roman" panose="02020603050405020304" pitchFamily="18" charset="0"/>
              </a:rPr>
              <a:t>item </a:t>
            </a:r>
            <a:r>
              <a:rPr sz="2000" spc="-15" dirty="0">
                <a:latin typeface="Times New Roman" panose="02020603050405020304" pitchFamily="18" charset="0"/>
                <a:cs typeface="Times New Roman" panose="02020603050405020304" pitchFamily="18" charset="0"/>
              </a:rPr>
              <a:t>may affect </a:t>
            </a:r>
            <a:r>
              <a:rPr sz="2000"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consistency </a:t>
            </a:r>
            <a:r>
              <a:rPr sz="2000" spc="-5" dirty="0">
                <a:latin typeface="Times New Roman" panose="02020603050405020304" pitchFamily="18" charset="0"/>
                <a:cs typeface="Times New Roman" panose="02020603050405020304" pitchFamily="18" charset="0"/>
              </a:rPr>
              <a:t>of </a:t>
            </a:r>
            <a:r>
              <a:rPr sz="2000" dirty="0">
                <a:latin typeface="Times New Roman" panose="02020603050405020304" pitchFamily="18" charset="0"/>
                <a:cs typeface="Times New Roman" panose="02020603050405020304" pitchFamily="18" charset="0"/>
              </a:rPr>
              <a:t>the </a:t>
            </a:r>
            <a:r>
              <a:rPr sz="2000" spc="-15" dirty="0">
                <a:latin typeface="Times New Roman" panose="02020603050405020304" pitchFamily="18" charset="0"/>
                <a:cs typeface="Times New Roman" panose="02020603050405020304" pitchFamily="18" charset="0"/>
              </a:rPr>
              <a:t>data </a:t>
            </a:r>
            <a:r>
              <a:rPr sz="2000" spc="-10" dirty="0">
                <a:latin typeface="Times New Roman" panose="02020603050405020304" pitchFamily="18" charset="0"/>
                <a:cs typeface="Times New Roman" panose="02020603050405020304" pitchFamily="18" charset="0"/>
              </a:rPr>
              <a:t>item </a:t>
            </a:r>
            <a:r>
              <a:rPr sz="2000" dirty="0">
                <a:latin typeface="Times New Roman" panose="02020603050405020304" pitchFamily="18" charset="0"/>
                <a:cs typeface="Times New Roman" panose="02020603050405020304" pitchFamily="18" charset="0"/>
              </a:rPr>
              <a:t>and </a:t>
            </a:r>
            <a:r>
              <a:rPr sz="2000" spc="-10" dirty="0">
                <a:latin typeface="Times New Roman" panose="02020603050405020304" pitchFamily="18" charset="0"/>
                <a:cs typeface="Times New Roman" panose="02020603050405020304" pitchFamily="18" charset="0"/>
              </a:rPr>
              <a:t>produce incorrect</a:t>
            </a:r>
            <a:r>
              <a:rPr sz="2000" spc="13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output.</a:t>
            </a:r>
            <a:endParaRPr sz="2000" dirty="0">
              <a:latin typeface="Times New Roman" panose="02020603050405020304" pitchFamily="18" charset="0"/>
              <a:cs typeface="Times New Roman" panose="02020603050405020304" pitchFamily="18" charset="0"/>
            </a:endParaRPr>
          </a:p>
          <a:p>
            <a:pPr>
              <a:buFont typeface="Arial"/>
              <a:buChar char="•"/>
            </a:pPr>
            <a:endParaRPr sz="2000" dirty="0">
              <a:latin typeface="Times New Roman" panose="02020603050405020304" pitchFamily="18" charset="0"/>
              <a:cs typeface="Times New Roman" panose="02020603050405020304" pitchFamily="18" charset="0"/>
            </a:endParaRPr>
          </a:p>
          <a:p>
            <a:pPr marL="241300" indent="-229235">
              <a:buFont typeface="Arial"/>
              <a:buChar char="•"/>
              <a:tabLst>
                <a:tab pos="241300" algn="l"/>
                <a:tab pos="241935" algn="l"/>
              </a:tabLst>
            </a:pPr>
            <a:r>
              <a:rPr sz="2000" spc="-10" dirty="0">
                <a:latin typeface="Times New Roman" panose="02020603050405020304" pitchFamily="18" charset="0"/>
                <a:cs typeface="Times New Roman" panose="02020603050405020304" pitchFamily="18" charset="0"/>
              </a:rPr>
              <a:t>Processes </a:t>
            </a:r>
            <a:r>
              <a:rPr sz="2000" spc="-5" dirty="0">
                <a:latin typeface="Times New Roman" panose="02020603050405020304" pitchFamily="18" charset="0"/>
                <a:cs typeface="Times New Roman" panose="02020603050405020304" pitchFamily="18" charset="0"/>
              </a:rPr>
              <a:t>that </a:t>
            </a:r>
            <a:r>
              <a:rPr sz="2000" spc="-10" dirty="0">
                <a:latin typeface="Times New Roman" panose="02020603050405020304" pitchFamily="18" charset="0"/>
                <a:cs typeface="Times New Roman" panose="02020603050405020304" pitchFamily="18" charset="0"/>
              </a:rPr>
              <a:t>are working </a:t>
            </a:r>
            <a:r>
              <a:rPr sz="2000" spc="-5" dirty="0">
                <a:latin typeface="Times New Roman" panose="02020603050405020304" pitchFamily="18" charset="0"/>
                <a:cs typeface="Times New Roman" panose="02020603050405020304" pitchFamily="18" charset="0"/>
              </a:rPr>
              <a:t>together </a:t>
            </a:r>
            <a:r>
              <a:rPr sz="2000" spc="-15" dirty="0">
                <a:latin typeface="Times New Roman" panose="02020603050405020304" pitchFamily="18" charset="0"/>
                <a:cs typeface="Times New Roman" panose="02020603050405020304" pitchFamily="18" charset="0"/>
              </a:rPr>
              <a:t>may </a:t>
            </a:r>
            <a:r>
              <a:rPr sz="2000" spc="-10" dirty="0">
                <a:latin typeface="Times New Roman" panose="02020603050405020304" pitchFamily="18" charset="0"/>
                <a:cs typeface="Times New Roman" panose="02020603050405020304" pitchFamily="18" charset="0"/>
              </a:rPr>
              <a:t>share </a:t>
            </a:r>
            <a:r>
              <a:rPr sz="2000" spc="-5" dirty="0">
                <a:latin typeface="Times New Roman" panose="02020603050405020304" pitchFamily="18" charset="0"/>
                <a:cs typeface="Times New Roman" panose="02020603050405020304" pitchFamily="18" charset="0"/>
              </a:rPr>
              <a:t>some </a:t>
            </a:r>
            <a:r>
              <a:rPr sz="2000" spc="-10" dirty="0">
                <a:latin typeface="Times New Roman" panose="02020603050405020304" pitchFamily="18" charset="0"/>
                <a:cs typeface="Times New Roman" panose="02020603050405020304" pitchFamily="18" charset="0"/>
              </a:rPr>
              <a:t>common </a:t>
            </a:r>
            <a:r>
              <a:rPr sz="2000" spc="-15" dirty="0">
                <a:latin typeface="Times New Roman" panose="02020603050405020304" pitchFamily="18" charset="0"/>
                <a:cs typeface="Times New Roman" panose="02020603050405020304" pitchFamily="18" charset="0"/>
              </a:rPr>
              <a:t>storage </a:t>
            </a:r>
            <a:r>
              <a:rPr sz="2000" spc="-5" dirty="0">
                <a:latin typeface="Times New Roman" panose="02020603050405020304" pitchFamily="18" charset="0"/>
                <a:cs typeface="Times New Roman" panose="02020603050405020304" pitchFamily="18" charset="0"/>
              </a:rPr>
              <a:t>that </a:t>
            </a:r>
            <a:r>
              <a:rPr sz="2000" dirty="0">
                <a:latin typeface="Times New Roman" panose="02020603050405020304" pitchFamily="18" charset="0"/>
                <a:cs typeface="Times New Roman" panose="02020603050405020304" pitchFamily="18" charset="0"/>
              </a:rPr>
              <a:t>each </a:t>
            </a:r>
            <a:r>
              <a:rPr sz="2000" spc="-5" dirty="0">
                <a:latin typeface="Times New Roman" panose="02020603050405020304" pitchFamily="18" charset="0"/>
                <a:cs typeface="Times New Roman" panose="02020603050405020304" pitchFamily="18" charset="0"/>
              </a:rPr>
              <a:t>one </a:t>
            </a:r>
            <a:r>
              <a:rPr sz="2000" spc="-10" dirty="0">
                <a:latin typeface="Times New Roman" panose="02020603050405020304" pitchFamily="18" charset="0"/>
                <a:cs typeface="Times New Roman" panose="02020603050405020304" pitchFamily="18" charset="0"/>
              </a:rPr>
              <a:t>can read </a:t>
            </a:r>
            <a:r>
              <a:rPr sz="2000" dirty="0">
                <a:latin typeface="Times New Roman" panose="02020603050405020304" pitchFamily="18" charset="0"/>
                <a:cs typeface="Times New Roman" panose="02020603050405020304" pitchFamily="18" charset="0"/>
              </a:rPr>
              <a:t>and</a:t>
            </a:r>
            <a:r>
              <a:rPr sz="2000" spc="254"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write</a:t>
            </a:r>
            <a:endParaRPr sz="2000" dirty="0">
              <a:latin typeface="Times New Roman" panose="02020603050405020304" pitchFamily="18" charset="0"/>
              <a:cs typeface="Times New Roman" panose="02020603050405020304" pitchFamily="18" charset="0"/>
            </a:endParaRPr>
          </a:p>
          <a:p>
            <a:pPr marL="241300" indent="-229235">
              <a:spcBef>
                <a:spcPts val="350"/>
              </a:spcBef>
              <a:buFont typeface="Arial"/>
              <a:buChar char="•"/>
              <a:tabLst>
                <a:tab pos="241300" algn="l"/>
                <a:tab pos="241935" algn="l"/>
              </a:tabLst>
            </a:pPr>
            <a:r>
              <a:rPr sz="2000" spc="-5"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shared </a:t>
            </a:r>
            <a:r>
              <a:rPr sz="2000" spc="-15" dirty="0">
                <a:latin typeface="Times New Roman" panose="02020603050405020304" pitchFamily="18" charset="0"/>
                <a:cs typeface="Times New Roman" panose="02020603050405020304" pitchFamily="18" charset="0"/>
              </a:rPr>
              <a:t>storage may </a:t>
            </a:r>
            <a:r>
              <a:rPr sz="2000" spc="-5" dirty="0">
                <a:latin typeface="Times New Roman" panose="02020603050405020304" pitchFamily="18" charset="0"/>
                <a:cs typeface="Times New Roman" panose="02020603050405020304" pitchFamily="18" charset="0"/>
              </a:rPr>
              <a:t>be shared file or </a:t>
            </a:r>
            <a:r>
              <a:rPr sz="2000" spc="-10" dirty="0">
                <a:latin typeface="Times New Roman" panose="02020603050405020304" pitchFamily="18" charset="0"/>
                <a:cs typeface="Times New Roman" panose="02020603050405020304" pitchFamily="18" charset="0"/>
              </a:rPr>
              <a:t>shared</a:t>
            </a:r>
            <a:r>
              <a:rPr sz="2000" spc="7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memory</a:t>
            </a:r>
          </a:p>
          <a:p>
            <a:pPr marL="241300" indent="-229235">
              <a:spcBef>
                <a:spcPts val="360"/>
              </a:spcBef>
              <a:buFont typeface="Arial"/>
              <a:buChar char="•"/>
              <a:tabLst>
                <a:tab pos="241300" algn="l"/>
                <a:tab pos="241935" algn="l"/>
              </a:tabLst>
            </a:pPr>
            <a:r>
              <a:rPr sz="2000" spc="-80" dirty="0">
                <a:latin typeface="Times New Roman" panose="02020603050405020304" pitchFamily="18" charset="0"/>
                <a:cs typeface="Times New Roman" panose="02020603050405020304" pitchFamily="18" charset="0"/>
              </a:rPr>
              <a:t>To </a:t>
            </a:r>
            <a:r>
              <a:rPr sz="2000" spc="-10" dirty="0">
                <a:latin typeface="Times New Roman" panose="02020603050405020304" pitchFamily="18" charset="0"/>
                <a:cs typeface="Times New Roman" panose="02020603050405020304" pitchFamily="18" charset="0"/>
              </a:rPr>
              <a:t>avoid race condition we </a:t>
            </a:r>
            <a:r>
              <a:rPr sz="2000" dirty="0">
                <a:latin typeface="Times New Roman" panose="02020603050405020304" pitchFamily="18" charset="0"/>
                <a:cs typeface="Times New Roman" panose="02020603050405020304" pitchFamily="18" charset="0"/>
              </a:rPr>
              <a:t>need Mutual</a:t>
            </a:r>
            <a:r>
              <a:rPr sz="2000" spc="15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Exclusion.</a:t>
            </a:r>
            <a:endParaRPr sz="2000" dirty="0">
              <a:latin typeface="Times New Roman" panose="02020603050405020304" pitchFamily="18" charset="0"/>
              <a:cs typeface="Times New Roman" panose="02020603050405020304" pitchFamily="18" charset="0"/>
            </a:endParaRPr>
          </a:p>
          <a:p>
            <a:pPr marL="274955" marR="4462145" indent="-53340"/>
            <a:r>
              <a:rPr sz="2000" dirty="0">
                <a:latin typeface="Times New Roman" panose="02020603050405020304" pitchFamily="18" charset="0"/>
                <a:cs typeface="Times New Roman" panose="02020603050405020304" pitchFamily="18" charset="0"/>
              </a:rPr>
              <a:t>Mutual </a:t>
            </a:r>
            <a:r>
              <a:rPr sz="2000" spc="-10" dirty="0">
                <a:latin typeface="Times New Roman" panose="02020603050405020304" pitchFamily="18" charset="0"/>
                <a:cs typeface="Times New Roman" panose="02020603050405020304" pitchFamily="18" charset="0"/>
              </a:rPr>
              <a:t>Exclusion </a:t>
            </a:r>
            <a:r>
              <a:rPr sz="2000" dirty="0">
                <a:latin typeface="Times New Roman" panose="02020603050405020304" pitchFamily="18" charset="0"/>
                <a:cs typeface="Times New Roman" panose="02020603050405020304" pitchFamily="18" charset="0"/>
              </a:rPr>
              <a:t>is </a:t>
            </a:r>
            <a:r>
              <a:rPr sz="2000" spc="-15" dirty="0">
                <a:latin typeface="Times New Roman" panose="02020603050405020304" pitchFamily="18" charset="0"/>
                <a:cs typeface="Times New Roman" panose="02020603050405020304" pitchFamily="18" charset="0"/>
              </a:rPr>
              <a:t>someway </a:t>
            </a:r>
            <a:r>
              <a:rPr sz="2000" spc="-5" dirty="0">
                <a:latin typeface="Times New Roman" panose="02020603050405020304" pitchFamily="18" charset="0"/>
                <a:cs typeface="Times New Roman" panose="02020603050405020304" pitchFamily="18" charset="0"/>
              </a:rPr>
              <a:t>of making </a:t>
            </a:r>
            <a:r>
              <a:rPr sz="2000" spc="-10" dirty="0">
                <a:latin typeface="Times New Roman" panose="02020603050405020304" pitchFamily="18" charset="0"/>
                <a:cs typeface="Times New Roman" panose="02020603050405020304" pitchFamily="18" charset="0"/>
              </a:rPr>
              <a:t>sure </a:t>
            </a:r>
            <a:r>
              <a:rPr sz="2000" spc="-5" dirty="0">
                <a:latin typeface="Times New Roman" panose="02020603050405020304" pitchFamily="18" charset="0"/>
                <a:cs typeface="Times New Roman" panose="02020603050405020304" pitchFamily="18" charset="0"/>
              </a:rPr>
              <a:t>that if one </a:t>
            </a:r>
            <a:r>
              <a:rPr sz="2000" spc="-10" dirty="0">
                <a:latin typeface="Times New Roman" panose="02020603050405020304" pitchFamily="18" charset="0"/>
                <a:cs typeface="Times New Roman" panose="02020603050405020304" pitchFamily="18" charset="0"/>
              </a:rPr>
              <a:t>process  </a:t>
            </a:r>
            <a:r>
              <a:rPr sz="2000" spc="-5" dirty="0">
                <a:latin typeface="Times New Roman" panose="02020603050405020304" pitchFamily="18" charset="0"/>
                <a:cs typeface="Times New Roman" panose="02020603050405020304" pitchFamily="18" charset="0"/>
              </a:rPr>
              <a:t>is using </a:t>
            </a:r>
            <a:r>
              <a:rPr sz="2000" dirty="0">
                <a:latin typeface="Times New Roman" panose="02020603050405020304" pitchFamily="18" charset="0"/>
                <a:cs typeface="Times New Roman" panose="02020603050405020304" pitchFamily="18" charset="0"/>
              </a:rPr>
              <a:t>a </a:t>
            </a:r>
            <a:r>
              <a:rPr sz="2000" spc="-5" dirty="0">
                <a:latin typeface="Times New Roman" panose="02020603050405020304" pitchFamily="18" charset="0"/>
                <a:cs typeface="Times New Roman" panose="02020603050405020304" pitchFamily="18" charset="0"/>
              </a:rPr>
              <a:t>shared variable or file,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other</a:t>
            </a:r>
            <a:r>
              <a:rPr sz="2000" spc="4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processes</a:t>
            </a:r>
            <a:r>
              <a:rPr lang="en-US"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will </a:t>
            </a:r>
            <a:r>
              <a:rPr sz="2000" spc="-5" dirty="0">
                <a:latin typeface="Times New Roman" panose="02020603050405020304" pitchFamily="18" charset="0"/>
                <a:cs typeface="Times New Roman" panose="02020603050405020304" pitchFamily="18" charset="0"/>
              </a:rPr>
              <a:t>be </a:t>
            </a:r>
            <a:r>
              <a:rPr sz="2000" spc="-15" dirty="0">
                <a:latin typeface="Times New Roman" panose="02020603050405020304" pitchFamily="18" charset="0"/>
                <a:cs typeface="Times New Roman" panose="02020603050405020304" pitchFamily="18" charset="0"/>
              </a:rPr>
              <a:t>excluded </a:t>
            </a:r>
            <a:r>
              <a:rPr sz="2000" spc="-10" dirty="0">
                <a:latin typeface="Times New Roman" panose="02020603050405020304" pitchFamily="18" charset="0"/>
                <a:cs typeface="Times New Roman" panose="02020603050405020304" pitchFamily="18" charset="0"/>
              </a:rPr>
              <a:t>from </a:t>
            </a:r>
            <a:r>
              <a:rPr sz="2000" spc="-5" dirty="0">
                <a:latin typeface="Times New Roman" panose="02020603050405020304" pitchFamily="18" charset="0"/>
                <a:cs typeface="Times New Roman" panose="02020603050405020304" pitchFamily="18" charset="0"/>
              </a:rPr>
              <a:t>doing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same</a:t>
            </a:r>
            <a:r>
              <a:rPr sz="2000" spc="8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things</a:t>
            </a:r>
            <a:r>
              <a:rPr lang="en-US" sz="2000" spc="-5"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
        <p:nvSpPr>
          <p:cNvPr id="4" name="object 4"/>
          <p:cNvSpPr/>
          <p:nvPr/>
        </p:nvSpPr>
        <p:spPr>
          <a:xfrm>
            <a:off x="8153400" y="4645225"/>
            <a:ext cx="2947210" cy="158568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3989704" cy="697230"/>
          </a:xfrm>
          <a:prstGeom prst="rect">
            <a:avLst/>
          </a:prstGeom>
        </p:spPr>
        <p:txBody>
          <a:bodyPr vert="horz" wrap="square" lIns="0" tIns="13335" rIns="0" bIns="0" rtlCol="0">
            <a:spAutoFit/>
          </a:bodyPr>
          <a:lstStyle/>
          <a:p>
            <a:pPr marL="12700">
              <a:lnSpc>
                <a:spcPct val="100000"/>
              </a:lnSpc>
              <a:spcBef>
                <a:spcPts val="105"/>
              </a:spcBef>
            </a:pPr>
            <a:r>
              <a:rPr sz="4400" b="1" spc="-70" dirty="0"/>
              <a:t>Mutual</a:t>
            </a:r>
            <a:r>
              <a:rPr sz="4400" b="1" spc="-300" dirty="0"/>
              <a:t> </a:t>
            </a:r>
            <a:r>
              <a:rPr sz="4400" b="1" spc="-220" dirty="0"/>
              <a:t>exclusion:</a:t>
            </a:r>
            <a:endParaRPr sz="4400" b="1" dirty="0"/>
          </a:p>
        </p:txBody>
      </p:sp>
      <p:sp>
        <p:nvSpPr>
          <p:cNvPr id="3" name="object 3"/>
          <p:cNvSpPr txBox="1"/>
          <p:nvPr/>
        </p:nvSpPr>
        <p:spPr>
          <a:xfrm>
            <a:off x="916939" y="1764538"/>
            <a:ext cx="10321925" cy="5145639"/>
          </a:xfrm>
          <a:prstGeom prst="rect">
            <a:avLst/>
          </a:prstGeom>
        </p:spPr>
        <p:txBody>
          <a:bodyPr vert="horz" wrap="square" lIns="0" tIns="104775" rIns="0" bIns="0" rtlCol="0">
            <a:spAutoFit/>
          </a:bodyPr>
          <a:lstStyle/>
          <a:p>
            <a:pPr marL="241300" marR="689610" indent="-229235">
              <a:spcBef>
                <a:spcPts val="825"/>
              </a:spcBef>
              <a:buFont typeface="Wingdings"/>
              <a:buChar char=""/>
              <a:tabLst>
                <a:tab pos="241935" algn="l"/>
              </a:tabLst>
            </a:pPr>
            <a:r>
              <a:rPr sz="2000" dirty="0">
                <a:latin typeface="Times New Roman" panose="02020603050405020304" pitchFamily="18" charset="0"/>
                <a:cs typeface="Times New Roman" panose="02020603050405020304" pitchFamily="18" charset="0"/>
              </a:rPr>
              <a:t>Mutual </a:t>
            </a:r>
            <a:r>
              <a:rPr sz="2000" spc="-5" dirty="0">
                <a:latin typeface="Times New Roman" panose="02020603050405020304" pitchFamily="18" charset="0"/>
                <a:cs typeface="Times New Roman" panose="02020603050405020304" pitchFamily="18" charset="0"/>
              </a:rPr>
              <a:t>Exclusion </a:t>
            </a:r>
            <a:r>
              <a:rPr sz="2000" dirty="0">
                <a:latin typeface="Times New Roman" panose="02020603050405020304" pitchFamily="18" charset="0"/>
                <a:cs typeface="Times New Roman" panose="02020603050405020304" pitchFamily="18" charset="0"/>
              </a:rPr>
              <a:t>is the </a:t>
            </a:r>
            <a:r>
              <a:rPr sz="2000" spc="-25" dirty="0">
                <a:latin typeface="Times New Roman" panose="02020603050405020304" pitchFamily="18" charset="0"/>
                <a:cs typeface="Times New Roman" panose="02020603050405020304" pitchFamily="18" charset="0"/>
              </a:rPr>
              <a:t>way </a:t>
            </a:r>
            <a:r>
              <a:rPr sz="2000" spc="-5" dirty="0">
                <a:latin typeface="Times New Roman" panose="02020603050405020304" pitchFamily="18" charset="0"/>
                <a:cs typeface="Times New Roman" panose="02020603050405020304" pitchFamily="18" charset="0"/>
              </a:rPr>
              <a:t>of </a:t>
            </a:r>
            <a:r>
              <a:rPr sz="2000" spc="-15" dirty="0">
                <a:latin typeface="Times New Roman" panose="02020603050405020304" pitchFamily="18" charset="0"/>
                <a:cs typeface="Times New Roman" panose="02020603050405020304" pitchFamily="18" charset="0"/>
              </a:rPr>
              <a:t>avoiding </a:t>
            </a:r>
            <a:r>
              <a:rPr sz="2000"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race </a:t>
            </a:r>
            <a:r>
              <a:rPr sz="2000" spc="-5" dirty="0">
                <a:latin typeface="Times New Roman" panose="02020603050405020304" pitchFamily="18" charset="0"/>
                <a:cs typeface="Times New Roman" panose="02020603050405020304" pitchFamily="18" charset="0"/>
              </a:rPr>
              <a:t>conditions. </a:t>
            </a:r>
            <a:r>
              <a:rPr sz="2000" dirty="0">
                <a:latin typeface="Times New Roman" panose="02020603050405020304" pitchFamily="18" charset="0"/>
                <a:cs typeface="Times New Roman" panose="02020603050405020304" pitchFamily="18" charset="0"/>
              </a:rPr>
              <a:t>If </a:t>
            </a:r>
            <a:r>
              <a:rPr sz="2000" spc="-5" dirty="0">
                <a:latin typeface="Times New Roman" panose="02020603050405020304" pitchFamily="18" charset="0"/>
                <a:cs typeface="Times New Roman" panose="02020603050405020304" pitchFamily="18" charset="0"/>
              </a:rPr>
              <a:t>one </a:t>
            </a:r>
            <a:r>
              <a:rPr sz="2000" spc="-10" dirty="0">
                <a:latin typeface="Times New Roman" panose="02020603050405020304" pitchFamily="18" charset="0"/>
                <a:cs typeface="Times New Roman" panose="02020603050405020304" pitchFamily="18" charset="0"/>
              </a:rPr>
              <a:t>process </a:t>
            </a:r>
            <a:r>
              <a:rPr sz="2000" spc="-5" dirty="0">
                <a:latin typeface="Times New Roman" panose="02020603050405020304" pitchFamily="18" charset="0"/>
                <a:cs typeface="Times New Roman" panose="02020603050405020304" pitchFamily="18" charset="0"/>
              </a:rPr>
              <a:t>is using </a:t>
            </a:r>
            <a:r>
              <a:rPr sz="2000" dirty="0">
                <a:latin typeface="Times New Roman" panose="02020603050405020304" pitchFamily="18" charset="0"/>
                <a:cs typeface="Times New Roman" panose="02020603050405020304" pitchFamily="18" charset="0"/>
              </a:rPr>
              <a:t>a </a:t>
            </a:r>
            <a:r>
              <a:rPr sz="2000" spc="-10" dirty="0">
                <a:latin typeface="Times New Roman" panose="02020603050405020304" pitchFamily="18" charset="0"/>
                <a:cs typeface="Times New Roman" panose="02020603050405020304" pitchFamily="18" charset="0"/>
              </a:rPr>
              <a:t>shared  </a:t>
            </a:r>
            <a:r>
              <a:rPr sz="2000" spc="-5" dirty="0">
                <a:latin typeface="Times New Roman" panose="02020603050405020304" pitchFamily="18" charset="0"/>
                <a:cs typeface="Times New Roman" panose="02020603050405020304" pitchFamily="18" charset="0"/>
              </a:rPr>
              <a:t>variable or file,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other </a:t>
            </a:r>
            <a:r>
              <a:rPr sz="2000" spc="-10" dirty="0">
                <a:latin typeface="Times New Roman" panose="02020603050405020304" pitchFamily="18" charset="0"/>
                <a:cs typeface="Times New Roman" panose="02020603050405020304" pitchFamily="18" charset="0"/>
              </a:rPr>
              <a:t>processes </a:t>
            </a:r>
            <a:r>
              <a:rPr sz="2000" spc="-5" dirty="0">
                <a:latin typeface="Times New Roman" panose="02020603050405020304" pitchFamily="18" charset="0"/>
                <a:cs typeface="Times New Roman" panose="02020603050405020304" pitchFamily="18" charset="0"/>
              </a:rPr>
              <a:t>will be </a:t>
            </a:r>
            <a:r>
              <a:rPr sz="2000" spc="-10" dirty="0">
                <a:latin typeface="Times New Roman" panose="02020603050405020304" pitchFamily="18" charset="0"/>
                <a:cs typeface="Times New Roman" panose="02020603050405020304" pitchFamily="18" charset="0"/>
              </a:rPr>
              <a:t>excluded from </a:t>
            </a:r>
            <a:r>
              <a:rPr sz="2000" spc="-5" dirty="0">
                <a:latin typeface="Times New Roman" panose="02020603050405020304" pitchFamily="18" charset="0"/>
                <a:cs typeface="Times New Roman" panose="02020603050405020304" pitchFamily="18" charset="0"/>
              </a:rPr>
              <a:t>doing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same</a:t>
            </a:r>
            <a:r>
              <a:rPr sz="2000" spc="1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thing.</a:t>
            </a:r>
          </a:p>
          <a:p>
            <a:pPr marL="241300" marR="264795" indent="-229235">
              <a:spcBef>
                <a:spcPts val="994"/>
              </a:spcBef>
              <a:buFont typeface="Wingdings"/>
              <a:buChar char=""/>
              <a:tabLst>
                <a:tab pos="241935" algn="l"/>
              </a:tabLst>
            </a:pPr>
            <a:r>
              <a:rPr sz="2000" spc="-5" dirty="0">
                <a:latin typeface="Times New Roman" panose="02020603050405020304" pitchFamily="18" charset="0"/>
                <a:cs typeface="Times New Roman" panose="02020603050405020304" pitchFamily="18" charset="0"/>
              </a:rPr>
              <a:t>During </a:t>
            </a:r>
            <a:r>
              <a:rPr sz="2000" b="1" spc="-10" dirty="0">
                <a:latin typeface="Times New Roman" panose="02020603050405020304" pitchFamily="18" charset="0"/>
                <a:cs typeface="Times New Roman" panose="02020603050405020304" pitchFamily="18" charset="0"/>
              </a:rPr>
              <a:t>concurrent </a:t>
            </a:r>
            <a:r>
              <a:rPr sz="2000" b="1" spc="-15" dirty="0">
                <a:latin typeface="Times New Roman" panose="02020603050405020304" pitchFamily="18" charset="0"/>
                <a:cs typeface="Times New Roman" panose="02020603050405020304" pitchFamily="18" charset="0"/>
              </a:rPr>
              <a:t>execution </a:t>
            </a:r>
            <a:r>
              <a:rPr sz="2000" dirty="0">
                <a:latin typeface="Times New Roman" panose="02020603050405020304" pitchFamily="18" charset="0"/>
                <a:cs typeface="Times New Roman" panose="02020603050405020304" pitchFamily="18" charset="0"/>
              </a:rPr>
              <a:t>of </a:t>
            </a:r>
            <a:r>
              <a:rPr sz="2000" spc="-10" dirty="0">
                <a:latin typeface="Times New Roman" panose="02020603050405020304" pitchFamily="18" charset="0"/>
                <a:cs typeface="Times New Roman" panose="02020603050405020304" pitchFamily="18" charset="0"/>
              </a:rPr>
              <a:t>processes, processes </a:t>
            </a:r>
            <a:r>
              <a:rPr sz="2000" spc="-5" dirty="0">
                <a:latin typeface="Times New Roman" panose="02020603050405020304" pitchFamily="18" charset="0"/>
                <a:cs typeface="Times New Roman" panose="02020603050405020304" pitchFamily="18" charset="0"/>
              </a:rPr>
              <a:t>need </a:t>
            </a:r>
            <a:r>
              <a:rPr sz="2000" spc="-10" dirty="0">
                <a:latin typeface="Times New Roman" panose="02020603050405020304" pitchFamily="18" charset="0"/>
                <a:cs typeface="Times New Roman" panose="02020603050405020304" pitchFamily="18" charset="0"/>
              </a:rPr>
              <a:t>to enter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critical </a:t>
            </a:r>
            <a:r>
              <a:rPr sz="2000" dirty="0">
                <a:latin typeface="Times New Roman" panose="02020603050405020304" pitchFamily="18" charset="0"/>
                <a:cs typeface="Times New Roman" panose="02020603050405020304" pitchFamily="18" charset="0"/>
              </a:rPr>
              <a:t>section </a:t>
            </a:r>
            <a:r>
              <a:rPr sz="2000" spc="-5" dirty="0">
                <a:latin typeface="Times New Roman" panose="02020603050405020304" pitchFamily="18" charset="0"/>
                <a:cs typeface="Times New Roman" panose="02020603050405020304" pitchFamily="18" charset="0"/>
              </a:rPr>
              <a:t>(or </a:t>
            </a:r>
            <a:r>
              <a:rPr sz="200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section of </a:t>
            </a:r>
            <a:r>
              <a:rPr sz="2000" dirty="0">
                <a:latin typeface="Times New Roman" panose="02020603050405020304" pitchFamily="18" charset="0"/>
                <a:cs typeface="Times New Roman" panose="02020603050405020304" pitchFamily="18" charset="0"/>
              </a:rPr>
              <a:t>the </a:t>
            </a:r>
            <a:r>
              <a:rPr sz="2000" spc="-15" dirty="0">
                <a:latin typeface="Times New Roman" panose="02020603050405020304" pitchFamily="18" charset="0"/>
                <a:cs typeface="Times New Roman" panose="02020603050405020304" pitchFamily="18" charset="0"/>
              </a:rPr>
              <a:t>program </a:t>
            </a:r>
            <a:r>
              <a:rPr sz="2000" spc="-10" dirty="0">
                <a:latin typeface="Times New Roman" panose="02020603050405020304" pitchFamily="18" charset="0"/>
                <a:cs typeface="Times New Roman" panose="02020603050405020304" pitchFamily="18" charset="0"/>
              </a:rPr>
              <a:t>shared across processes) </a:t>
            </a:r>
            <a:r>
              <a:rPr sz="2000" spc="-15" dirty="0">
                <a:latin typeface="Times New Roman" panose="02020603050405020304" pitchFamily="18" charset="0"/>
                <a:cs typeface="Times New Roman" panose="02020603050405020304" pitchFamily="18" charset="0"/>
              </a:rPr>
              <a:t>at </a:t>
            </a:r>
            <a:r>
              <a:rPr sz="2000" spc="-5" dirty="0">
                <a:latin typeface="Times New Roman" panose="02020603050405020304" pitchFamily="18" charset="0"/>
                <a:cs typeface="Times New Roman" panose="02020603050405020304" pitchFamily="18" charset="0"/>
              </a:rPr>
              <a:t>times </a:t>
            </a:r>
            <a:r>
              <a:rPr sz="2000" spc="-15" dirty="0">
                <a:latin typeface="Times New Roman" panose="02020603050405020304" pitchFamily="18" charset="0"/>
                <a:cs typeface="Times New Roman" panose="02020603050405020304" pitchFamily="18" charset="0"/>
              </a:rPr>
              <a:t>for </a:t>
            </a:r>
            <a:r>
              <a:rPr sz="2000" spc="-10" dirty="0">
                <a:latin typeface="Times New Roman" panose="02020603050405020304" pitchFamily="18" charset="0"/>
                <a:cs typeface="Times New Roman" panose="02020603050405020304" pitchFamily="18" charset="0"/>
              </a:rPr>
              <a:t>execution. </a:t>
            </a:r>
            <a:r>
              <a:rPr sz="2000" dirty="0">
                <a:latin typeface="Times New Roman" panose="02020603050405020304" pitchFamily="18" charset="0"/>
                <a:cs typeface="Times New Roman" panose="02020603050405020304" pitchFamily="18" charset="0"/>
              </a:rPr>
              <a:t>It </a:t>
            </a:r>
            <a:r>
              <a:rPr sz="2000" spc="-5" dirty="0">
                <a:latin typeface="Times New Roman" panose="02020603050405020304" pitchFamily="18" charset="0"/>
                <a:cs typeface="Times New Roman" panose="02020603050405020304" pitchFamily="18" charset="0"/>
              </a:rPr>
              <a:t>might so happen that  because of </a:t>
            </a:r>
            <a:r>
              <a:rPr sz="2000"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execution </a:t>
            </a:r>
            <a:r>
              <a:rPr sz="2000" spc="-5" dirty="0">
                <a:latin typeface="Times New Roman" panose="02020603050405020304" pitchFamily="18" charset="0"/>
                <a:cs typeface="Times New Roman" panose="02020603050405020304" pitchFamily="18" charset="0"/>
              </a:rPr>
              <a:t>of </a:t>
            </a:r>
            <a:r>
              <a:rPr sz="2000" dirty="0">
                <a:latin typeface="Times New Roman" panose="02020603050405020304" pitchFamily="18" charset="0"/>
                <a:cs typeface="Times New Roman" panose="02020603050405020304" pitchFamily="18" charset="0"/>
              </a:rPr>
              <a:t>multiple </a:t>
            </a:r>
            <a:r>
              <a:rPr sz="2000" spc="-10" dirty="0">
                <a:latin typeface="Times New Roman" panose="02020603050405020304" pitchFamily="18" charset="0"/>
                <a:cs typeface="Times New Roman" panose="02020603050405020304" pitchFamily="18" charset="0"/>
              </a:rPr>
              <a:t>processes </a:t>
            </a:r>
            <a:r>
              <a:rPr sz="2000" spc="-15" dirty="0">
                <a:latin typeface="Times New Roman" panose="02020603050405020304" pitchFamily="18" charset="0"/>
                <a:cs typeface="Times New Roman" panose="02020603050405020304" pitchFamily="18" charset="0"/>
              </a:rPr>
              <a:t>at </a:t>
            </a:r>
            <a:r>
              <a:rPr sz="2000" dirty="0">
                <a:latin typeface="Times New Roman" panose="02020603050405020304" pitchFamily="18" charset="0"/>
                <a:cs typeface="Times New Roman" panose="02020603050405020304" pitchFamily="18" charset="0"/>
              </a:rPr>
              <a:t>once, the </a:t>
            </a:r>
            <a:r>
              <a:rPr sz="2000" spc="-5" dirty="0">
                <a:latin typeface="Times New Roman" panose="02020603050405020304" pitchFamily="18" charset="0"/>
                <a:cs typeface="Times New Roman" panose="02020603050405020304" pitchFamily="18" charset="0"/>
              </a:rPr>
              <a:t>values </a:t>
            </a:r>
            <a:r>
              <a:rPr sz="2000" spc="-15" dirty="0">
                <a:latin typeface="Times New Roman" panose="02020603050405020304" pitchFamily="18" charset="0"/>
                <a:cs typeface="Times New Roman" panose="02020603050405020304" pitchFamily="18" charset="0"/>
              </a:rPr>
              <a:t>stored </a:t>
            </a:r>
            <a:r>
              <a:rPr sz="2000" dirty="0">
                <a:latin typeface="Times New Roman" panose="02020603050405020304" pitchFamily="18" charset="0"/>
                <a:cs typeface="Times New Roman" panose="02020603050405020304" pitchFamily="18" charset="0"/>
              </a:rPr>
              <a:t>in the </a:t>
            </a:r>
            <a:r>
              <a:rPr sz="2000" spc="-5" dirty="0">
                <a:latin typeface="Times New Roman" panose="02020603050405020304" pitchFamily="18" charset="0"/>
                <a:cs typeface="Times New Roman" panose="02020603050405020304" pitchFamily="18" charset="0"/>
              </a:rPr>
              <a:t>critical section  become</a:t>
            </a:r>
            <a:r>
              <a:rPr sz="2000" spc="-1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inconsistent</a:t>
            </a:r>
            <a:endParaRPr sz="2000" dirty="0">
              <a:latin typeface="Times New Roman" panose="02020603050405020304" pitchFamily="18" charset="0"/>
              <a:cs typeface="Times New Roman" panose="02020603050405020304" pitchFamily="18" charset="0"/>
            </a:endParaRPr>
          </a:p>
          <a:p>
            <a:pPr marL="241300" marR="175895" indent="-229235">
              <a:spcBef>
                <a:spcPts val="1005"/>
              </a:spcBef>
              <a:buFont typeface="Arial"/>
              <a:buChar char="•"/>
              <a:tabLst>
                <a:tab pos="241300" algn="l"/>
                <a:tab pos="241935" algn="l"/>
              </a:tabLst>
            </a:pPr>
            <a:r>
              <a:rPr sz="2000" dirty="0">
                <a:latin typeface="Times New Roman" panose="02020603050405020304" pitchFamily="18" charset="0"/>
                <a:cs typeface="Times New Roman" panose="02020603050405020304" pitchFamily="18" charset="0"/>
              </a:rPr>
              <a:t>A </a:t>
            </a:r>
            <a:r>
              <a:rPr sz="2000" b="1" dirty="0">
                <a:latin typeface="Times New Roman" panose="02020603050405020304" pitchFamily="18" charset="0"/>
                <a:cs typeface="Times New Roman" panose="02020603050405020304" pitchFamily="18" charset="0"/>
              </a:rPr>
              <a:t>mutual </a:t>
            </a:r>
            <a:r>
              <a:rPr sz="2000" b="1" spc="-10" dirty="0">
                <a:latin typeface="Times New Roman" panose="02020603050405020304" pitchFamily="18" charset="0"/>
                <a:cs typeface="Times New Roman" panose="02020603050405020304" pitchFamily="18" charset="0"/>
              </a:rPr>
              <a:t>exclusion (mutex) </a:t>
            </a:r>
            <a:r>
              <a:rPr sz="2000" dirty="0">
                <a:latin typeface="Times New Roman" panose="02020603050405020304" pitchFamily="18" charset="0"/>
                <a:cs typeface="Times New Roman" panose="02020603050405020304" pitchFamily="18" charset="0"/>
              </a:rPr>
              <a:t>is a </a:t>
            </a:r>
            <a:r>
              <a:rPr sz="2000" spc="-15" dirty="0">
                <a:latin typeface="Times New Roman" panose="02020603050405020304" pitchFamily="18" charset="0"/>
                <a:cs typeface="Times New Roman" panose="02020603050405020304" pitchFamily="18" charset="0"/>
              </a:rPr>
              <a:t>program </a:t>
            </a:r>
            <a:r>
              <a:rPr sz="2000" spc="-5" dirty="0">
                <a:latin typeface="Times New Roman" panose="02020603050405020304" pitchFamily="18" charset="0"/>
                <a:cs typeface="Times New Roman" panose="02020603050405020304" pitchFamily="18" charset="0"/>
              </a:rPr>
              <a:t>object that </a:t>
            </a:r>
            <a:r>
              <a:rPr sz="2000" spc="-15" dirty="0">
                <a:latin typeface="Times New Roman" panose="02020603050405020304" pitchFamily="18" charset="0"/>
                <a:cs typeface="Times New Roman" panose="02020603050405020304" pitchFamily="18" charset="0"/>
              </a:rPr>
              <a:t>prevents </a:t>
            </a:r>
            <a:r>
              <a:rPr sz="2000" spc="-5" dirty="0">
                <a:latin typeface="Times New Roman" panose="02020603050405020304" pitchFamily="18" charset="0"/>
                <a:cs typeface="Times New Roman" panose="02020603050405020304" pitchFamily="18" charset="0"/>
              </a:rPr>
              <a:t>simultaneous </a:t>
            </a:r>
            <a:r>
              <a:rPr sz="2000" dirty="0">
                <a:latin typeface="Times New Roman" panose="02020603050405020304" pitchFamily="18" charset="0"/>
                <a:cs typeface="Times New Roman" panose="02020603050405020304" pitchFamily="18" charset="0"/>
              </a:rPr>
              <a:t>access </a:t>
            </a:r>
            <a:r>
              <a:rPr sz="2000" spc="-15" dirty="0">
                <a:latin typeface="Times New Roman" panose="02020603050405020304" pitchFamily="18" charset="0"/>
                <a:cs typeface="Times New Roman" panose="02020603050405020304" pitchFamily="18" charset="0"/>
              </a:rPr>
              <a:t>to </a:t>
            </a:r>
            <a:r>
              <a:rPr sz="2000" dirty="0">
                <a:latin typeface="Times New Roman" panose="02020603050405020304" pitchFamily="18" charset="0"/>
                <a:cs typeface="Times New Roman" panose="02020603050405020304" pitchFamily="18" charset="0"/>
              </a:rPr>
              <a:t>a </a:t>
            </a:r>
            <a:r>
              <a:rPr sz="2000" spc="-10" dirty="0">
                <a:latin typeface="Times New Roman" panose="02020603050405020304" pitchFamily="18" charset="0"/>
                <a:cs typeface="Times New Roman" panose="02020603050405020304" pitchFamily="18" charset="0"/>
              </a:rPr>
              <a:t>shared  </a:t>
            </a:r>
            <a:r>
              <a:rPr sz="2000" spc="-5" dirty="0">
                <a:latin typeface="Times New Roman" panose="02020603050405020304" pitchFamily="18" charset="0"/>
                <a:cs typeface="Times New Roman" panose="02020603050405020304" pitchFamily="18" charset="0"/>
              </a:rPr>
              <a:t>resource. This concept </a:t>
            </a:r>
            <a:r>
              <a:rPr sz="2000" dirty="0">
                <a:latin typeface="Times New Roman" panose="02020603050405020304" pitchFamily="18" charset="0"/>
                <a:cs typeface="Times New Roman" panose="02020603050405020304" pitchFamily="18" charset="0"/>
              </a:rPr>
              <a:t>is </a:t>
            </a:r>
            <a:r>
              <a:rPr sz="2000" spc="-5" dirty="0">
                <a:latin typeface="Times New Roman" panose="02020603050405020304" pitchFamily="18" charset="0"/>
                <a:cs typeface="Times New Roman" panose="02020603050405020304" pitchFamily="18" charset="0"/>
              </a:rPr>
              <a:t>used </a:t>
            </a:r>
            <a:r>
              <a:rPr sz="2000" dirty="0">
                <a:latin typeface="Times New Roman" panose="02020603050405020304" pitchFamily="18" charset="0"/>
                <a:cs typeface="Times New Roman" panose="02020603050405020304" pitchFamily="18" charset="0"/>
              </a:rPr>
              <a:t>in </a:t>
            </a:r>
            <a:r>
              <a:rPr sz="2000" spc="-5" dirty="0">
                <a:latin typeface="Times New Roman" panose="02020603050405020304" pitchFamily="18" charset="0"/>
                <a:cs typeface="Times New Roman" panose="02020603050405020304" pitchFamily="18" charset="0"/>
              </a:rPr>
              <a:t>concurrent </a:t>
            </a:r>
            <a:r>
              <a:rPr sz="2000" spc="-10" dirty="0">
                <a:latin typeface="Times New Roman" panose="02020603050405020304" pitchFamily="18" charset="0"/>
                <a:cs typeface="Times New Roman" panose="02020603050405020304" pitchFamily="18" charset="0"/>
              </a:rPr>
              <a:t>programming </a:t>
            </a:r>
            <a:r>
              <a:rPr sz="2000" spc="-5" dirty="0">
                <a:latin typeface="Times New Roman" panose="02020603050405020304" pitchFamily="18" charset="0"/>
                <a:cs typeface="Times New Roman" panose="02020603050405020304" pitchFamily="18" charset="0"/>
              </a:rPr>
              <a:t>with </a:t>
            </a:r>
            <a:r>
              <a:rPr sz="2000" dirty="0">
                <a:latin typeface="Times New Roman" panose="02020603050405020304" pitchFamily="18" charset="0"/>
                <a:cs typeface="Times New Roman" panose="02020603050405020304" pitchFamily="18" charset="0"/>
              </a:rPr>
              <a:t>a </a:t>
            </a:r>
            <a:r>
              <a:rPr sz="2000" spc="-5" dirty="0">
                <a:latin typeface="Times New Roman" panose="02020603050405020304" pitchFamily="18" charset="0"/>
                <a:cs typeface="Times New Roman" panose="02020603050405020304" pitchFamily="18" charset="0"/>
              </a:rPr>
              <a:t>critical section, </a:t>
            </a:r>
            <a:r>
              <a:rPr sz="2000" dirty="0">
                <a:latin typeface="Times New Roman" panose="02020603050405020304" pitchFamily="18" charset="0"/>
                <a:cs typeface="Times New Roman" panose="02020603050405020304" pitchFamily="18" charset="0"/>
              </a:rPr>
              <a:t>a piece </a:t>
            </a:r>
            <a:r>
              <a:rPr sz="2000" spc="-5" dirty="0">
                <a:latin typeface="Times New Roman" panose="02020603050405020304" pitchFamily="18" charset="0"/>
                <a:cs typeface="Times New Roman" panose="02020603050405020304" pitchFamily="18" charset="0"/>
              </a:rPr>
              <a:t>of code  </a:t>
            </a:r>
            <a:r>
              <a:rPr sz="2000" dirty="0">
                <a:latin typeface="Times New Roman" panose="02020603050405020304" pitchFamily="18" charset="0"/>
                <a:cs typeface="Times New Roman" panose="02020603050405020304" pitchFamily="18" charset="0"/>
              </a:rPr>
              <a:t>in </a:t>
            </a:r>
            <a:r>
              <a:rPr sz="2000" spc="-5" dirty="0">
                <a:latin typeface="Times New Roman" panose="02020603050405020304" pitchFamily="18" charset="0"/>
                <a:cs typeface="Times New Roman" panose="02020603050405020304" pitchFamily="18" charset="0"/>
              </a:rPr>
              <a:t>which </a:t>
            </a:r>
            <a:r>
              <a:rPr sz="2000" spc="-10" dirty="0">
                <a:latin typeface="Times New Roman" panose="02020603050405020304" pitchFamily="18" charset="0"/>
                <a:cs typeface="Times New Roman" panose="02020603050405020304" pitchFamily="18" charset="0"/>
              </a:rPr>
              <a:t>processes </a:t>
            </a:r>
            <a:r>
              <a:rPr sz="2000" dirty="0">
                <a:latin typeface="Times New Roman" panose="02020603050405020304" pitchFamily="18" charset="0"/>
                <a:cs typeface="Times New Roman" panose="02020603050405020304" pitchFamily="18" charset="0"/>
              </a:rPr>
              <a:t>or </a:t>
            </a:r>
            <a:r>
              <a:rPr sz="2000" spc="-5" dirty="0">
                <a:latin typeface="Times New Roman" panose="02020603050405020304" pitchFamily="18" charset="0"/>
                <a:cs typeface="Times New Roman" panose="02020603050405020304" pitchFamily="18" charset="0"/>
              </a:rPr>
              <a:t>threads </a:t>
            </a:r>
            <a:r>
              <a:rPr sz="2000" dirty="0">
                <a:latin typeface="Times New Roman" panose="02020603050405020304" pitchFamily="18" charset="0"/>
                <a:cs typeface="Times New Roman" panose="02020603050405020304" pitchFamily="18" charset="0"/>
              </a:rPr>
              <a:t>access a </a:t>
            </a:r>
            <a:r>
              <a:rPr sz="2000" spc="-10" dirty="0">
                <a:latin typeface="Times New Roman" panose="02020603050405020304" pitchFamily="18" charset="0"/>
                <a:cs typeface="Times New Roman" panose="02020603050405020304" pitchFamily="18" charset="0"/>
              </a:rPr>
              <a:t>shared</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resource.</a:t>
            </a:r>
            <a:endParaRPr sz="2000" dirty="0">
              <a:latin typeface="Times New Roman" panose="02020603050405020304" pitchFamily="18" charset="0"/>
              <a:cs typeface="Times New Roman" panose="02020603050405020304" pitchFamily="18" charset="0"/>
            </a:endParaRPr>
          </a:p>
          <a:p>
            <a:pPr marL="241300" marR="105410" indent="-229235">
              <a:spcBef>
                <a:spcPts val="1000"/>
              </a:spcBef>
              <a:buFont typeface="Arial"/>
              <a:buChar char="•"/>
              <a:tabLst>
                <a:tab pos="241300" algn="l"/>
                <a:tab pos="241935" algn="l"/>
              </a:tabLst>
            </a:pPr>
            <a:r>
              <a:rPr sz="2000" b="1" dirty="0">
                <a:latin typeface="Times New Roman" panose="02020603050405020304" pitchFamily="18" charset="0"/>
                <a:cs typeface="Times New Roman" panose="02020603050405020304" pitchFamily="18" charset="0"/>
              </a:rPr>
              <a:t>Mutual </a:t>
            </a:r>
            <a:r>
              <a:rPr sz="2000" b="1" spc="-10" dirty="0">
                <a:latin typeface="Times New Roman" panose="02020603050405020304" pitchFamily="18" charset="0"/>
                <a:cs typeface="Times New Roman" panose="02020603050405020304" pitchFamily="18" charset="0"/>
              </a:rPr>
              <a:t>exclusion </a:t>
            </a:r>
            <a:r>
              <a:rPr sz="2000" dirty="0">
                <a:latin typeface="Times New Roman" panose="02020603050405020304" pitchFamily="18" charset="0"/>
                <a:cs typeface="Times New Roman" panose="02020603050405020304" pitchFamily="18" charset="0"/>
              </a:rPr>
              <a:t>is a </a:t>
            </a:r>
            <a:r>
              <a:rPr sz="2000" spc="-10" dirty="0">
                <a:latin typeface="Times New Roman" panose="02020603050405020304" pitchFamily="18" charset="0"/>
                <a:cs typeface="Times New Roman" panose="02020603050405020304" pitchFamily="18" charset="0"/>
              </a:rPr>
              <a:t>property </a:t>
            </a:r>
            <a:r>
              <a:rPr sz="2000" spc="-5" dirty="0">
                <a:latin typeface="Times New Roman" panose="02020603050405020304" pitchFamily="18" charset="0"/>
                <a:cs typeface="Times New Roman" panose="02020603050405020304" pitchFamily="18" charset="0"/>
              </a:rPr>
              <a:t>of </a:t>
            </a:r>
            <a:r>
              <a:rPr sz="2000" spc="-10" dirty="0">
                <a:latin typeface="Times New Roman" panose="02020603050405020304" pitchFamily="18" charset="0"/>
                <a:cs typeface="Times New Roman" panose="02020603050405020304" pitchFamily="18" charset="0"/>
              </a:rPr>
              <a:t>process </a:t>
            </a:r>
            <a:r>
              <a:rPr sz="2000" b="1" spc="-10" dirty="0">
                <a:latin typeface="Times New Roman" panose="02020603050405020304" pitchFamily="18" charset="0"/>
                <a:cs typeface="Times New Roman" panose="02020603050405020304" pitchFamily="18" charset="0"/>
              </a:rPr>
              <a:t>synchronization </a:t>
            </a:r>
            <a:r>
              <a:rPr sz="2000" dirty="0">
                <a:latin typeface="Times New Roman" panose="02020603050405020304" pitchFamily="18" charset="0"/>
                <a:cs typeface="Times New Roman" panose="02020603050405020304" pitchFamily="18" charset="0"/>
              </a:rPr>
              <a:t>which </a:t>
            </a:r>
            <a:r>
              <a:rPr sz="2000" spc="-20" dirty="0">
                <a:latin typeface="Times New Roman" panose="02020603050405020304" pitchFamily="18" charset="0"/>
                <a:cs typeface="Times New Roman" panose="02020603050405020304" pitchFamily="18" charset="0"/>
              </a:rPr>
              <a:t>states </a:t>
            </a:r>
            <a:r>
              <a:rPr sz="2000" spc="-5" dirty="0">
                <a:latin typeface="Times New Roman" panose="02020603050405020304" pitchFamily="18" charset="0"/>
                <a:cs typeface="Times New Roman" panose="02020603050405020304" pitchFamily="18" charset="0"/>
              </a:rPr>
              <a:t>that </a:t>
            </a:r>
            <a:r>
              <a:rPr sz="2000" dirty="0">
                <a:latin typeface="Times New Roman" panose="02020603050405020304" pitchFamily="18" charset="0"/>
                <a:cs typeface="Times New Roman" panose="02020603050405020304" pitchFamily="18" charset="0"/>
              </a:rPr>
              <a:t>“no </a:t>
            </a:r>
            <a:r>
              <a:rPr sz="2000" spc="-10" dirty="0">
                <a:latin typeface="Times New Roman" panose="02020603050405020304" pitchFamily="18" charset="0"/>
                <a:cs typeface="Times New Roman" panose="02020603050405020304" pitchFamily="18" charset="0"/>
              </a:rPr>
              <a:t>two processes  </a:t>
            </a:r>
            <a:r>
              <a:rPr sz="2000" spc="-5" dirty="0">
                <a:latin typeface="Times New Roman" panose="02020603050405020304" pitchFamily="18" charset="0"/>
                <a:cs typeface="Times New Roman" panose="02020603050405020304" pitchFamily="18" charset="0"/>
              </a:rPr>
              <a:t>can </a:t>
            </a:r>
            <a:r>
              <a:rPr sz="2000" spc="-20" dirty="0">
                <a:latin typeface="Times New Roman" panose="02020603050405020304" pitchFamily="18" charset="0"/>
                <a:cs typeface="Times New Roman" panose="02020603050405020304" pitchFamily="18" charset="0"/>
              </a:rPr>
              <a:t>exist </a:t>
            </a:r>
            <a:r>
              <a:rPr sz="2000" dirty="0">
                <a:latin typeface="Times New Roman" panose="02020603050405020304" pitchFamily="18" charset="0"/>
                <a:cs typeface="Times New Roman" panose="02020603050405020304" pitchFamily="18" charset="0"/>
              </a:rPr>
              <a:t>in the </a:t>
            </a:r>
            <a:r>
              <a:rPr sz="2000" spc="-5" dirty="0">
                <a:latin typeface="Times New Roman" panose="02020603050405020304" pitchFamily="18" charset="0"/>
                <a:cs typeface="Times New Roman" panose="02020603050405020304" pitchFamily="18" charset="0"/>
              </a:rPr>
              <a:t>critical section </a:t>
            </a:r>
            <a:r>
              <a:rPr sz="2000" spc="-15" dirty="0">
                <a:latin typeface="Times New Roman" panose="02020603050405020304" pitchFamily="18" charset="0"/>
                <a:cs typeface="Times New Roman" panose="02020603050405020304" pitchFamily="18" charset="0"/>
              </a:rPr>
              <a:t>at </a:t>
            </a:r>
            <a:r>
              <a:rPr sz="2000" spc="-10" dirty="0">
                <a:latin typeface="Times New Roman" panose="02020603050405020304" pitchFamily="18" charset="0"/>
                <a:cs typeface="Times New Roman" panose="02020603050405020304" pitchFamily="18" charset="0"/>
              </a:rPr>
              <a:t>any </a:t>
            </a:r>
            <a:r>
              <a:rPr sz="2000" spc="-5" dirty="0">
                <a:latin typeface="Times New Roman" panose="02020603050405020304" pitchFamily="18" charset="0"/>
                <a:cs typeface="Times New Roman" panose="02020603050405020304" pitchFamily="18" charset="0"/>
              </a:rPr>
              <a:t>given </a:t>
            </a:r>
            <a:r>
              <a:rPr sz="2000" spc="-10" dirty="0">
                <a:latin typeface="Times New Roman" panose="02020603050405020304" pitchFamily="18" charset="0"/>
                <a:cs typeface="Times New Roman" panose="02020603050405020304" pitchFamily="18" charset="0"/>
              </a:rPr>
              <a:t>point </a:t>
            </a:r>
            <a:r>
              <a:rPr sz="2000" spc="-5" dirty="0">
                <a:latin typeface="Times New Roman" panose="02020603050405020304" pitchFamily="18" charset="0"/>
                <a:cs typeface="Times New Roman" panose="02020603050405020304" pitchFamily="18" charset="0"/>
              </a:rPr>
              <a:t>of </a:t>
            </a:r>
            <a:r>
              <a:rPr sz="2000" spc="-35" dirty="0">
                <a:latin typeface="Times New Roman" panose="02020603050405020304" pitchFamily="18" charset="0"/>
                <a:cs typeface="Times New Roman" panose="02020603050405020304" pitchFamily="18" charset="0"/>
              </a:rPr>
              <a:t>time”. </a:t>
            </a:r>
            <a:r>
              <a:rPr sz="2000" spc="-5" dirty="0">
                <a:latin typeface="Times New Roman" panose="02020603050405020304" pitchFamily="18" charset="0"/>
                <a:cs typeface="Times New Roman" panose="02020603050405020304" pitchFamily="18" charset="0"/>
              </a:rPr>
              <a:t>The term </a:t>
            </a:r>
            <a:r>
              <a:rPr sz="2000" spc="-10" dirty="0">
                <a:latin typeface="Times New Roman" panose="02020603050405020304" pitchFamily="18" charset="0"/>
                <a:cs typeface="Times New Roman" panose="02020603050405020304" pitchFamily="18" charset="0"/>
              </a:rPr>
              <a:t>was </a:t>
            </a:r>
            <a:r>
              <a:rPr sz="2000" spc="-20" dirty="0">
                <a:latin typeface="Times New Roman" panose="02020603050405020304" pitchFamily="18" charset="0"/>
                <a:cs typeface="Times New Roman" panose="02020603050405020304" pitchFamily="18" charset="0"/>
              </a:rPr>
              <a:t>first </a:t>
            </a:r>
            <a:r>
              <a:rPr sz="2000" spc="-5" dirty="0">
                <a:latin typeface="Times New Roman" panose="02020603050405020304" pitchFamily="18" charset="0"/>
                <a:cs typeface="Times New Roman" panose="02020603050405020304" pitchFamily="18" charset="0"/>
              </a:rPr>
              <a:t>coined by </a:t>
            </a:r>
            <a:r>
              <a:rPr sz="2000" spc="-15" dirty="0">
                <a:latin typeface="Times New Roman" panose="02020603050405020304" pitchFamily="18" charset="0"/>
                <a:cs typeface="Times New Roman" panose="02020603050405020304" pitchFamily="18" charset="0"/>
              </a:rPr>
              <a:t>Djikstra.  </a:t>
            </a:r>
            <a:r>
              <a:rPr sz="2000" spc="-10" dirty="0">
                <a:latin typeface="Times New Roman" panose="02020603050405020304" pitchFamily="18" charset="0"/>
                <a:cs typeface="Times New Roman" panose="02020603050405020304" pitchFamily="18" charset="0"/>
              </a:rPr>
              <a:t>Any process synchronization </a:t>
            </a:r>
            <a:r>
              <a:rPr sz="2000" spc="-5" dirty="0">
                <a:latin typeface="Times New Roman" panose="02020603050405020304" pitchFamily="18" charset="0"/>
                <a:cs typeface="Times New Roman" panose="02020603050405020304" pitchFamily="18" charset="0"/>
              </a:rPr>
              <a:t>technique being used must </a:t>
            </a:r>
            <a:r>
              <a:rPr sz="2000" spc="-10" dirty="0">
                <a:latin typeface="Times New Roman" panose="02020603050405020304" pitchFamily="18" charset="0"/>
                <a:cs typeface="Times New Roman" panose="02020603050405020304" pitchFamily="18" charset="0"/>
              </a:rPr>
              <a:t>satisfy </a:t>
            </a:r>
            <a:r>
              <a:rPr sz="2000"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property </a:t>
            </a:r>
            <a:r>
              <a:rPr sz="2000" spc="-5" dirty="0">
                <a:latin typeface="Times New Roman" panose="02020603050405020304" pitchFamily="18" charset="0"/>
                <a:cs typeface="Times New Roman" panose="02020603050405020304" pitchFamily="18" charset="0"/>
              </a:rPr>
              <a:t>of </a:t>
            </a:r>
            <a:r>
              <a:rPr sz="2000" dirty="0">
                <a:latin typeface="Times New Roman" panose="02020603050405020304" pitchFamily="18" charset="0"/>
                <a:cs typeface="Times New Roman" panose="02020603050405020304" pitchFamily="18" charset="0"/>
              </a:rPr>
              <a:t>mutual </a:t>
            </a:r>
            <a:r>
              <a:rPr sz="2000" spc="-10" dirty="0">
                <a:latin typeface="Times New Roman" panose="02020603050405020304" pitchFamily="18" charset="0"/>
                <a:cs typeface="Times New Roman" panose="02020603050405020304" pitchFamily="18" charset="0"/>
              </a:rPr>
              <a:t>exclusion,  </a:t>
            </a:r>
            <a:r>
              <a:rPr sz="2000" dirty="0">
                <a:latin typeface="Times New Roman" panose="02020603050405020304" pitchFamily="18" charset="0"/>
                <a:cs typeface="Times New Roman" panose="02020603050405020304" pitchFamily="18" charset="0"/>
              </a:rPr>
              <a:t>without which it </a:t>
            </a:r>
            <a:r>
              <a:rPr sz="2000" spc="-10" dirty="0">
                <a:latin typeface="Times New Roman" panose="02020603050405020304" pitchFamily="18" charset="0"/>
                <a:cs typeface="Times New Roman" panose="02020603050405020304" pitchFamily="18" charset="0"/>
              </a:rPr>
              <a:t>would </a:t>
            </a:r>
            <a:r>
              <a:rPr sz="2000" spc="-5" dirty="0">
                <a:latin typeface="Times New Roman" panose="02020603050405020304" pitchFamily="18" charset="0"/>
                <a:cs typeface="Times New Roman" panose="02020603050405020304" pitchFamily="18" charset="0"/>
              </a:rPr>
              <a:t>not be possible </a:t>
            </a:r>
            <a:r>
              <a:rPr sz="2000" spc="-15" dirty="0">
                <a:latin typeface="Times New Roman" panose="02020603050405020304" pitchFamily="18" charset="0"/>
                <a:cs typeface="Times New Roman" panose="02020603050405020304" pitchFamily="18" charset="0"/>
              </a:rPr>
              <a:t>to </a:t>
            </a:r>
            <a:r>
              <a:rPr sz="2000" spc="-5" dirty="0">
                <a:latin typeface="Times New Roman" panose="02020603050405020304" pitchFamily="18" charset="0"/>
                <a:cs typeface="Times New Roman" panose="02020603050405020304" pitchFamily="18" charset="0"/>
              </a:rPr>
              <a:t>get rid of </a:t>
            </a:r>
            <a:r>
              <a:rPr sz="2000" dirty="0">
                <a:latin typeface="Times New Roman" panose="02020603050405020304" pitchFamily="18" charset="0"/>
                <a:cs typeface="Times New Roman" panose="02020603050405020304" pitchFamily="18" charset="0"/>
              </a:rPr>
              <a:t>a </a:t>
            </a:r>
            <a:r>
              <a:rPr sz="2000" spc="-10" dirty="0">
                <a:latin typeface="Times New Roman" panose="02020603050405020304" pitchFamily="18" charset="0"/>
                <a:cs typeface="Times New Roman" panose="02020603050405020304" pitchFamily="18" charset="0"/>
              </a:rPr>
              <a:t>race</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condition.</a:t>
            </a:r>
          </a:p>
          <a:p>
            <a:pPr marL="241300" indent="-229235">
              <a:spcBef>
                <a:spcPts val="275"/>
              </a:spcBef>
              <a:buFont typeface="Arial"/>
              <a:buChar char="•"/>
              <a:tabLst>
                <a:tab pos="241300" algn="l"/>
                <a:tab pos="241935" algn="l"/>
              </a:tabLst>
            </a:pPr>
            <a:r>
              <a:rPr sz="2000" dirty="0">
                <a:latin typeface="Times New Roman" panose="02020603050405020304" pitchFamily="18" charset="0"/>
                <a:cs typeface="Times New Roman" panose="02020603050405020304" pitchFamily="18" charset="0"/>
              </a:rPr>
              <a:t>Mutual </a:t>
            </a:r>
            <a:r>
              <a:rPr sz="2000" spc="-10" dirty="0">
                <a:latin typeface="Times New Roman" panose="02020603050405020304" pitchFamily="18" charset="0"/>
                <a:cs typeface="Times New Roman" panose="02020603050405020304" pitchFamily="18" charset="0"/>
              </a:rPr>
              <a:t>exclusion </a:t>
            </a:r>
            <a:r>
              <a:rPr sz="2000" dirty="0">
                <a:latin typeface="Times New Roman" panose="02020603050405020304" pitchFamily="18" charset="0"/>
                <a:cs typeface="Times New Roman" panose="02020603050405020304" pitchFamily="18" charset="0"/>
              </a:rPr>
              <a:t>is a </a:t>
            </a:r>
            <a:r>
              <a:rPr sz="2000" spc="-5" dirty="0">
                <a:latin typeface="Times New Roman" panose="02020603050405020304" pitchFamily="18" charset="0"/>
                <a:cs typeface="Times New Roman" panose="02020603050405020304" pitchFamily="18" charset="0"/>
              </a:rPr>
              <a:t>basic </a:t>
            </a:r>
            <a:r>
              <a:rPr sz="2000" spc="-10" dirty="0">
                <a:latin typeface="Times New Roman" panose="02020603050405020304" pitchFamily="18" charset="0"/>
                <a:cs typeface="Times New Roman" panose="02020603050405020304" pitchFamily="18" charset="0"/>
              </a:rPr>
              <a:t>synchronization primitive </a:t>
            </a:r>
            <a:r>
              <a:rPr sz="2000" spc="-5" dirty="0">
                <a:latin typeface="Times New Roman" panose="02020603050405020304" pitchFamily="18" charset="0"/>
                <a:cs typeface="Times New Roman" panose="02020603050405020304" pitchFamily="18" charset="0"/>
              </a:rPr>
              <a:t>used </a:t>
            </a:r>
            <a:r>
              <a:rPr sz="2000" spc="-15" dirty="0">
                <a:latin typeface="Times New Roman" panose="02020603050405020304" pitchFamily="18" charset="0"/>
                <a:cs typeface="Times New Roman" panose="02020603050405020304" pitchFamily="18" charset="0"/>
              </a:rPr>
              <a:t>to </a:t>
            </a:r>
            <a:r>
              <a:rPr sz="2000" spc="-5" dirty="0">
                <a:latin typeface="Times New Roman" panose="02020603050405020304" pitchFamily="18" charset="0"/>
                <a:cs typeface="Times New Roman" panose="02020603050405020304" pitchFamily="18" charset="0"/>
              </a:rPr>
              <a:t>ensure thread </a:t>
            </a:r>
            <a:r>
              <a:rPr sz="2000" spc="-15" dirty="0">
                <a:latin typeface="Times New Roman" panose="02020603050405020304" pitchFamily="18" charset="0"/>
                <a:cs typeface="Times New Roman" panose="02020603050405020304" pitchFamily="18" charset="0"/>
              </a:rPr>
              <a:t>safety </a:t>
            </a:r>
            <a:r>
              <a:rPr sz="2000" dirty="0">
                <a:latin typeface="Times New Roman" panose="02020603050405020304" pitchFamily="18" charset="0"/>
                <a:cs typeface="Times New Roman" panose="02020603050405020304" pitchFamily="18" charset="0"/>
              </a:rPr>
              <a:t>when</a:t>
            </a:r>
            <a:r>
              <a:rPr sz="2000" spc="1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accessing</a:t>
            </a:r>
          </a:p>
          <a:p>
            <a:pPr marL="241300"/>
            <a:r>
              <a:rPr sz="2000" spc="-10" dirty="0">
                <a:latin typeface="Times New Roman" panose="02020603050405020304" pitchFamily="18" charset="0"/>
                <a:cs typeface="Times New Roman" panose="02020603050405020304" pitchFamily="18" charset="0"/>
              </a:rPr>
              <a:t>shared</a:t>
            </a:r>
            <a:r>
              <a:rPr sz="2000" spc="-5" dirty="0">
                <a:latin typeface="Times New Roman" panose="02020603050405020304" pitchFamily="18" charset="0"/>
                <a:cs typeface="Times New Roman" panose="02020603050405020304" pitchFamily="18" charset="0"/>
              </a:rPr>
              <a:t> variables</a:t>
            </a:r>
            <a:endParaRPr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2243455" cy="697230"/>
          </a:xfrm>
          <a:prstGeom prst="rect">
            <a:avLst/>
          </a:prstGeom>
        </p:spPr>
        <p:txBody>
          <a:bodyPr vert="horz" wrap="square" lIns="0" tIns="13335" rIns="0" bIns="0" rtlCol="0">
            <a:spAutoFit/>
          </a:bodyPr>
          <a:lstStyle/>
          <a:p>
            <a:pPr marL="12700">
              <a:lnSpc>
                <a:spcPct val="100000"/>
              </a:lnSpc>
              <a:spcBef>
                <a:spcPts val="105"/>
              </a:spcBef>
            </a:pPr>
            <a:r>
              <a:rPr sz="4400" b="1" spc="-235" dirty="0"/>
              <a:t>Deadlock:</a:t>
            </a:r>
            <a:endParaRPr sz="4400" b="1" dirty="0"/>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95</a:t>
            </a:fld>
            <a:endParaRPr dirty="0"/>
          </a:p>
        </p:txBody>
      </p:sp>
      <p:sp>
        <p:nvSpPr>
          <p:cNvPr id="3" name="object 3"/>
          <p:cNvSpPr txBox="1"/>
          <p:nvPr/>
        </p:nvSpPr>
        <p:spPr>
          <a:xfrm>
            <a:off x="916939" y="1737106"/>
            <a:ext cx="11183620" cy="2383217"/>
          </a:xfrm>
          <a:prstGeom prst="rect">
            <a:avLst/>
          </a:prstGeom>
        </p:spPr>
        <p:txBody>
          <a:bodyPr vert="horz" wrap="square" lIns="0" tIns="132080" rIns="0" bIns="0" rtlCol="0">
            <a:spAutoFit/>
          </a:bodyPr>
          <a:lstStyle/>
          <a:p>
            <a:pPr marL="241300" marR="133985" indent="-229235">
              <a:lnSpc>
                <a:spcPct val="70000"/>
              </a:lnSpc>
              <a:spcBef>
                <a:spcPts val="1040"/>
              </a:spcBef>
              <a:buFont typeface="Arial"/>
              <a:buChar char="•"/>
              <a:tabLst>
                <a:tab pos="241935" algn="l"/>
              </a:tabLst>
            </a:pPr>
            <a:r>
              <a:rPr sz="2600" dirty="0">
                <a:latin typeface="Times New Roman" panose="02020603050405020304" pitchFamily="18" charset="0"/>
                <a:cs typeface="Times New Roman" panose="02020603050405020304" pitchFamily="18" charset="0"/>
              </a:rPr>
              <a:t>A </a:t>
            </a:r>
            <a:r>
              <a:rPr sz="2600" spc="-5" dirty="0">
                <a:latin typeface="Times New Roman" panose="02020603050405020304" pitchFamily="18" charset="0"/>
                <a:cs typeface="Times New Roman" panose="02020603050405020304" pitchFamily="18" charset="0"/>
              </a:rPr>
              <a:t>set </a:t>
            </a:r>
            <a:r>
              <a:rPr sz="2600" dirty="0">
                <a:latin typeface="Times New Roman" panose="02020603050405020304" pitchFamily="18" charset="0"/>
                <a:cs typeface="Times New Roman" panose="02020603050405020304" pitchFamily="18" charset="0"/>
              </a:rPr>
              <a:t>of </a:t>
            </a:r>
            <a:r>
              <a:rPr sz="2600" spc="-5" dirty="0">
                <a:latin typeface="Times New Roman" panose="02020603050405020304" pitchFamily="18" charset="0"/>
                <a:cs typeface="Times New Roman" panose="02020603050405020304" pitchFamily="18" charset="0"/>
              </a:rPr>
              <a:t>process </a:t>
            </a:r>
            <a:r>
              <a:rPr sz="2600" dirty="0">
                <a:latin typeface="Times New Roman" panose="02020603050405020304" pitchFamily="18" charset="0"/>
                <a:cs typeface="Times New Roman" panose="02020603050405020304" pitchFamily="18" charset="0"/>
              </a:rPr>
              <a:t>is </a:t>
            </a:r>
            <a:r>
              <a:rPr sz="2600" spc="-5" dirty="0">
                <a:latin typeface="Times New Roman" panose="02020603050405020304" pitchFamily="18" charset="0"/>
                <a:cs typeface="Times New Roman" panose="02020603050405020304" pitchFamily="18" charset="0"/>
              </a:rPr>
              <a:t>said </a:t>
            </a:r>
            <a:r>
              <a:rPr sz="2600" spc="-15" dirty="0">
                <a:latin typeface="Times New Roman" panose="02020603050405020304" pitchFamily="18" charset="0"/>
                <a:cs typeface="Times New Roman" panose="02020603050405020304" pitchFamily="18" charset="0"/>
              </a:rPr>
              <a:t>to </a:t>
            </a:r>
            <a:r>
              <a:rPr sz="2600" dirty="0">
                <a:latin typeface="Times New Roman" panose="02020603050405020304" pitchFamily="18" charset="0"/>
                <a:cs typeface="Times New Roman" panose="02020603050405020304" pitchFamily="18" charset="0"/>
              </a:rPr>
              <a:t>be in </a:t>
            </a:r>
            <a:r>
              <a:rPr sz="2600" spc="-5" dirty="0">
                <a:latin typeface="Times New Roman" panose="02020603050405020304" pitchFamily="18" charset="0"/>
                <a:cs typeface="Times New Roman" panose="02020603050405020304" pitchFamily="18" charset="0"/>
              </a:rPr>
              <a:t>deadlock </a:t>
            </a:r>
            <a:r>
              <a:rPr sz="2600" dirty="0">
                <a:latin typeface="Times New Roman" panose="02020603050405020304" pitchFamily="18" charset="0"/>
                <a:cs typeface="Times New Roman" panose="02020603050405020304" pitchFamily="18" charset="0"/>
              </a:rPr>
              <a:t>if </a:t>
            </a:r>
            <a:r>
              <a:rPr sz="2600" spc="-5" dirty="0">
                <a:latin typeface="Times New Roman" panose="02020603050405020304" pitchFamily="18" charset="0"/>
                <a:cs typeface="Times New Roman" panose="02020603050405020304" pitchFamily="18" charset="0"/>
              </a:rPr>
              <a:t>each process </a:t>
            </a:r>
            <a:r>
              <a:rPr sz="2600" dirty="0">
                <a:latin typeface="Times New Roman" panose="02020603050405020304" pitchFamily="18" charset="0"/>
                <a:cs typeface="Times New Roman" panose="02020603050405020304" pitchFamily="18" charset="0"/>
              </a:rPr>
              <a:t>in the </a:t>
            </a:r>
            <a:r>
              <a:rPr sz="2600" spc="-5" dirty="0">
                <a:latin typeface="Times New Roman" panose="02020603050405020304" pitchFamily="18" charset="0"/>
                <a:cs typeface="Times New Roman" panose="02020603050405020304" pitchFamily="18" charset="0"/>
              </a:rPr>
              <a:t>set </a:t>
            </a:r>
            <a:r>
              <a:rPr sz="2600" dirty="0">
                <a:latin typeface="Times New Roman" panose="02020603050405020304" pitchFamily="18" charset="0"/>
                <a:cs typeface="Times New Roman" panose="02020603050405020304" pitchFamily="18" charset="0"/>
              </a:rPr>
              <a:t>is </a:t>
            </a:r>
            <a:r>
              <a:rPr sz="2600" spc="-5" dirty="0">
                <a:latin typeface="Times New Roman" panose="02020603050405020304" pitchFamily="18" charset="0"/>
                <a:cs typeface="Times New Roman" panose="02020603050405020304" pitchFamily="18" charset="0"/>
              </a:rPr>
              <a:t>waiting </a:t>
            </a:r>
            <a:r>
              <a:rPr sz="2600" spc="-15" dirty="0">
                <a:latin typeface="Times New Roman" panose="02020603050405020304" pitchFamily="18" charset="0"/>
                <a:cs typeface="Times New Roman" panose="02020603050405020304" pitchFamily="18" charset="0"/>
              </a:rPr>
              <a:t>for  </a:t>
            </a:r>
            <a:r>
              <a:rPr sz="2600" dirty="0">
                <a:latin typeface="Times New Roman" panose="02020603050405020304" pitchFamily="18" charset="0"/>
                <a:cs typeface="Times New Roman" panose="02020603050405020304" pitchFamily="18" charset="0"/>
              </a:rPr>
              <a:t>an </a:t>
            </a:r>
            <a:r>
              <a:rPr sz="2600" spc="-15" dirty="0">
                <a:latin typeface="Times New Roman" panose="02020603050405020304" pitchFamily="18" charset="0"/>
                <a:cs typeface="Times New Roman" panose="02020603050405020304" pitchFamily="18" charset="0"/>
              </a:rPr>
              <a:t>event, </a:t>
            </a:r>
            <a:r>
              <a:rPr sz="2600" spc="-10" dirty="0">
                <a:latin typeface="Times New Roman" panose="02020603050405020304" pitchFamily="18" charset="0"/>
                <a:cs typeface="Times New Roman" panose="02020603050405020304" pitchFamily="18" charset="0"/>
              </a:rPr>
              <a:t>that </a:t>
            </a:r>
            <a:r>
              <a:rPr sz="2600" spc="-5" dirty="0">
                <a:latin typeface="Times New Roman" panose="02020603050405020304" pitchFamily="18" charset="0"/>
                <a:cs typeface="Times New Roman" panose="02020603050405020304" pitchFamily="18" charset="0"/>
              </a:rPr>
              <a:t>only another process </a:t>
            </a:r>
            <a:r>
              <a:rPr sz="2600" spc="-10" dirty="0">
                <a:latin typeface="Times New Roman" panose="02020603050405020304" pitchFamily="18" charset="0"/>
                <a:cs typeface="Times New Roman" panose="02020603050405020304" pitchFamily="18" charset="0"/>
              </a:rPr>
              <a:t>in </a:t>
            </a:r>
            <a:r>
              <a:rPr sz="2600" dirty="0">
                <a:latin typeface="Times New Roman" panose="02020603050405020304" pitchFamily="18" charset="0"/>
                <a:cs typeface="Times New Roman" panose="02020603050405020304" pitchFamily="18" charset="0"/>
              </a:rPr>
              <a:t>the </a:t>
            </a:r>
            <a:r>
              <a:rPr sz="2600" spc="-5" dirty="0">
                <a:latin typeface="Times New Roman" panose="02020603050405020304" pitchFamily="18" charset="0"/>
                <a:cs typeface="Times New Roman" panose="02020603050405020304" pitchFamily="18" charset="0"/>
              </a:rPr>
              <a:t>set can</a:t>
            </a:r>
            <a:r>
              <a:rPr sz="2600" spc="7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cause.</a:t>
            </a:r>
            <a:endParaRPr sz="2600" dirty="0">
              <a:latin typeface="Times New Roman" panose="02020603050405020304" pitchFamily="18" charset="0"/>
              <a:cs typeface="Times New Roman" panose="02020603050405020304" pitchFamily="18" charset="0"/>
            </a:endParaRPr>
          </a:p>
          <a:p>
            <a:pPr marL="241300" indent="-229235">
              <a:lnSpc>
                <a:spcPts val="2650"/>
              </a:lnSpc>
              <a:spcBef>
                <a:spcPts val="60"/>
              </a:spcBef>
              <a:buFont typeface="Arial"/>
              <a:buChar char="•"/>
              <a:tabLst>
                <a:tab pos="241935" algn="l"/>
              </a:tabLst>
            </a:pPr>
            <a:r>
              <a:rPr sz="2600" spc="-5" dirty="0">
                <a:latin typeface="Times New Roman" panose="02020603050405020304" pitchFamily="18" charset="0"/>
                <a:cs typeface="Times New Roman" panose="02020603050405020304" pitchFamily="18" charset="0"/>
              </a:rPr>
              <a:t>Because </a:t>
            </a:r>
            <a:r>
              <a:rPr sz="2600" dirty="0">
                <a:latin typeface="Times New Roman" panose="02020603050405020304" pitchFamily="18" charset="0"/>
                <a:cs typeface="Times New Roman" panose="02020603050405020304" pitchFamily="18" charset="0"/>
              </a:rPr>
              <a:t>all the </a:t>
            </a:r>
            <a:r>
              <a:rPr sz="2600" spc="-10" dirty="0">
                <a:latin typeface="Times New Roman" panose="02020603050405020304" pitchFamily="18" charset="0"/>
                <a:cs typeface="Times New Roman" panose="02020603050405020304" pitchFamily="18" charset="0"/>
              </a:rPr>
              <a:t>processes are </a:t>
            </a:r>
            <a:r>
              <a:rPr sz="2600" dirty="0">
                <a:latin typeface="Times New Roman" panose="02020603050405020304" pitchFamily="18" charset="0"/>
                <a:cs typeface="Times New Roman" panose="02020603050405020304" pitchFamily="18" charset="0"/>
              </a:rPr>
              <a:t>waiting, </a:t>
            </a:r>
            <a:r>
              <a:rPr sz="2600" spc="-5" dirty="0">
                <a:latin typeface="Times New Roman" panose="02020603050405020304" pitchFamily="18" charset="0"/>
                <a:cs typeface="Times New Roman" panose="02020603050405020304" pitchFamily="18" charset="0"/>
              </a:rPr>
              <a:t>none of </a:t>
            </a:r>
            <a:r>
              <a:rPr sz="2600" dirty="0">
                <a:latin typeface="Times New Roman" panose="02020603050405020304" pitchFamily="18" charset="0"/>
                <a:cs typeface="Times New Roman" panose="02020603050405020304" pitchFamily="18" charset="0"/>
              </a:rPr>
              <a:t>them will </a:t>
            </a:r>
            <a:r>
              <a:rPr sz="2600" spc="-10" dirty="0">
                <a:latin typeface="Times New Roman" panose="02020603050405020304" pitchFamily="18" charset="0"/>
                <a:cs typeface="Times New Roman" panose="02020603050405020304" pitchFamily="18" charset="0"/>
              </a:rPr>
              <a:t>ever </a:t>
            </a:r>
            <a:r>
              <a:rPr sz="2600" spc="-5" dirty="0">
                <a:latin typeface="Times New Roman" panose="02020603050405020304" pitchFamily="18" charset="0"/>
                <a:cs typeface="Times New Roman" panose="02020603050405020304" pitchFamily="18" charset="0"/>
              </a:rPr>
              <a:t>cause </a:t>
            </a:r>
            <a:r>
              <a:rPr sz="2600" spc="-15" dirty="0">
                <a:latin typeface="Times New Roman" panose="02020603050405020304" pitchFamily="18" charset="0"/>
                <a:cs typeface="Times New Roman" panose="02020603050405020304" pitchFamily="18" charset="0"/>
              </a:rPr>
              <a:t>any </a:t>
            </a:r>
            <a:r>
              <a:rPr sz="2600" spc="-5" dirty="0">
                <a:latin typeface="Times New Roman" panose="02020603050405020304" pitchFamily="18" charset="0"/>
                <a:cs typeface="Times New Roman" panose="02020603050405020304" pitchFamily="18" charset="0"/>
              </a:rPr>
              <a:t>of</a:t>
            </a:r>
            <a:r>
              <a:rPr sz="2600" spc="-10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the</a:t>
            </a:r>
          </a:p>
          <a:p>
            <a:pPr marL="241300" marR="1082675">
              <a:lnSpc>
                <a:spcPct val="70000"/>
              </a:lnSpc>
              <a:spcBef>
                <a:spcPts val="470"/>
              </a:spcBef>
            </a:pPr>
            <a:r>
              <a:rPr sz="2600" spc="-10" dirty="0">
                <a:latin typeface="Times New Roman" panose="02020603050405020304" pitchFamily="18" charset="0"/>
                <a:cs typeface="Times New Roman" panose="02020603050405020304" pitchFamily="18" charset="0"/>
              </a:rPr>
              <a:t>events </a:t>
            </a:r>
            <a:r>
              <a:rPr sz="2600" spc="-5" dirty="0">
                <a:latin typeface="Times New Roman" panose="02020603050405020304" pitchFamily="18" charset="0"/>
                <a:cs typeface="Times New Roman" panose="02020603050405020304" pitchFamily="18" charset="0"/>
              </a:rPr>
              <a:t>that </a:t>
            </a:r>
            <a:r>
              <a:rPr sz="2600" spc="-10" dirty="0">
                <a:latin typeface="Times New Roman" panose="02020603050405020304" pitchFamily="18" charset="0"/>
                <a:cs typeface="Times New Roman" panose="02020603050405020304" pitchFamily="18" charset="0"/>
              </a:rPr>
              <a:t>could </a:t>
            </a:r>
            <a:r>
              <a:rPr sz="2600" spc="-30" dirty="0">
                <a:latin typeface="Times New Roman" panose="02020603050405020304" pitchFamily="18" charset="0"/>
                <a:cs typeface="Times New Roman" panose="02020603050405020304" pitchFamily="18" charset="0"/>
              </a:rPr>
              <a:t>wake </a:t>
            </a:r>
            <a:r>
              <a:rPr sz="2600" spc="-5" dirty="0">
                <a:latin typeface="Times New Roman" panose="02020603050405020304" pitchFamily="18" charset="0"/>
                <a:cs typeface="Times New Roman" panose="02020603050405020304" pitchFamily="18" charset="0"/>
              </a:rPr>
              <a:t>up </a:t>
            </a:r>
            <a:r>
              <a:rPr sz="2600" spc="-15" dirty="0">
                <a:latin typeface="Times New Roman" panose="02020603050405020304" pitchFamily="18" charset="0"/>
                <a:cs typeface="Times New Roman" panose="02020603050405020304" pitchFamily="18" charset="0"/>
              </a:rPr>
              <a:t>any </a:t>
            </a:r>
            <a:r>
              <a:rPr sz="2600" spc="-5" dirty="0">
                <a:latin typeface="Times New Roman" panose="02020603050405020304" pitchFamily="18" charset="0"/>
                <a:cs typeface="Times New Roman" panose="02020603050405020304" pitchFamily="18" charset="0"/>
              </a:rPr>
              <a:t>of </a:t>
            </a:r>
            <a:r>
              <a:rPr sz="2600" dirty="0">
                <a:latin typeface="Times New Roman" panose="02020603050405020304" pitchFamily="18" charset="0"/>
                <a:cs typeface="Times New Roman" panose="02020603050405020304" pitchFamily="18" charset="0"/>
              </a:rPr>
              <a:t>the </a:t>
            </a:r>
            <a:r>
              <a:rPr sz="2600" spc="-5" dirty="0">
                <a:latin typeface="Times New Roman" panose="02020603050405020304" pitchFamily="18" charset="0"/>
                <a:cs typeface="Times New Roman" panose="02020603050405020304" pitchFamily="18" charset="0"/>
              </a:rPr>
              <a:t>other member </a:t>
            </a:r>
            <a:r>
              <a:rPr sz="2600" dirty="0">
                <a:latin typeface="Times New Roman" panose="02020603050405020304" pitchFamily="18" charset="0"/>
                <a:cs typeface="Times New Roman" panose="02020603050405020304" pitchFamily="18" charset="0"/>
              </a:rPr>
              <a:t>in the </a:t>
            </a:r>
            <a:r>
              <a:rPr sz="2600" spc="-5" dirty="0">
                <a:latin typeface="Times New Roman" panose="02020603050405020304" pitchFamily="18" charset="0"/>
                <a:cs typeface="Times New Roman" panose="02020603050405020304" pitchFamily="18" charset="0"/>
              </a:rPr>
              <a:t>set, </a:t>
            </a:r>
            <a:r>
              <a:rPr sz="2600" dirty="0">
                <a:latin typeface="Times New Roman" panose="02020603050405020304" pitchFamily="18" charset="0"/>
                <a:cs typeface="Times New Roman" panose="02020603050405020304" pitchFamily="18" charset="0"/>
              </a:rPr>
              <a:t>and </a:t>
            </a:r>
            <a:r>
              <a:rPr sz="2600" dirty="0">
                <a:solidFill>
                  <a:srgbClr val="FF0000"/>
                </a:solidFill>
                <a:latin typeface="Times New Roman" panose="02020603050405020304" pitchFamily="18" charset="0"/>
                <a:cs typeface="Times New Roman" panose="02020603050405020304" pitchFamily="18" charset="0"/>
              </a:rPr>
              <a:t>all the  </a:t>
            </a:r>
            <a:r>
              <a:rPr sz="2600" spc="-10" dirty="0">
                <a:solidFill>
                  <a:srgbClr val="FF0000"/>
                </a:solidFill>
                <a:latin typeface="Times New Roman" panose="02020603050405020304" pitchFamily="18" charset="0"/>
                <a:cs typeface="Times New Roman" panose="02020603050405020304" pitchFamily="18" charset="0"/>
              </a:rPr>
              <a:t>processes continue </a:t>
            </a:r>
            <a:r>
              <a:rPr sz="2600" spc="-15" dirty="0">
                <a:solidFill>
                  <a:srgbClr val="FF0000"/>
                </a:solidFill>
                <a:latin typeface="Times New Roman" panose="02020603050405020304" pitchFamily="18" charset="0"/>
                <a:cs typeface="Times New Roman" panose="02020603050405020304" pitchFamily="18" charset="0"/>
              </a:rPr>
              <a:t>to </a:t>
            </a:r>
            <a:r>
              <a:rPr sz="2600" spc="-5" dirty="0">
                <a:solidFill>
                  <a:srgbClr val="FF0000"/>
                </a:solidFill>
                <a:latin typeface="Times New Roman" panose="02020603050405020304" pitchFamily="18" charset="0"/>
                <a:cs typeface="Times New Roman" panose="02020603050405020304" pitchFamily="18" charset="0"/>
              </a:rPr>
              <a:t>wait</a:t>
            </a:r>
            <a:r>
              <a:rPr sz="2600" spc="-40" dirty="0">
                <a:solidFill>
                  <a:srgbClr val="FF0000"/>
                </a:solidFill>
                <a:latin typeface="Times New Roman" panose="02020603050405020304" pitchFamily="18" charset="0"/>
                <a:cs typeface="Times New Roman" panose="02020603050405020304" pitchFamily="18" charset="0"/>
              </a:rPr>
              <a:t> </a:t>
            </a:r>
            <a:r>
              <a:rPr sz="2600" spc="-25" dirty="0">
                <a:solidFill>
                  <a:srgbClr val="FF0000"/>
                </a:solidFill>
                <a:latin typeface="Times New Roman" panose="02020603050405020304" pitchFamily="18" charset="0"/>
                <a:cs typeface="Times New Roman" panose="02020603050405020304" pitchFamily="18" charset="0"/>
              </a:rPr>
              <a:t>forever</a:t>
            </a:r>
            <a:endParaRPr sz="2600" dirty="0">
              <a:latin typeface="Times New Roman" panose="02020603050405020304" pitchFamily="18" charset="0"/>
              <a:cs typeface="Times New Roman" panose="02020603050405020304" pitchFamily="18" charset="0"/>
            </a:endParaRPr>
          </a:p>
          <a:p>
            <a:pPr marL="241300" marR="909319" indent="-229235">
              <a:lnSpc>
                <a:spcPct val="70000"/>
              </a:lnSpc>
              <a:spcBef>
                <a:spcPts val="994"/>
              </a:spcBef>
              <a:buFont typeface="Arial"/>
              <a:buChar char="•"/>
              <a:tabLst>
                <a:tab pos="241935" algn="l"/>
              </a:tabLst>
            </a:pPr>
            <a:r>
              <a:rPr sz="2600" spc="-5" dirty="0">
                <a:latin typeface="Times New Roman" panose="02020603050405020304" pitchFamily="18" charset="0"/>
                <a:cs typeface="Times New Roman" panose="02020603050405020304" pitchFamily="18" charset="0"/>
              </a:rPr>
              <a:t>set </a:t>
            </a:r>
            <a:r>
              <a:rPr sz="2600" dirty="0">
                <a:latin typeface="Times New Roman" panose="02020603050405020304" pitchFamily="18" charset="0"/>
                <a:cs typeface="Times New Roman" panose="02020603050405020304" pitchFamily="18" charset="0"/>
              </a:rPr>
              <a:t>of </a:t>
            </a:r>
            <a:r>
              <a:rPr sz="2600" spc="-15" dirty="0">
                <a:latin typeface="Times New Roman" panose="02020603050405020304" pitchFamily="18" charset="0"/>
                <a:cs typeface="Times New Roman" panose="02020603050405020304" pitchFamily="18" charset="0"/>
              </a:rPr>
              <a:t>blocked </a:t>
            </a:r>
            <a:r>
              <a:rPr sz="2600" spc="-5" dirty="0">
                <a:latin typeface="Times New Roman" panose="02020603050405020304" pitchFamily="18" charset="0"/>
                <a:cs typeface="Times New Roman" panose="02020603050405020304" pitchFamily="18" charset="0"/>
              </a:rPr>
              <a:t>processes each holding </a:t>
            </a:r>
            <a:r>
              <a:rPr sz="2600" dirty="0">
                <a:latin typeface="Times New Roman" panose="02020603050405020304" pitchFamily="18" charset="0"/>
                <a:cs typeface="Times New Roman" panose="02020603050405020304" pitchFamily="18" charset="0"/>
              </a:rPr>
              <a:t>a </a:t>
            </a:r>
            <a:r>
              <a:rPr sz="2600" spc="-10" dirty="0">
                <a:latin typeface="Times New Roman" panose="02020603050405020304" pitchFamily="18" charset="0"/>
                <a:cs typeface="Times New Roman" panose="02020603050405020304" pitchFamily="18" charset="0"/>
              </a:rPr>
              <a:t>resource </a:t>
            </a:r>
            <a:r>
              <a:rPr sz="2600" spc="-5" dirty="0">
                <a:latin typeface="Times New Roman" panose="02020603050405020304" pitchFamily="18" charset="0"/>
                <a:cs typeface="Times New Roman" panose="02020603050405020304" pitchFamily="18" charset="0"/>
              </a:rPr>
              <a:t>and waiting </a:t>
            </a:r>
            <a:r>
              <a:rPr sz="2600" spc="-15" dirty="0">
                <a:latin typeface="Times New Roman" panose="02020603050405020304" pitchFamily="18" charset="0"/>
                <a:cs typeface="Times New Roman" panose="02020603050405020304" pitchFamily="18" charset="0"/>
              </a:rPr>
              <a:t>to </a:t>
            </a:r>
            <a:r>
              <a:rPr sz="2600" spc="-5" dirty="0">
                <a:latin typeface="Times New Roman" panose="02020603050405020304" pitchFamily="18" charset="0"/>
                <a:cs typeface="Times New Roman" panose="02020603050405020304" pitchFamily="18" charset="0"/>
              </a:rPr>
              <a:t>acquire </a:t>
            </a:r>
            <a:r>
              <a:rPr sz="2600" dirty="0">
                <a:latin typeface="Times New Roman" panose="02020603050405020304" pitchFamily="18" charset="0"/>
                <a:cs typeface="Times New Roman" panose="02020603050405020304" pitchFamily="18" charset="0"/>
              </a:rPr>
              <a:t>a  </a:t>
            </a:r>
            <a:r>
              <a:rPr sz="2600" spc="-10" dirty="0">
                <a:latin typeface="Times New Roman" panose="02020603050405020304" pitchFamily="18" charset="0"/>
                <a:cs typeface="Times New Roman" panose="02020603050405020304" pitchFamily="18" charset="0"/>
              </a:rPr>
              <a:t>resource </a:t>
            </a:r>
            <a:r>
              <a:rPr sz="2600" spc="-5" dirty="0">
                <a:latin typeface="Times New Roman" panose="02020603050405020304" pitchFamily="18" charset="0"/>
                <a:cs typeface="Times New Roman" panose="02020603050405020304" pitchFamily="18" charset="0"/>
              </a:rPr>
              <a:t>held </a:t>
            </a:r>
            <a:r>
              <a:rPr sz="2600" spc="-10" dirty="0">
                <a:latin typeface="Times New Roman" panose="02020603050405020304" pitchFamily="18" charset="0"/>
                <a:cs typeface="Times New Roman" panose="02020603050405020304" pitchFamily="18" charset="0"/>
              </a:rPr>
              <a:t>by </a:t>
            </a:r>
            <a:r>
              <a:rPr sz="2600" spc="-5" dirty="0">
                <a:latin typeface="Times New Roman" panose="02020603050405020304" pitchFamily="18" charset="0"/>
                <a:cs typeface="Times New Roman" panose="02020603050405020304" pitchFamily="18" charset="0"/>
              </a:rPr>
              <a:t>another process </a:t>
            </a:r>
            <a:r>
              <a:rPr sz="2600" dirty="0">
                <a:latin typeface="Times New Roman" panose="02020603050405020304" pitchFamily="18" charset="0"/>
                <a:cs typeface="Times New Roman" panose="02020603050405020304" pitchFamily="18" charset="0"/>
              </a:rPr>
              <a:t>in </a:t>
            </a:r>
            <a:r>
              <a:rPr sz="2600" spc="-5" dirty="0">
                <a:latin typeface="Times New Roman" panose="02020603050405020304" pitchFamily="18" charset="0"/>
                <a:cs typeface="Times New Roman" panose="02020603050405020304" pitchFamily="18" charset="0"/>
              </a:rPr>
              <a:t>the</a:t>
            </a:r>
            <a:r>
              <a:rPr sz="2600" spc="65"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set.</a:t>
            </a:r>
            <a:endParaRPr sz="2600" dirty="0">
              <a:latin typeface="Times New Roman" panose="02020603050405020304" pitchFamily="18" charset="0"/>
              <a:cs typeface="Times New Roman" panose="02020603050405020304" pitchFamily="18" charset="0"/>
            </a:endParaRPr>
          </a:p>
        </p:txBody>
      </p:sp>
      <p:sp>
        <p:nvSpPr>
          <p:cNvPr id="4" name="object 4"/>
          <p:cNvSpPr/>
          <p:nvPr/>
        </p:nvSpPr>
        <p:spPr>
          <a:xfrm>
            <a:off x="7620001" y="4114460"/>
            <a:ext cx="2362200" cy="190533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F4FE-DD96-4886-A59F-A6C3CD191C5A}"/>
              </a:ext>
            </a:extLst>
          </p:cNvPr>
          <p:cNvSpPr>
            <a:spLocks noGrp="1"/>
          </p:cNvSpPr>
          <p:nvPr>
            <p:ph type="title"/>
          </p:nvPr>
        </p:nvSpPr>
        <p:spPr>
          <a:xfrm>
            <a:off x="838200" y="762000"/>
            <a:ext cx="2209800" cy="928688"/>
          </a:xfrm>
        </p:spPr>
        <p:txBody>
          <a:bodyPr/>
          <a:lstStyle/>
          <a:p>
            <a:r>
              <a:rPr lang="en-US" sz="4400" b="1" spc="-235" dirty="0"/>
              <a:t>Deadlock:</a:t>
            </a:r>
            <a:endParaRPr lang="en-US" b="1" dirty="0"/>
          </a:p>
        </p:txBody>
      </p:sp>
      <p:sp>
        <p:nvSpPr>
          <p:cNvPr id="3" name="Content Placeholder 2">
            <a:extLst>
              <a:ext uri="{FF2B5EF4-FFF2-40B4-BE49-F238E27FC236}">
                <a16:creationId xmlns:a16="http://schemas.microsoft.com/office/drawing/2014/main" id="{CCD5C893-0EC9-4931-B42D-A903759E34D2}"/>
              </a:ext>
            </a:extLst>
          </p:cNvPr>
          <p:cNvSpPr>
            <a:spLocks noGrp="1"/>
          </p:cNvSpPr>
          <p:nvPr>
            <p:ph idx="1"/>
          </p:nvPr>
        </p:nvSpPr>
        <p:spPr/>
        <p:txBody>
          <a:bodyPr>
            <a:normAutofit/>
          </a:bodyPr>
          <a:lstStyle/>
          <a:p>
            <a:pPr marL="241300" indent="-229235">
              <a:lnSpc>
                <a:spcPts val="2650"/>
              </a:lnSpc>
              <a:spcBef>
                <a:spcPts val="75"/>
              </a:spcBef>
              <a:buFont typeface="Arial"/>
              <a:buChar char="•"/>
              <a:tabLst>
                <a:tab pos="241935" algn="l"/>
              </a:tabLst>
            </a:pPr>
            <a:r>
              <a:rPr lang="en-US" sz="2600" dirty="0">
                <a:latin typeface="Times New Roman" panose="02020603050405020304" pitchFamily="18" charset="0"/>
                <a:cs typeface="Times New Roman" panose="02020603050405020304" pitchFamily="18" charset="0"/>
              </a:rPr>
              <a:t>It is a </a:t>
            </a:r>
            <a:r>
              <a:rPr lang="en-US" sz="2600" spc="-5" dirty="0">
                <a:latin typeface="Times New Roman" panose="02020603050405020304" pitchFamily="18" charset="0"/>
                <a:cs typeface="Times New Roman" panose="02020603050405020304" pitchFamily="18" charset="0"/>
              </a:rPr>
              <a:t>situation </a:t>
            </a:r>
            <a:r>
              <a:rPr lang="en-US" sz="2600" dirty="0">
                <a:latin typeface="Times New Roman" panose="02020603050405020304" pitchFamily="18" charset="0"/>
                <a:cs typeface="Times New Roman" panose="02020603050405020304" pitchFamily="18" charset="0"/>
              </a:rPr>
              <a:t>in </a:t>
            </a:r>
            <a:r>
              <a:rPr lang="en-US" sz="2600" spc="-5" dirty="0">
                <a:latin typeface="Times New Roman" panose="02020603050405020304" pitchFamily="18" charset="0"/>
                <a:cs typeface="Times New Roman" panose="02020603050405020304" pitchFamily="18" charset="0"/>
              </a:rPr>
              <a:t>which </a:t>
            </a:r>
            <a:r>
              <a:rPr lang="en-US" sz="2600" dirty="0">
                <a:latin typeface="Times New Roman" panose="02020603050405020304" pitchFamily="18" charset="0"/>
                <a:cs typeface="Times New Roman" panose="02020603050405020304" pitchFamily="18" charset="0"/>
              </a:rPr>
              <a:t>a </a:t>
            </a:r>
            <a:r>
              <a:rPr lang="en-US" sz="2600" spc="-10" dirty="0">
                <a:latin typeface="Times New Roman" panose="02020603050405020304" pitchFamily="18" charset="0"/>
                <a:cs typeface="Times New Roman" panose="02020603050405020304" pitchFamily="18" charset="0"/>
              </a:rPr>
              <a:t>group </a:t>
            </a:r>
            <a:r>
              <a:rPr lang="en-US" sz="2600" dirty="0">
                <a:latin typeface="Times New Roman" panose="02020603050405020304" pitchFamily="18" charset="0"/>
                <a:cs typeface="Times New Roman" panose="02020603050405020304" pitchFamily="18" charset="0"/>
              </a:rPr>
              <a:t>of </a:t>
            </a:r>
            <a:r>
              <a:rPr lang="en-US" sz="2600" spc="-5" dirty="0">
                <a:latin typeface="Times New Roman" panose="02020603050405020304" pitchFamily="18" charset="0"/>
                <a:cs typeface="Times New Roman" panose="02020603050405020304" pitchFamily="18" charset="0"/>
              </a:rPr>
              <a:t>process </a:t>
            </a:r>
            <a:r>
              <a:rPr lang="en-US" sz="2600" dirty="0">
                <a:latin typeface="Times New Roman" panose="02020603050405020304" pitchFamily="18" charset="0"/>
                <a:cs typeface="Times New Roman" panose="02020603050405020304" pitchFamily="18" charset="0"/>
              </a:rPr>
              <a:t>is </a:t>
            </a:r>
            <a:r>
              <a:rPr lang="en-US" sz="2600" spc="-5" dirty="0">
                <a:latin typeface="Times New Roman" panose="02020603050405020304" pitchFamily="18" charset="0"/>
                <a:cs typeface="Times New Roman" panose="02020603050405020304" pitchFamily="18" charset="0"/>
              </a:rPr>
              <a:t>permanently </a:t>
            </a:r>
            <a:r>
              <a:rPr lang="en-US" sz="2600" spc="-15" dirty="0">
                <a:latin typeface="Times New Roman" panose="02020603050405020304" pitchFamily="18" charset="0"/>
                <a:cs typeface="Times New Roman" panose="02020603050405020304" pitchFamily="18" charset="0"/>
              </a:rPr>
              <a:t>blocked </a:t>
            </a:r>
            <a:r>
              <a:rPr lang="en-US" sz="2600" dirty="0">
                <a:latin typeface="Times New Roman" panose="02020603050405020304" pitchFamily="18" charset="0"/>
                <a:cs typeface="Times New Roman" panose="02020603050405020304" pitchFamily="18" charset="0"/>
              </a:rPr>
              <a:t>as a </a:t>
            </a:r>
            <a:r>
              <a:rPr lang="en-US" sz="2600" spc="-10" dirty="0">
                <a:latin typeface="Times New Roman" panose="02020603050405020304" pitchFamily="18" charset="0"/>
                <a:cs typeface="Times New Roman" panose="02020603050405020304" pitchFamily="18" charset="0"/>
              </a:rPr>
              <a:t>result</a:t>
            </a:r>
            <a:r>
              <a:rPr lang="en-US" sz="2600" spc="75"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of </a:t>
            </a:r>
            <a:r>
              <a:rPr lang="en-US" sz="2600" spc="-5" dirty="0">
                <a:latin typeface="Times New Roman" panose="02020603050405020304" pitchFamily="18" charset="0"/>
                <a:cs typeface="Times New Roman" panose="02020603050405020304" pitchFamily="18" charset="0"/>
              </a:rPr>
              <a:t>each process acquiring </a:t>
            </a:r>
            <a:r>
              <a:rPr lang="en-US" sz="2600" dirty="0">
                <a:latin typeface="Times New Roman" panose="02020603050405020304" pitchFamily="18" charset="0"/>
                <a:cs typeface="Times New Roman" panose="02020603050405020304" pitchFamily="18" charset="0"/>
              </a:rPr>
              <a:t>a </a:t>
            </a:r>
            <a:r>
              <a:rPr lang="en-US" sz="2600" spc="-5" dirty="0">
                <a:latin typeface="Times New Roman" panose="02020603050405020304" pitchFamily="18" charset="0"/>
                <a:cs typeface="Times New Roman" panose="02020603050405020304" pitchFamily="18" charset="0"/>
              </a:rPr>
              <a:t>set </a:t>
            </a:r>
            <a:r>
              <a:rPr lang="en-US" sz="2600" dirty="0">
                <a:latin typeface="Times New Roman" panose="02020603050405020304" pitchFamily="18" charset="0"/>
                <a:cs typeface="Times New Roman" panose="02020603050405020304" pitchFamily="18" charset="0"/>
              </a:rPr>
              <a:t>of </a:t>
            </a:r>
            <a:r>
              <a:rPr lang="en-US" sz="2600" spc="-10" dirty="0">
                <a:latin typeface="Times New Roman" panose="02020603050405020304" pitchFamily="18" charset="0"/>
                <a:cs typeface="Times New Roman" panose="02020603050405020304" pitchFamily="18" charset="0"/>
              </a:rPr>
              <a:t>resources needed </a:t>
            </a:r>
            <a:r>
              <a:rPr lang="en-US" sz="2600" spc="-15" dirty="0">
                <a:latin typeface="Times New Roman" panose="02020603050405020304" pitchFamily="18" charset="0"/>
                <a:cs typeface="Times New Roman" panose="02020603050405020304" pitchFamily="18" charset="0"/>
              </a:rPr>
              <a:t>for </a:t>
            </a:r>
            <a:r>
              <a:rPr lang="en-US" sz="2600" spc="-5" dirty="0">
                <a:latin typeface="Times New Roman" panose="02020603050405020304" pitchFamily="18" charset="0"/>
                <a:cs typeface="Times New Roman" panose="02020603050405020304" pitchFamily="18" charset="0"/>
              </a:rPr>
              <a:t>its completion and waiting  </a:t>
            </a:r>
            <a:r>
              <a:rPr lang="en-US" sz="2600" spc="-15" dirty="0">
                <a:latin typeface="Times New Roman" panose="02020603050405020304" pitchFamily="18" charset="0"/>
                <a:cs typeface="Times New Roman" panose="02020603050405020304" pitchFamily="18" charset="0"/>
              </a:rPr>
              <a:t>for </a:t>
            </a:r>
            <a:r>
              <a:rPr lang="en-US" sz="2600" spc="-5" dirty="0">
                <a:latin typeface="Times New Roman" panose="02020603050405020304" pitchFamily="18" charset="0"/>
                <a:cs typeface="Times New Roman" panose="02020603050405020304" pitchFamily="18" charset="0"/>
              </a:rPr>
              <a:t>release </a:t>
            </a:r>
            <a:r>
              <a:rPr lang="en-US" sz="2600" dirty="0">
                <a:latin typeface="Times New Roman" panose="02020603050405020304" pitchFamily="18" charset="0"/>
                <a:cs typeface="Times New Roman" panose="02020603050405020304" pitchFamily="18" charset="0"/>
              </a:rPr>
              <a:t>of </a:t>
            </a:r>
            <a:r>
              <a:rPr lang="en-US" sz="2600" spc="-5" dirty="0">
                <a:latin typeface="Times New Roman" panose="02020603050405020304" pitchFamily="18" charset="0"/>
                <a:cs typeface="Times New Roman" panose="02020603050405020304" pitchFamily="18" charset="0"/>
              </a:rPr>
              <a:t>the </a:t>
            </a:r>
            <a:r>
              <a:rPr lang="en-US" sz="2600" spc="-10" dirty="0">
                <a:latin typeface="Times New Roman" panose="02020603050405020304" pitchFamily="18" charset="0"/>
                <a:cs typeface="Times New Roman" panose="02020603050405020304" pitchFamily="18" charset="0"/>
              </a:rPr>
              <a:t>remaining resource </a:t>
            </a:r>
            <a:r>
              <a:rPr lang="en-US" sz="2600" spc="-5" dirty="0">
                <a:latin typeface="Times New Roman" panose="02020603050405020304" pitchFamily="18" charset="0"/>
                <a:cs typeface="Times New Roman" panose="02020603050405020304" pitchFamily="18" charset="0"/>
              </a:rPr>
              <a:t>held </a:t>
            </a:r>
            <a:r>
              <a:rPr lang="en-US" sz="2600" spc="-10" dirty="0">
                <a:latin typeface="Times New Roman" panose="02020603050405020304" pitchFamily="18" charset="0"/>
                <a:cs typeface="Times New Roman" panose="02020603050405020304" pitchFamily="18" charset="0"/>
              </a:rPr>
              <a:t>by </a:t>
            </a:r>
            <a:r>
              <a:rPr lang="en-US" sz="2600" dirty="0">
                <a:latin typeface="Times New Roman" panose="02020603050405020304" pitchFamily="18" charset="0"/>
                <a:cs typeface="Times New Roman" panose="02020603050405020304" pitchFamily="18" charset="0"/>
              </a:rPr>
              <a:t>other</a:t>
            </a:r>
            <a:r>
              <a:rPr lang="en-US" sz="2600" spc="90" dirty="0">
                <a:latin typeface="Times New Roman" panose="02020603050405020304" pitchFamily="18" charset="0"/>
                <a:cs typeface="Times New Roman" panose="02020603050405020304" pitchFamily="18" charset="0"/>
              </a:rPr>
              <a:t> </a:t>
            </a:r>
            <a:r>
              <a:rPr lang="en-US" sz="2600" spc="-5" dirty="0">
                <a:latin typeface="Times New Roman" panose="02020603050405020304" pitchFamily="18" charset="0"/>
                <a:cs typeface="Times New Roman" panose="02020603050405020304" pitchFamily="18" charset="0"/>
              </a:rPr>
              <a:t>process.</a:t>
            </a:r>
          </a:p>
          <a:p>
            <a:pPr marL="241300" indent="-229235">
              <a:lnSpc>
                <a:spcPts val="2650"/>
              </a:lnSpc>
              <a:spcBef>
                <a:spcPts val="75"/>
              </a:spcBef>
              <a:buFont typeface="Arial"/>
              <a:buChar char="•"/>
              <a:tabLst>
                <a:tab pos="241935" algn="l"/>
              </a:tabLst>
            </a:pPr>
            <a:endParaRPr lang="en-US" sz="2600" dirty="0">
              <a:latin typeface="Times New Roman" panose="02020603050405020304" pitchFamily="18" charset="0"/>
              <a:cs typeface="Times New Roman" panose="02020603050405020304" pitchFamily="18" charset="0"/>
            </a:endParaRPr>
          </a:p>
          <a:p>
            <a:pPr marL="241300" indent="-229235">
              <a:lnSpc>
                <a:spcPts val="2650"/>
              </a:lnSpc>
              <a:spcBef>
                <a:spcPts val="60"/>
              </a:spcBef>
              <a:buFont typeface="Arial"/>
              <a:buChar char="•"/>
              <a:tabLst>
                <a:tab pos="241935" algn="l"/>
              </a:tabLst>
            </a:pPr>
            <a:r>
              <a:rPr lang="en-US" sz="2600" dirty="0">
                <a:latin typeface="Times New Roman" panose="02020603050405020304" pitchFamily="18" charset="0"/>
                <a:cs typeface="Times New Roman" panose="02020603050405020304" pitchFamily="18" charset="0"/>
              </a:rPr>
              <a:t>In a </a:t>
            </a:r>
            <a:r>
              <a:rPr lang="en-US" sz="2600" spc="-10" dirty="0">
                <a:latin typeface="Times New Roman" panose="02020603050405020304" pitchFamily="18" charset="0"/>
                <a:cs typeface="Times New Roman" panose="02020603050405020304" pitchFamily="18" charset="0"/>
              </a:rPr>
              <a:t>multiprogramming environment, </a:t>
            </a:r>
            <a:r>
              <a:rPr lang="en-US" sz="2600" spc="-15" dirty="0">
                <a:latin typeface="Times New Roman" panose="02020603050405020304" pitchFamily="18" charset="0"/>
                <a:cs typeface="Times New Roman" panose="02020603050405020304" pitchFamily="18" charset="0"/>
              </a:rPr>
              <a:t>several </a:t>
            </a:r>
            <a:r>
              <a:rPr lang="en-US" sz="2600" spc="-5" dirty="0">
                <a:latin typeface="Times New Roman" panose="02020603050405020304" pitchFamily="18" charset="0"/>
                <a:cs typeface="Times New Roman" panose="02020603050405020304" pitchFamily="18" charset="0"/>
              </a:rPr>
              <a:t>processes </a:t>
            </a:r>
            <a:r>
              <a:rPr lang="en-US" sz="2600" spc="-15" dirty="0">
                <a:latin typeface="Times New Roman" panose="02020603050405020304" pitchFamily="18" charset="0"/>
                <a:cs typeface="Times New Roman" panose="02020603050405020304" pitchFamily="18" charset="0"/>
              </a:rPr>
              <a:t>may compete </a:t>
            </a:r>
            <a:r>
              <a:rPr lang="en-US" sz="2600" spc="-25" dirty="0">
                <a:latin typeface="Times New Roman" panose="02020603050405020304" pitchFamily="18" charset="0"/>
                <a:cs typeface="Times New Roman" panose="02020603050405020304" pitchFamily="18" charset="0"/>
              </a:rPr>
              <a:t>for </a:t>
            </a:r>
            <a:r>
              <a:rPr lang="en-US" sz="2600" dirty="0">
                <a:latin typeface="Times New Roman" panose="02020603050405020304" pitchFamily="18" charset="0"/>
                <a:cs typeface="Times New Roman" panose="02020603050405020304" pitchFamily="18" charset="0"/>
              </a:rPr>
              <a:t>a</a:t>
            </a:r>
            <a:r>
              <a:rPr lang="en-US" sz="2600" spc="-60" dirty="0">
                <a:latin typeface="Times New Roman" panose="02020603050405020304" pitchFamily="18" charset="0"/>
                <a:cs typeface="Times New Roman" panose="02020603050405020304" pitchFamily="18" charset="0"/>
              </a:rPr>
              <a:t> </a:t>
            </a:r>
            <a:r>
              <a:rPr lang="en-US" sz="2600" spc="-5" dirty="0">
                <a:latin typeface="Times New Roman" panose="02020603050405020304" pitchFamily="18" charset="0"/>
                <a:cs typeface="Times New Roman" panose="02020603050405020304" pitchFamily="18" charset="0"/>
              </a:rPr>
              <a:t>finite number </a:t>
            </a:r>
            <a:r>
              <a:rPr lang="en-US" sz="2600" dirty="0">
                <a:latin typeface="Times New Roman" panose="02020603050405020304" pitchFamily="18" charset="0"/>
                <a:cs typeface="Times New Roman" panose="02020603050405020304" pitchFamily="18" charset="0"/>
              </a:rPr>
              <a:t>of </a:t>
            </a:r>
            <a:r>
              <a:rPr lang="en-US" sz="2600" spc="-10" dirty="0">
                <a:latin typeface="Times New Roman" panose="02020603050405020304" pitchFamily="18" charset="0"/>
                <a:cs typeface="Times New Roman" panose="02020603050405020304" pitchFamily="18" charset="0"/>
              </a:rPr>
              <a:t>resources. </a:t>
            </a:r>
            <a:r>
              <a:rPr lang="en-US" sz="2600" dirty="0">
                <a:latin typeface="Times New Roman" panose="02020603050405020304" pitchFamily="18" charset="0"/>
                <a:cs typeface="Times New Roman" panose="02020603050405020304" pitchFamily="18" charset="0"/>
              </a:rPr>
              <a:t>A </a:t>
            </a:r>
            <a:r>
              <a:rPr lang="en-US" sz="2600" spc="-10" dirty="0">
                <a:latin typeface="Times New Roman" panose="02020603050405020304" pitchFamily="18" charset="0"/>
                <a:cs typeface="Times New Roman" panose="02020603050405020304" pitchFamily="18" charset="0"/>
              </a:rPr>
              <a:t>process requests resources; </a:t>
            </a:r>
            <a:r>
              <a:rPr lang="en-US" sz="2600" dirty="0">
                <a:latin typeface="Times New Roman" panose="02020603050405020304" pitchFamily="18" charset="0"/>
                <a:cs typeface="Times New Roman" panose="02020603050405020304" pitchFamily="18" charset="0"/>
              </a:rPr>
              <a:t>if the </a:t>
            </a:r>
            <a:r>
              <a:rPr lang="en-US" sz="2600" spc="-10" dirty="0">
                <a:latin typeface="Times New Roman" panose="02020603050405020304" pitchFamily="18" charset="0"/>
                <a:cs typeface="Times New Roman" panose="02020603050405020304" pitchFamily="18" charset="0"/>
              </a:rPr>
              <a:t>resources are</a:t>
            </a:r>
            <a:r>
              <a:rPr lang="en-US" sz="2600" spc="-140" dirty="0">
                <a:latin typeface="Times New Roman" panose="02020603050405020304" pitchFamily="18" charset="0"/>
                <a:cs typeface="Times New Roman" panose="02020603050405020304" pitchFamily="18" charset="0"/>
              </a:rPr>
              <a:t> </a:t>
            </a:r>
            <a:r>
              <a:rPr lang="en-US" sz="2600" spc="-5" dirty="0">
                <a:latin typeface="Times New Roman" panose="02020603050405020304" pitchFamily="18" charset="0"/>
                <a:cs typeface="Times New Roman" panose="02020603050405020304" pitchFamily="18" charset="0"/>
              </a:rPr>
              <a:t>not </a:t>
            </a:r>
            <a:r>
              <a:rPr lang="en-US" sz="2600" spc="-10" dirty="0">
                <a:latin typeface="Times New Roman" panose="02020603050405020304" pitchFamily="18" charset="0"/>
                <a:cs typeface="Times New Roman" panose="02020603050405020304" pitchFamily="18" charset="0"/>
              </a:rPr>
              <a:t>available </a:t>
            </a:r>
            <a:r>
              <a:rPr lang="en-US" sz="2600" spc="-20" dirty="0">
                <a:latin typeface="Times New Roman" panose="02020603050405020304" pitchFamily="18" charset="0"/>
                <a:cs typeface="Times New Roman" panose="02020603050405020304" pitchFamily="18" charset="0"/>
              </a:rPr>
              <a:t>at </a:t>
            </a:r>
            <a:r>
              <a:rPr lang="en-US" sz="2600" spc="-5" dirty="0">
                <a:latin typeface="Times New Roman" panose="02020603050405020304" pitchFamily="18" charset="0"/>
                <a:cs typeface="Times New Roman" panose="02020603050405020304" pitchFamily="18" charset="0"/>
              </a:rPr>
              <a:t>that </a:t>
            </a:r>
            <a:r>
              <a:rPr lang="en-US" sz="2600" dirty="0">
                <a:latin typeface="Times New Roman" panose="02020603050405020304" pitchFamily="18" charset="0"/>
                <a:cs typeface="Times New Roman" panose="02020603050405020304" pitchFamily="18" charset="0"/>
              </a:rPr>
              <a:t>time, the </a:t>
            </a:r>
            <a:r>
              <a:rPr lang="en-US" sz="2600" spc="-10" dirty="0">
                <a:latin typeface="Times New Roman" panose="02020603050405020304" pitchFamily="18" charset="0"/>
                <a:cs typeface="Times New Roman" panose="02020603050405020304" pitchFamily="18" charset="0"/>
              </a:rPr>
              <a:t>process </a:t>
            </a:r>
            <a:r>
              <a:rPr lang="en-US" sz="2600" spc="-15" dirty="0">
                <a:latin typeface="Times New Roman" panose="02020603050405020304" pitchFamily="18" charset="0"/>
                <a:cs typeface="Times New Roman" panose="02020603050405020304" pitchFamily="18" charset="0"/>
              </a:rPr>
              <a:t>enters </a:t>
            </a:r>
            <a:r>
              <a:rPr lang="en-US" sz="2600" dirty="0">
                <a:latin typeface="Times New Roman" panose="02020603050405020304" pitchFamily="18" charset="0"/>
                <a:cs typeface="Times New Roman" panose="02020603050405020304" pitchFamily="18" charset="0"/>
              </a:rPr>
              <a:t>a </a:t>
            </a:r>
            <a:r>
              <a:rPr lang="en-US" sz="2600" spc="-10" dirty="0">
                <a:latin typeface="Times New Roman" panose="02020603050405020304" pitchFamily="18" charset="0"/>
                <a:cs typeface="Times New Roman" panose="02020603050405020304" pitchFamily="18" charset="0"/>
              </a:rPr>
              <a:t>wait </a:t>
            </a:r>
            <a:r>
              <a:rPr lang="en-US" sz="2600" spc="-20" dirty="0">
                <a:latin typeface="Times New Roman" panose="02020603050405020304" pitchFamily="18" charset="0"/>
                <a:cs typeface="Times New Roman" panose="02020603050405020304" pitchFamily="18" charset="0"/>
              </a:rPr>
              <a:t>state. </a:t>
            </a:r>
            <a:r>
              <a:rPr lang="en-US" sz="2600" dirty="0">
                <a:latin typeface="Times New Roman" panose="02020603050405020304" pitchFamily="18" charset="0"/>
                <a:cs typeface="Times New Roman" panose="02020603050405020304" pitchFamily="18" charset="0"/>
              </a:rPr>
              <a:t>It </a:t>
            </a:r>
            <a:r>
              <a:rPr lang="en-US" sz="2600" spc="-20" dirty="0">
                <a:latin typeface="Times New Roman" panose="02020603050405020304" pitchFamily="18" charset="0"/>
                <a:cs typeface="Times New Roman" panose="02020603050405020304" pitchFamily="18" charset="0"/>
              </a:rPr>
              <a:t>may </a:t>
            </a:r>
            <a:r>
              <a:rPr lang="en-US" sz="2600" spc="-5" dirty="0">
                <a:latin typeface="Times New Roman" panose="02020603050405020304" pitchFamily="18" charset="0"/>
                <a:cs typeface="Times New Roman" panose="02020603050405020304" pitchFamily="18" charset="0"/>
              </a:rPr>
              <a:t>happen that</a:t>
            </a:r>
            <a:r>
              <a:rPr lang="en-US" sz="2600" spc="15" dirty="0">
                <a:latin typeface="Times New Roman" panose="02020603050405020304" pitchFamily="18" charset="0"/>
                <a:cs typeface="Times New Roman" panose="02020603050405020304" pitchFamily="18" charset="0"/>
              </a:rPr>
              <a:t> </a:t>
            </a:r>
            <a:r>
              <a:rPr lang="en-US" sz="2600" spc="-5" dirty="0">
                <a:latin typeface="Times New Roman" panose="02020603050405020304" pitchFamily="18" charset="0"/>
                <a:cs typeface="Times New Roman" panose="02020603050405020304" pitchFamily="18" charset="0"/>
              </a:rPr>
              <a:t>waiting</a:t>
            </a:r>
            <a:r>
              <a:rPr lang="en-US" sz="2600" dirty="0">
                <a:latin typeface="Times New Roman" panose="02020603050405020304" pitchFamily="18" charset="0"/>
                <a:cs typeface="Times New Roman" panose="02020603050405020304" pitchFamily="18" charset="0"/>
              </a:rPr>
              <a:t> </a:t>
            </a:r>
            <a:r>
              <a:rPr lang="en-US" sz="2600" spc="-10" dirty="0">
                <a:latin typeface="Times New Roman" panose="02020603050405020304" pitchFamily="18" charset="0"/>
                <a:cs typeface="Times New Roman" panose="02020603050405020304" pitchFamily="18" charset="0"/>
              </a:rPr>
              <a:t>processes </a:t>
            </a:r>
            <a:r>
              <a:rPr lang="en-US" sz="2600" dirty="0">
                <a:latin typeface="Times New Roman" panose="02020603050405020304" pitchFamily="18" charset="0"/>
                <a:cs typeface="Times New Roman" panose="02020603050405020304" pitchFamily="18" charset="0"/>
              </a:rPr>
              <a:t>will </a:t>
            </a:r>
            <a:r>
              <a:rPr lang="en-US" sz="2600" spc="-10" dirty="0">
                <a:latin typeface="Times New Roman" panose="02020603050405020304" pitchFamily="18" charset="0"/>
                <a:cs typeface="Times New Roman" panose="02020603050405020304" pitchFamily="18" charset="0"/>
              </a:rPr>
              <a:t>never again </a:t>
            </a:r>
            <a:r>
              <a:rPr lang="en-US" sz="2600" spc="-5" dirty="0">
                <a:latin typeface="Times New Roman" panose="02020603050405020304" pitchFamily="18" charset="0"/>
                <a:cs typeface="Times New Roman" panose="02020603050405020304" pitchFamily="18" charset="0"/>
              </a:rPr>
              <a:t>change </a:t>
            </a:r>
            <a:r>
              <a:rPr lang="en-US" sz="2600" spc="-20" dirty="0">
                <a:latin typeface="Times New Roman" panose="02020603050405020304" pitchFamily="18" charset="0"/>
                <a:cs typeface="Times New Roman" panose="02020603050405020304" pitchFamily="18" charset="0"/>
              </a:rPr>
              <a:t>state, </a:t>
            </a:r>
            <a:r>
              <a:rPr lang="en-US" sz="2600" spc="-5" dirty="0">
                <a:latin typeface="Times New Roman" panose="02020603050405020304" pitchFamily="18" charset="0"/>
                <a:cs typeface="Times New Roman" panose="02020603050405020304" pitchFamily="18" charset="0"/>
              </a:rPr>
              <a:t>because </a:t>
            </a:r>
            <a:r>
              <a:rPr lang="en-US" sz="2600" dirty="0">
                <a:latin typeface="Times New Roman" panose="02020603050405020304" pitchFamily="18" charset="0"/>
                <a:cs typeface="Times New Roman" panose="02020603050405020304" pitchFamily="18" charset="0"/>
              </a:rPr>
              <a:t>the </a:t>
            </a:r>
            <a:r>
              <a:rPr lang="en-US" sz="2600" spc="-10" dirty="0">
                <a:latin typeface="Times New Roman" panose="02020603050405020304" pitchFamily="18" charset="0"/>
                <a:cs typeface="Times New Roman" panose="02020603050405020304" pitchFamily="18" charset="0"/>
              </a:rPr>
              <a:t>resources </a:t>
            </a:r>
            <a:r>
              <a:rPr lang="en-US" sz="2600" spc="-5" dirty="0">
                <a:latin typeface="Times New Roman" panose="02020603050405020304" pitchFamily="18" charset="0"/>
                <a:cs typeface="Times New Roman" panose="02020603050405020304" pitchFamily="18" charset="0"/>
              </a:rPr>
              <a:t>they </a:t>
            </a:r>
            <a:r>
              <a:rPr lang="en-US" sz="2600" spc="-20" dirty="0">
                <a:latin typeface="Times New Roman" panose="02020603050405020304" pitchFamily="18" charset="0"/>
                <a:cs typeface="Times New Roman" panose="02020603050405020304" pitchFamily="18" charset="0"/>
              </a:rPr>
              <a:t>have  </a:t>
            </a:r>
            <a:r>
              <a:rPr lang="en-US" sz="2600" spc="-10" dirty="0">
                <a:latin typeface="Times New Roman" panose="02020603050405020304" pitchFamily="18" charset="0"/>
                <a:cs typeface="Times New Roman" panose="02020603050405020304" pitchFamily="18" charset="0"/>
              </a:rPr>
              <a:t>requested are </a:t>
            </a:r>
            <a:r>
              <a:rPr lang="en-US" sz="2600" spc="-5" dirty="0">
                <a:latin typeface="Times New Roman" panose="02020603050405020304" pitchFamily="18" charset="0"/>
                <a:cs typeface="Times New Roman" panose="02020603050405020304" pitchFamily="18" charset="0"/>
              </a:rPr>
              <a:t>held </a:t>
            </a:r>
            <a:r>
              <a:rPr lang="en-US" sz="2600" spc="-10" dirty="0">
                <a:latin typeface="Times New Roman" panose="02020603050405020304" pitchFamily="18" charset="0"/>
                <a:cs typeface="Times New Roman" panose="02020603050405020304" pitchFamily="18" charset="0"/>
              </a:rPr>
              <a:t>by </a:t>
            </a:r>
            <a:r>
              <a:rPr lang="en-US" sz="2600" spc="-5" dirty="0">
                <a:latin typeface="Times New Roman" panose="02020603050405020304" pitchFamily="18" charset="0"/>
                <a:cs typeface="Times New Roman" panose="02020603050405020304" pitchFamily="18" charset="0"/>
              </a:rPr>
              <a:t>other waiting </a:t>
            </a:r>
            <a:r>
              <a:rPr lang="en-US" sz="2600" spc="-10" dirty="0">
                <a:latin typeface="Times New Roman" panose="02020603050405020304" pitchFamily="18" charset="0"/>
                <a:cs typeface="Times New Roman" panose="02020603050405020304" pitchFamily="18" charset="0"/>
              </a:rPr>
              <a:t>processes. </a:t>
            </a:r>
            <a:r>
              <a:rPr lang="en-US" sz="2600" spc="-5" dirty="0">
                <a:latin typeface="Times New Roman" panose="02020603050405020304" pitchFamily="18" charset="0"/>
                <a:cs typeface="Times New Roman" panose="02020603050405020304" pitchFamily="18" charset="0"/>
              </a:rPr>
              <a:t>This situation </a:t>
            </a:r>
            <a:r>
              <a:rPr lang="en-US" sz="2600" dirty="0">
                <a:latin typeface="Times New Roman" panose="02020603050405020304" pitchFamily="18" charset="0"/>
                <a:cs typeface="Times New Roman" panose="02020603050405020304" pitchFamily="18" charset="0"/>
              </a:rPr>
              <a:t>is </a:t>
            </a:r>
            <a:r>
              <a:rPr lang="en-US" sz="2600" spc="-5" dirty="0">
                <a:latin typeface="Times New Roman" panose="02020603050405020304" pitchFamily="18" charset="0"/>
                <a:cs typeface="Times New Roman" panose="02020603050405020304" pitchFamily="18" charset="0"/>
              </a:rPr>
              <a:t>called</a:t>
            </a:r>
            <a:r>
              <a:rPr lang="en-US" sz="2600" spc="-45"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deadlock.</a:t>
            </a:r>
          </a:p>
          <a:p>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3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8646" y="404825"/>
            <a:ext cx="2269490" cy="697230"/>
          </a:xfrm>
          <a:prstGeom prst="rect">
            <a:avLst/>
          </a:prstGeom>
        </p:spPr>
        <p:txBody>
          <a:bodyPr vert="horz" wrap="square" lIns="0" tIns="13335" rIns="0" bIns="0" rtlCol="0">
            <a:spAutoFit/>
          </a:bodyPr>
          <a:lstStyle/>
          <a:p>
            <a:pPr marL="12700">
              <a:lnSpc>
                <a:spcPct val="100000"/>
              </a:lnSpc>
              <a:spcBef>
                <a:spcPts val="105"/>
              </a:spcBef>
            </a:pPr>
            <a:r>
              <a:rPr lang="en-US" spc="-380" dirty="0">
                <a:latin typeface="Times New Roman" panose="02020603050405020304" pitchFamily="18" charset="0"/>
                <a:cs typeface="Times New Roman" panose="02020603050405020304" pitchFamily="18" charset="0"/>
              </a:rPr>
              <a:t>Resources</a:t>
            </a:r>
            <a:endParaRPr sz="4400" dirty="0">
              <a:latin typeface="Times New Roman" panose="02020603050405020304" pitchFamily="18" charset="0"/>
              <a:cs typeface="Times New Roman" panose="02020603050405020304" pitchFamily="18" charset="0"/>
            </a:endParaRP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97</a:t>
            </a:fld>
            <a:endParaRPr dirty="0"/>
          </a:p>
        </p:txBody>
      </p:sp>
      <p:sp>
        <p:nvSpPr>
          <p:cNvPr id="3" name="object 3"/>
          <p:cNvSpPr txBox="1"/>
          <p:nvPr/>
        </p:nvSpPr>
        <p:spPr>
          <a:xfrm>
            <a:off x="1237284" y="1786556"/>
            <a:ext cx="8831580" cy="4504055"/>
          </a:xfrm>
          <a:prstGeom prst="rect">
            <a:avLst/>
          </a:prstGeom>
        </p:spPr>
        <p:txBody>
          <a:bodyPr vert="horz" wrap="square" lIns="0" tIns="36195" rIns="0" bIns="0" rtlCol="0">
            <a:spAutoFit/>
          </a:bodyPr>
          <a:lstStyle/>
          <a:p>
            <a:pPr marL="240665" indent="-228600">
              <a:lnSpc>
                <a:spcPct val="100000"/>
              </a:lnSpc>
              <a:spcBef>
                <a:spcPts val="285"/>
              </a:spcBef>
              <a:buFont typeface="Arial"/>
              <a:buChar char="•"/>
              <a:tabLst>
                <a:tab pos="241300" algn="l"/>
              </a:tabLst>
            </a:pPr>
            <a:r>
              <a:rPr sz="2600" dirty="0">
                <a:latin typeface="Times New Roman" panose="02020603050405020304" pitchFamily="18" charset="0"/>
                <a:cs typeface="Times New Roman" panose="02020603050405020304" pitchFamily="18" charset="0"/>
              </a:rPr>
              <a:t>A </a:t>
            </a:r>
            <a:r>
              <a:rPr sz="2600" spc="-10" dirty="0">
                <a:latin typeface="Times New Roman" panose="02020603050405020304" pitchFamily="18" charset="0"/>
                <a:cs typeface="Times New Roman" panose="02020603050405020304" pitchFamily="18" charset="0"/>
              </a:rPr>
              <a:t>resource can</a:t>
            </a:r>
            <a:r>
              <a:rPr sz="2600" spc="-4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be:</a:t>
            </a:r>
            <a:endParaRPr sz="2600" dirty="0">
              <a:latin typeface="Times New Roman" panose="02020603050405020304" pitchFamily="18" charset="0"/>
              <a:cs typeface="Times New Roman" panose="02020603050405020304" pitchFamily="18" charset="0"/>
            </a:endParaRPr>
          </a:p>
          <a:p>
            <a:pPr marL="1222375" lvl="1" indent="-296545">
              <a:lnSpc>
                <a:spcPct val="100000"/>
              </a:lnSpc>
              <a:spcBef>
                <a:spcPts val="195"/>
              </a:spcBef>
              <a:buSzPct val="96153"/>
              <a:buFont typeface="Wingdings"/>
              <a:buChar char=""/>
              <a:tabLst>
                <a:tab pos="1223010" algn="l"/>
                <a:tab pos="4290060" algn="l"/>
              </a:tabLst>
            </a:pPr>
            <a:r>
              <a:rPr sz="2600" spc="-15" dirty="0">
                <a:latin typeface="Times New Roman" panose="02020603050405020304" pitchFamily="18" charset="0"/>
                <a:cs typeface="Times New Roman" panose="02020603050405020304" pitchFamily="18" charset="0"/>
              </a:rPr>
              <a:t>Hardware</a:t>
            </a:r>
            <a:r>
              <a:rPr sz="2600" spc="15"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device</a:t>
            </a:r>
            <a:r>
              <a:rPr sz="2600" spc="-2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(e.g.	</a:t>
            </a:r>
            <a:r>
              <a:rPr sz="2600" dirty="0">
                <a:latin typeface="Times New Roman" panose="02020603050405020304" pitchFamily="18" charset="0"/>
                <a:cs typeface="Times New Roman" panose="02020603050405020304" pitchFamily="18" charset="0"/>
              </a:rPr>
              <a:t>A </a:t>
            </a:r>
            <a:r>
              <a:rPr sz="2600" spc="-10" dirty="0">
                <a:latin typeface="Times New Roman" panose="02020603050405020304" pitchFamily="18" charset="0"/>
                <a:cs typeface="Times New Roman" panose="02020603050405020304" pitchFamily="18" charset="0"/>
              </a:rPr>
              <a:t>tape</a:t>
            </a:r>
            <a:r>
              <a:rPr sz="2600" spc="-3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drive)</a:t>
            </a:r>
            <a:endParaRPr sz="2600" dirty="0">
              <a:latin typeface="Times New Roman" panose="02020603050405020304" pitchFamily="18" charset="0"/>
              <a:cs typeface="Times New Roman" panose="02020603050405020304" pitchFamily="18" charset="0"/>
            </a:endParaRPr>
          </a:p>
          <a:p>
            <a:pPr marL="1222375" lvl="1" indent="-296545">
              <a:lnSpc>
                <a:spcPct val="100000"/>
              </a:lnSpc>
              <a:spcBef>
                <a:spcPts val="180"/>
              </a:spcBef>
              <a:buSzPct val="96153"/>
              <a:buFont typeface="Wingdings"/>
              <a:buChar char=""/>
              <a:tabLst>
                <a:tab pos="1223010" algn="l"/>
                <a:tab pos="4683760" algn="l"/>
              </a:tabLst>
            </a:pPr>
            <a:r>
              <a:rPr sz="2600" dirty="0">
                <a:latin typeface="Times New Roman" panose="02020603050405020304" pitchFamily="18" charset="0"/>
                <a:cs typeface="Times New Roman" panose="02020603050405020304" pitchFamily="18" charset="0"/>
              </a:rPr>
              <a:t>Piece</a:t>
            </a:r>
            <a:r>
              <a:rPr sz="2600" spc="-25"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of</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information(e.g.	</a:t>
            </a:r>
            <a:r>
              <a:rPr sz="2600" dirty="0">
                <a:latin typeface="Times New Roman" panose="02020603050405020304" pitchFamily="18" charset="0"/>
                <a:cs typeface="Times New Roman" panose="02020603050405020304" pitchFamily="18" charset="0"/>
              </a:rPr>
              <a:t>A </a:t>
            </a:r>
            <a:r>
              <a:rPr sz="2600" spc="-15" dirty="0">
                <a:latin typeface="Times New Roman" panose="02020603050405020304" pitchFamily="18" charset="0"/>
                <a:cs typeface="Times New Roman" panose="02020603050405020304" pitchFamily="18" charset="0"/>
              </a:rPr>
              <a:t>locked </a:t>
            </a:r>
            <a:r>
              <a:rPr sz="2600" spc="-20" dirty="0">
                <a:latin typeface="Times New Roman" panose="02020603050405020304" pitchFamily="18" charset="0"/>
                <a:cs typeface="Times New Roman" panose="02020603050405020304" pitchFamily="18" charset="0"/>
              </a:rPr>
              <a:t>record </a:t>
            </a:r>
            <a:r>
              <a:rPr sz="2600" dirty="0">
                <a:latin typeface="Times New Roman" panose="02020603050405020304" pitchFamily="18" charset="0"/>
                <a:cs typeface="Times New Roman" panose="02020603050405020304" pitchFamily="18" charset="0"/>
              </a:rPr>
              <a:t>in </a:t>
            </a:r>
            <a:r>
              <a:rPr sz="2600" spc="-10" dirty="0">
                <a:latin typeface="Times New Roman" panose="02020603050405020304" pitchFamily="18" charset="0"/>
                <a:cs typeface="Times New Roman" panose="02020603050405020304" pitchFamily="18" charset="0"/>
              </a:rPr>
              <a:t>database)</a:t>
            </a:r>
            <a:endParaRPr sz="2600" dirty="0">
              <a:latin typeface="Times New Roman" panose="02020603050405020304" pitchFamily="18" charset="0"/>
              <a:cs typeface="Times New Roman" panose="02020603050405020304" pitchFamily="18" charset="0"/>
            </a:endParaRPr>
          </a:p>
          <a:p>
            <a:pPr marL="12700">
              <a:lnSpc>
                <a:spcPct val="100000"/>
              </a:lnSpc>
              <a:spcBef>
                <a:spcPts val="695"/>
              </a:spcBef>
            </a:pPr>
            <a:r>
              <a:rPr sz="2600" spc="-25" dirty="0">
                <a:uFill>
                  <a:solidFill>
                    <a:srgbClr val="000000"/>
                  </a:solidFill>
                </a:uFill>
                <a:latin typeface="Times New Roman" panose="02020603050405020304" pitchFamily="18" charset="0"/>
                <a:cs typeface="Times New Roman" panose="02020603050405020304" pitchFamily="18" charset="0"/>
              </a:rPr>
              <a:t>Types </a:t>
            </a:r>
            <a:r>
              <a:rPr sz="2600" spc="-5" dirty="0">
                <a:uFill>
                  <a:solidFill>
                    <a:srgbClr val="000000"/>
                  </a:solidFill>
                </a:uFill>
                <a:latin typeface="Times New Roman" panose="02020603050405020304" pitchFamily="18" charset="0"/>
                <a:cs typeface="Times New Roman" panose="02020603050405020304" pitchFamily="18" charset="0"/>
              </a:rPr>
              <a:t>of</a:t>
            </a:r>
            <a:r>
              <a:rPr sz="2600" spc="-25" dirty="0">
                <a:uFill>
                  <a:solidFill>
                    <a:srgbClr val="000000"/>
                  </a:solidFill>
                </a:uFill>
                <a:latin typeface="Times New Roman" panose="02020603050405020304" pitchFamily="18" charset="0"/>
                <a:cs typeface="Times New Roman" panose="02020603050405020304" pitchFamily="18" charset="0"/>
              </a:rPr>
              <a:t> </a:t>
            </a:r>
            <a:r>
              <a:rPr sz="2600" spc="-10" dirty="0">
                <a:uFill>
                  <a:solidFill>
                    <a:srgbClr val="000000"/>
                  </a:solidFill>
                </a:uFill>
                <a:latin typeface="Times New Roman" panose="02020603050405020304" pitchFamily="18" charset="0"/>
                <a:cs typeface="Times New Roman" panose="02020603050405020304" pitchFamily="18" charset="0"/>
              </a:rPr>
              <a:t>resources:</a:t>
            </a:r>
            <a:endParaRPr sz="2600" dirty="0">
              <a:latin typeface="Times New Roman" panose="02020603050405020304" pitchFamily="18" charset="0"/>
              <a:cs typeface="Times New Roman" panose="02020603050405020304" pitchFamily="18" charset="0"/>
            </a:endParaRPr>
          </a:p>
          <a:p>
            <a:pPr marL="445134" indent="-433070">
              <a:lnSpc>
                <a:spcPct val="100000"/>
              </a:lnSpc>
              <a:spcBef>
                <a:spcPts val="685"/>
              </a:spcBef>
              <a:buAutoNum type="alphaLcParenBoth"/>
              <a:tabLst>
                <a:tab pos="445770" algn="l"/>
              </a:tabLst>
            </a:pPr>
            <a:r>
              <a:rPr sz="2600" spc="-10" dirty="0">
                <a:latin typeface="Times New Roman" panose="02020603050405020304" pitchFamily="18" charset="0"/>
                <a:cs typeface="Times New Roman" panose="02020603050405020304" pitchFamily="18" charset="0"/>
              </a:rPr>
              <a:t>Preemptable</a:t>
            </a:r>
            <a:r>
              <a:rPr sz="2600" spc="-45"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resource</a:t>
            </a:r>
            <a:endParaRPr sz="2600" dirty="0">
              <a:latin typeface="Times New Roman" panose="02020603050405020304" pitchFamily="18" charset="0"/>
              <a:cs typeface="Times New Roman" panose="02020603050405020304" pitchFamily="18" charset="0"/>
            </a:endParaRPr>
          </a:p>
          <a:p>
            <a:pPr marL="719455" lvl="1" indent="-250825">
              <a:lnSpc>
                <a:spcPct val="100000"/>
              </a:lnSpc>
              <a:spcBef>
                <a:spcPts val="260"/>
              </a:spcBef>
              <a:buSzPct val="95454"/>
              <a:buFont typeface="Wingdings"/>
              <a:buChar char=""/>
              <a:tabLst>
                <a:tab pos="720090" algn="l"/>
              </a:tabLst>
            </a:pPr>
            <a:r>
              <a:rPr sz="2200" spc="-15" dirty="0">
                <a:latin typeface="Times New Roman" panose="02020603050405020304" pitchFamily="18" charset="0"/>
                <a:cs typeface="Times New Roman" panose="02020603050405020304" pitchFamily="18" charset="0"/>
              </a:rPr>
              <a:t>That can </a:t>
            </a:r>
            <a:r>
              <a:rPr sz="2200" spc="-5" dirty="0">
                <a:latin typeface="Times New Roman" panose="02020603050405020304" pitchFamily="18" charset="0"/>
                <a:cs typeface="Times New Roman" panose="02020603050405020304" pitchFamily="18" charset="0"/>
              </a:rPr>
              <a:t>be </a:t>
            </a:r>
            <a:r>
              <a:rPr sz="2200" spc="-25" dirty="0">
                <a:latin typeface="Times New Roman" panose="02020603050405020304" pitchFamily="18" charset="0"/>
                <a:cs typeface="Times New Roman" panose="02020603050405020304" pitchFamily="18" charset="0"/>
              </a:rPr>
              <a:t>taken </a:t>
            </a:r>
            <a:r>
              <a:rPr sz="2200" spc="-20" dirty="0">
                <a:latin typeface="Times New Roman" panose="02020603050405020304" pitchFamily="18" charset="0"/>
                <a:cs typeface="Times New Roman" panose="02020603050405020304" pitchFamily="18" charset="0"/>
              </a:rPr>
              <a:t>away </a:t>
            </a:r>
            <a:r>
              <a:rPr sz="2200" spc="-15" dirty="0">
                <a:latin typeface="Times New Roman" panose="02020603050405020304" pitchFamily="18" charset="0"/>
                <a:cs typeface="Times New Roman" panose="02020603050405020304" pitchFamily="18" charset="0"/>
              </a:rPr>
              <a:t>from </a:t>
            </a:r>
            <a:r>
              <a:rPr sz="2200" spc="-5" dirty="0">
                <a:latin typeface="Times New Roman" panose="02020603050405020304" pitchFamily="18" charset="0"/>
                <a:cs typeface="Times New Roman" panose="02020603050405020304" pitchFamily="18" charset="0"/>
              </a:rPr>
              <a:t>the </a:t>
            </a:r>
            <a:r>
              <a:rPr sz="2200" spc="-10" dirty="0">
                <a:latin typeface="Times New Roman" panose="02020603050405020304" pitchFamily="18" charset="0"/>
                <a:cs typeface="Times New Roman" panose="02020603050405020304" pitchFamily="18" charset="0"/>
              </a:rPr>
              <a:t>process owing </a:t>
            </a:r>
            <a:r>
              <a:rPr sz="2200" spc="-5" dirty="0">
                <a:latin typeface="Times New Roman" panose="02020603050405020304" pitchFamily="18" charset="0"/>
                <a:cs typeface="Times New Roman" panose="02020603050405020304" pitchFamily="18" charset="0"/>
              </a:rPr>
              <a:t>it with no ill</a:t>
            </a:r>
            <a:r>
              <a:rPr sz="2200" spc="170" dirty="0">
                <a:latin typeface="Times New Roman" panose="02020603050405020304" pitchFamily="18" charset="0"/>
                <a:cs typeface="Times New Roman" panose="02020603050405020304" pitchFamily="18" charset="0"/>
              </a:rPr>
              <a:t> </a:t>
            </a:r>
            <a:r>
              <a:rPr sz="2200" spc="-20" dirty="0">
                <a:latin typeface="Times New Roman" panose="02020603050405020304" pitchFamily="18" charset="0"/>
                <a:cs typeface="Times New Roman" panose="02020603050405020304" pitchFamily="18" charset="0"/>
              </a:rPr>
              <a:t>effects.</a:t>
            </a:r>
            <a:endParaRPr sz="2200" dirty="0">
              <a:latin typeface="Times New Roman" panose="02020603050405020304" pitchFamily="18" charset="0"/>
              <a:cs typeface="Times New Roman" panose="02020603050405020304" pitchFamily="18" charset="0"/>
            </a:endParaRPr>
          </a:p>
          <a:p>
            <a:pPr marL="719455" lvl="1" indent="-250825">
              <a:lnSpc>
                <a:spcPct val="100000"/>
              </a:lnSpc>
              <a:spcBef>
                <a:spcPts val="240"/>
              </a:spcBef>
              <a:buSzPct val="95454"/>
              <a:buFont typeface="Wingdings"/>
              <a:buChar char=""/>
              <a:tabLst>
                <a:tab pos="720090" algn="l"/>
                <a:tab pos="1878964" algn="l"/>
              </a:tabLst>
            </a:pPr>
            <a:r>
              <a:rPr sz="2200" spc="-10" dirty="0">
                <a:latin typeface="Times New Roman" panose="02020603050405020304" pitchFamily="18" charset="0"/>
                <a:cs typeface="Times New Roman" panose="02020603050405020304" pitchFamily="18" charset="0"/>
              </a:rPr>
              <a:t>Example:	</a:t>
            </a:r>
            <a:r>
              <a:rPr sz="2200" spc="-5" dirty="0">
                <a:latin typeface="Times New Roman" panose="02020603050405020304" pitchFamily="18" charset="0"/>
                <a:cs typeface="Times New Roman" panose="02020603050405020304" pitchFamily="18" charset="0"/>
              </a:rPr>
              <a:t>memory</a:t>
            </a:r>
            <a:endParaRPr sz="2200" dirty="0">
              <a:latin typeface="Times New Roman" panose="02020603050405020304" pitchFamily="18" charset="0"/>
              <a:cs typeface="Times New Roman" panose="02020603050405020304" pitchFamily="18" charset="0"/>
            </a:endParaRPr>
          </a:p>
          <a:p>
            <a:pPr marL="461009" indent="-448945">
              <a:lnSpc>
                <a:spcPct val="100000"/>
              </a:lnSpc>
              <a:spcBef>
                <a:spcPts val="670"/>
              </a:spcBef>
              <a:buAutoNum type="alphaLcParenBoth"/>
              <a:tabLst>
                <a:tab pos="461645" algn="l"/>
              </a:tabLst>
            </a:pPr>
            <a:r>
              <a:rPr sz="2600" spc="-10" dirty="0">
                <a:latin typeface="Times New Roman" panose="02020603050405020304" pitchFamily="18" charset="0"/>
                <a:cs typeface="Times New Roman" panose="02020603050405020304" pitchFamily="18" charset="0"/>
              </a:rPr>
              <a:t>Non-preemptable</a:t>
            </a:r>
            <a:r>
              <a:rPr sz="2600" spc="-40"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resource</a:t>
            </a:r>
            <a:endParaRPr sz="2600" dirty="0">
              <a:latin typeface="Times New Roman" panose="02020603050405020304" pitchFamily="18" charset="0"/>
              <a:cs typeface="Times New Roman" panose="02020603050405020304" pitchFamily="18" charset="0"/>
            </a:endParaRPr>
          </a:p>
          <a:p>
            <a:pPr marL="719455" lvl="1" indent="-250825">
              <a:lnSpc>
                <a:spcPts val="2510"/>
              </a:lnSpc>
              <a:spcBef>
                <a:spcPts val="254"/>
              </a:spcBef>
              <a:buSzPct val="95454"/>
              <a:buFont typeface="Wingdings"/>
              <a:buChar char=""/>
              <a:tabLst>
                <a:tab pos="720090" algn="l"/>
              </a:tabLst>
            </a:pPr>
            <a:r>
              <a:rPr sz="2200" spc="-15" dirty="0">
                <a:latin typeface="Times New Roman" panose="02020603050405020304" pitchFamily="18" charset="0"/>
                <a:cs typeface="Times New Roman" panose="02020603050405020304" pitchFamily="18" charset="0"/>
              </a:rPr>
              <a:t>That can </a:t>
            </a:r>
            <a:r>
              <a:rPr sz="2200" spc="-5" dirty="0">
                <a:latin typeface="Times New Roman" panose="02020603050405020304" pitchFamily="18" charset="0"/>
                <a:cs typeface="Times New Roman" panose="02020603050405020304" pitchFamily="18" charset="0"/>
              </a:rPr>
              <a:t>not be </a:t>
            </a:r>
            <a:r>
              <a:rPr sz="2200" spc="-25" dirty="0">
                <a:latin typeface="Times New Roman" panose="02020603050405020304" pitchFamily="18" charset="0"/>
                <a:cs typeface="Times New Roman" panose="02020603050405020304" pitchFamily="18" charset="0"/>
              </a:rPr>
              <a:t>taken </a:t>
            </a:r>
            <a:r>
              <a:rPr sz="2200" spc="-20" dirty="0">
                <a:latin typeface="Times New Roman" panose="02020603050405020304" pitchFamily="18" charset="0"/>
                <a:cs typeface="Times New Roman" panose="02020603050405020304" pitchFamily="18" charset="0"/>
              </a:rPr>
              <a:t>away </a:t>
            </a:r>
            <a:r>
              <a:rPr sz="2200" spc="-15" dirty="0">
                <a:latin typeface="Times New Roman" panose="02020603050405020304" pitchFamily="18" charset="0"/>
                <a:cs typeface="Times New Roman" panose="02020603050405020304" pitchFamily="18" charset="0"/>
              </a:rPr>
              <a:t>from </a:t>
            </a:r>
            <a:r>
              <a:rPr sz="2200" spc="-5" dirty="0">
                <a:latin typeface="Times New Roman" panose="02020603050405020304" pitchFamily="18" charset="0"/>
                <a:cs typeface="Times New Roman" panose="02020603050405020304" pitchFamily="18" charset="0"/>
              </a:rPr>
              <a:t>its </a:t>
            </a:r>
            <a:r>
              <a:rPr sz="2200" spc="-15" dirty="0">
                <a:latin typeface="Times New Roman" panose="02020603050405020304" pitchFamily="18" charset="0"/>
                <a:cs typeface="Times New Roman" panose="02020603050405020304" pitchFamily="18" charset="0"/>
              </a:rPr>
              <a:t>current </a:t>
            </a:r>
            <a:r>
              <a:rPr sz="2200" spc="-10" dirty="0">
                <a:latin typeface="Times New Roman" panose="02020603050405020304" pitchFamily="18" charset="0"/>
                <a:cs typeface="Times New Roman" panose="02020603050405020304" pitchFamily="18" charset="0"/>
              </a:rPr>
              <a:t>owner </a:t>
            </a:r>
            <a:r>
              <a:rPr sz="2200" spc="-5" dirty="0">
                <a:latin typeface="Times New Roman" panose="02020603050405020304" pitchFamily="18" charset="0"/>
                <a:cs typeface="Times New Roman" panose="02020603050405020304" pitchFamily="18" charset="0"/>
              </a:rPr>
              <a:t>without causing</a:t>
            </a:r>
            <a:r>
              <a:rPr sz="2200" spc="165"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the</a:t>
            </a:r>
            <a:endParaRPr sz="2200" dirty="0">
              <a:latin typeface="Times New Roman" panose="02020603050405020304" pitchFamily="18" charset="0"/>
              <a:cs typeface="Times New Roman" panose="02020603050405020304" pitchFamily="18" charset="0"/>
            </a:endParaRPr>
          </a:p>
          <a:p>
            <a:pPr marL="697865">
              <a:lnSpc>
                <a:spcPts val="2510"/>
              </a:lnSpc>
            </a:pPr>
            <a:r>
              <a:rPr sz="2200" spc="-10" dirty="0">
                <a:latin typeface="Times New Roman" panose="02020603050405020304" pitchFamily="18" charset="0"/>
                <a:cs typeface="Times New Roman" panose="02020603050405020304" pitchFamily="18" charset="0"/>
              </a:rPr>
              <a:t>computation </a:t>
            </a:r>
            <a:r>
              <a:rPr sz="2200" spc="-20" dirty="0">
                <a:latin typeface="Times New Roman" panose="02020603050405020304" pitchFamily="18" charset="0"/>
                <a:cs typeface="Times New Roman" panose="02020603050405020304" pitchFamily="18" charset="0"/>
              </a:rPr>
              <a:t>to</a:t>
            </a:r>
            <a:r>
              <a:rPr sz="2200" spc="30" dirty="0">
                <a:latin typeface="Times New Roman" panose="02020603050405020304" pitchFamily="18" charset="0"/>
                <a:cs typeface="Times New Roman" panose="02020603050405020304" pitchFamily="18" charset="0"/>
              </a:rPr>
              <a:t> </a:t>
            </a:r>
            <a:r>
              <a:rPr sz="2200" spc="-15" dirty="0">
                <a:latin typeface="Times New Roman" panose="02020603050405020304" pitchFamily="18" charset="0"/>
                <a:cs typeface="Times New Roman" panose="02020603050405020304" pitchFamily="18" charset="0"/>
              </a:rPr>
              <a:t>fail.</a:t>
            </a:r>
            <a:endParaRPr sz="2200" dirty="0">
              <a:latin typeface="Times New Roman" panose="02020603050405020304" pitchFamily="18" charset="0"/>
              <a:cs typeface="Times New Roman" panose="02020603050405020304" pitchFamily="18" charset="0"/>
            </a:endParaRPr>
          </a:p>
          <a:p>
            <a:pPr marL="719455" lvl="1" indent="-250825">
              <a:lnSpc>
                <a:spcPct val="100000"/>
              </a:lnSpc>
              <a:spcBef>
                <a:spcPts val="240"/>
              </a:spcBef>
              <a:buSzPct val="95454"/>
              <a:buFont typeface="Wingdings"/>
              <a:buChar char=""/>
              <a:tabLst>
                <a:tab pos="720090" algn="l"/>
                <a:tab pos="1878964" algn="l"/>
              </a:tabLst>
            </a:pPr>
            <a:r>
              <a:rPr sz="2200" spc="-10" dirty="0">
                <a:latin typeface="Times New Roman" panose="02020603050405020304" pitchFamily="18" charset="0"/>
                <a:cs typeface="Times New Roman" panose="02020603050405020304" pitchFamily="18" charset="0"/>
              </a:rPr>
              <a:t>Example:	</a:t>
            </a:r>
            <a:r>
              <a:rPr lang="en-US" sz="2200" spc="-5" dirty="0">
                <a:latin typeface="Times New Roman" panose="02020603050405020304" pitchFamily="18" charset="0"/>
                <a:cs typeface="Times New Roman" panose="02020603050405020304" pitchFamily="18" charset="0"/>
              </a:rPr>
              <a:t>Printer</a:t>
            </a:r>
            <a:endParaRPr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5274310" cy="697230"/>
          </a:xfrm>
          <a:prstGeom prst="rect">
            <a:avLst/>
          </a:prstGeom>
        </p:spPr>
        <p:txBody>
          <a:bodyPr vert="horz" wrap="square" lIns="0" tIns="13335" rIns="0" bIns="0" rtlCol="0">
            <a:spAutoFit/>
          </a:bodyPr>
          <a:lstStyle/>
          <a:p>
            <a:pPr marL="12700">
              <a:lnSpc>
                <a:spcPct val="100000"/>
              </a:lnSpc>
              <a:spcBef>
                <a:spcPts val="105"/>
              </a:spcBef>
            </a:pPr>
            <a:r>
              <a:rPr sz="4400" b="1" spc="-160" dirty="0"/>
              <a:t>Condition </a:t>
            </a:r>
            <a:r>
              <a:rPr sz="4400" b="1" spc="-40" dirty="0"/>
              <a:t>for</a:t>
            </a:r>
            <a:r>
              <a:rPr sz="4400" b="1" spc="-320" dirty="0"/>
              <a:t> </a:t>
            </a:r>
            <a:r>
              <a:rPr sz="4400" b="1" spc="-200" dirty="0"/>
              <a:t>deadlock:</a:t>
            </a:r>
            <a:endParaRPr sz="4400" b="1"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98</a:t>
            </a:fld>
            <a:endParaRPr dirty="0"/>
          </a:p>
        </p:txBody>
      </p:sp>
      <p:sp>
        <p:nvSpPr>
          <p:cNvPr id="3" name="object 3"/>
          <p:cNvSpPr txBox="1"/>
          <p:nvPr/>
        </p:nvSpPr>
        <p:spPr>
          <a:xfrm>
            <a:off x="916939" y="1461007"/>
            <a:ext cx="10288270" cy="4634602"/>
          </a:xfrm>
          <a:prstGeom prst="rect">
            <a:avLst/>
          </a:prstGeom>
        </p:spPr>
        <p:txBody>
          <a:bodyPr vert="horz" wrap="square" lIns="0" tIns="132080" rIns="0" bIns="0" rtlCol="0">
            <a:spAutoFit/>
          </a:bodyPr>
          <a:lstStyle/>
          <a:p>
            <a:pPr marL="241300" marR="5080" indent="-229235">
              <a:spcBef>
                <a:spcPts val="1040"/>
              </a:spcBef>
              <a:buFont typeface="Arial"/>
              <a:buChar char="•"/>
              <a:tabLst>
                <a:tab pos="241935" algn="l"/>
              </a:tabLst>
            </a:pPr>
            <a:r>
              <a:rPr sz="2000" spc="-10" dirty="0">
                <a:latin typeface="Times New Roman" panose="02020603050405020304" pitchFamily="18" charset="0"/>
                <a:cs typeface="Times New Roman" panose="02020603050405020304" pitchFamily="18" charset="0"/>
              </a:rPr>
              <a:t>Following </a:t>
            </a:r>
            <a:r>
              <a:rPr sz="2000" spc="-20" dirty="0">
                <a:latin typeface="Times New Roman" panose="02020603050405020304" pitchFamily="18" charset="0"/>
                <a:cs typeface="Times New Roman" panose="02020603050405020304" pitchFamily="18" charset="0"/>
              </a:rPr>
              <a:t>four </a:t>
            </a:r>
            <a:r>
              <a:rPr sz="2000" spc="-5" dirty="0">
                <a:latin typeface="Times New Roman" panose="02020603050405020304" pitchFamily="18" charset="0"/>
                <a:cs typeface="Times New Roman" panose="02020603050405020304" pitchFamily="18" charset="0"/>
              </a:rPr>
              <a:t>conditions </a:t>
            </a:r>
            <a:r>
              <a:rPr sz="2000" spc="-10" dirty="0">
                <a:latin typeface="Times New Roman" panose="02020603050405020304" pitchFamily="18" charset="0"/>
                <a:cs typeface="Times New Roman" panose="02020603050405020304" pitchFamily="18" charset="0"/>
              </a:rPr>
              <a:t>must </a:t>
            </a:r>
            <a:r>
              <a:rPr sz="2000" spc="-5" dirty="0">
                <a:latin typeface="Times New Roman" panose="02020603050405020304" pitchFamily="18" charset="0"/>
                <a:cs typeface="Times New Roman" panose="02020603050405020304" pitchFamily="18" charset="0"/>
              </a:rPr>
              <a:t>be </a:t>
            </a:r>
            <a:r>
              <a:rPr sz="2000" spc="-10" dirty="0">
                <a:latin typeface="Times New Roman" panose="02020603050405020304" pitchFamily="18" charset="0"/>
                <a:cs typeface="Times New Roman" panose="02020603050405020304" pitchFamily="18" charset="0"/>
              </a:rPr>
              <a:t>present </a:t>
            </a:r>
            <a:r>
              <a:rPr sz="2000" spc="-25" dirty="0">
                <a:latin typeface="Times New Roman" panose="02020603050405020304" pitchFamily="18" charset="0"/>
                <a:cs typeface="Times New Roman" panose="02020603050405020304" pitchFamily="18" charset="0"/>
              </a:rPr>
              <a:t>for </a:t>
            </a:r>
            <a:r>
              <a:rPr sz="2000" dirty="0">
                <a:latin typeface="Times New Roman" panose="02020603050405020304" pitchFamily="18" charset="0"/>
                <a:cs typeface="Times New Roman" panose="02020603050405020304" pitchFamily="18" charset="0"/>
              </a:rPr>
              <a:t>a </a:t>
            </a:r>
            <a:r>
              <a:rPr sz="2000" spc="-5" dirty="0">
                <a:latin typeface="Times New Roman" panose="02020603050405020304" pitchFamily="18" charset="0"/>
                <a:cs typeface="Times New Roman" panose="02020603050405020304" pitchFamily="18" charset="0"/>
              </a:rPr>
              <a:t>deadlock </a:t>
            </a:r>
            <a:r>
              <a:rPr sz="2000" spc="-15" dirty="0">
                <a:latin typeface="Times New Roman" panose="02020603050405020304" pitchFamily="18" charset="0"/>
                <a:cs typeface="Times New Roman" panose="02020603050405020304" pitchFamily="18" charset="0"/>
              </a:rPr>
              <a:t>to </a:t>
            </a:r>
            <a:r>
              <a:rPr sz="2000" spc="-45" dirty="0">
                <a:latin typeface="Times New Roman" panose="02020603050405020304" pitchFamily="18" charset="0"/>
                <a:cs typeface="Times New Roman" panose="02020603050405020304" pitchFamily="18" charset="0"/>
              </a:rPr>
              <a:t>occur. </a:t>
            </a:r>
            <a:r>
              <a:rPr sz="2000" dirty="0">
                <a:latin typeface="Times New Roman" panose="02020603050405020304" pitchFamily="18" charset="0"/>
                <a:cs typeface="Times New Roman" panose="02020603050405020304" pitchFamily="18" charset="0"/>
              </a:rPr>
              <a:t>If </a:t>
            </a:r>
            <a:r>
              <a:rPr sz="2000" spc="-5" dirty="0">
                <a:latin typeface="Times New Roman" panose="02020603050405020304" pitchFamily="18" charset="0"/>
                <a:cs typeface="Times New Roman" panose="02020603050405020304" pitchFamily="18" charset="0"/>
              </a:rPr>
              <a:t>one of  </a:t>
            </a:r>
            <a:r>
              <a:rPr sz="2000" dirty="0">
                <a:latin typeface="Times New Roman" panose="02020603050405020304" pitchFamily="18" charset="0"/>
                <a:cs typeface="Times New Roman" panose="02020603050405020304" pitchFamily="18" charset="0"/>
              </a:rPr>
              <a:t>them is </a:t>
            </a:r>
            <a:r>
              <a:rPr sz="2000" spc="-10" dirty="0">
                <a:latin typeface="Times New Roman" panose="02020603050405020304" pitchFamily="18" charset="0"/>
                <a:cs typeface="Times New Roman" panose="02020603050405020304" pitchFamily="18" charset="0"/>
              </a:rPr>
              <a:t>absent </a:t>
            </a:r>
            <a:r>
              <a:rPr sz="2000" spc="-5" dirty="0">
                <a:latin typeface="Times New Roman" panose="02020603050405020304" pitchFamily="18" charset="0"/>
                <a:cs typeface="Times New Roman" panose="02020603050405020304" pitchFamily="18" charset="0"/>
              </a:rPr>
              <a:t>deadlock </a:t>
            </a:r>
            <a:r>
              <a:rPr sz="2000" dirty="0">
                <a:latin typeface="Times New Roman" panose="02020603050405020304" pitchFamily="18" charset="0"/>
                <a:cs typeface="Times New Roman" panose="02020603050405020304" pitchFamily="18" charset="0"/>
              </a:rPr>
              <a:t>is </a:t>
            </a:r>
            <a:r>
              <a:rPr sz="2000" spc="-5" dirty="0">
                <a:latin typeface="Times New Roman" panose="02020603050405020304" pitchFamily="18" charset="0"/>
                <a:cs typeface="Times New Roman" panose="02020603050405020304" pitchFamily="18" charset="0"/>
              </a:rPr>
              <a:t>not</a:t>
            </a:r>
            <a:r>
              <a:rPr sz="2000" spc="-6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possible.</a:t>
            </a:r>
            <a:endParaRPr sz="2000" dirty="0">
              <a:latin typeface="Times New Roman" panose="02020603050405020304" pitchFamily="18" charset="0"/>
              <a:cs typeface="Times New Roman" panose="02020603050405020304" pitchFamily="18" charset="0"/>
            </a:endParaRPr>
          </a:p>
          <a:p>
            <a:pPr marL="984885" lvl="1" indent="-515620">
              <a:buAutoNum type="arabicPeriod"/>
              <a:tabLst>
                <a:tab pos="984885" algn="l"/>
                <a:tab pos="985519" algn="l"/>
              </a:tabLst>
            </a:pPr>
            <a:r>
              <a:rPr sz="2000" spc="-10" dirty="0">
                <a:latin typeface="Times New Roman" panose="02020603050405020304" pitchFamily="18" charset="0"/>
                <a:cs typeface="Times New Roman" panose="02020603050405020304" pitchFamily="18" charset="0"/>
              </a:rPr>
              <a:t>Mutual </a:t>
            </a:r>
            <a:r>
              <a:rPr sz="2000" spc="-15" dirty="0">
                <a:latin typeface="Times New Roman" panose="02020603050405020304" pitchFamily="18" charset="0"/>
                <a:cs typeface="Times New Roman" panose="02020603050405020304" pitchFamily="18" charset="0"/>
              </a:rPr>
              <a:t>exclusion</a:t>
            </a:r>
            <a:endParaRPr sz="2000" dirty="0">
              <a:latin typeface="Times New Roman" panose="02020603050405020304" pitchFamily="18" charset="0"/>
              <a:cs typeface="Times New Roman" panose="02020603050405020304" pitchFamily="18" charset="0"/>
            </a:endParaRPr>
          </a:p>
          <a:p>
            <a:pPr marL="984885" lvl="1" indent="-515620">
              <a:buAutoNum type="arabicPeriod"/>
              <a:tabLst>
                <a:tab pos="984885" algn="l"/>
                <a:tab pos="985519" algn="l"/>
              </a:tabLst>
            </a:pPr>
            <a:r>
              <a:rPr sz="2000" spc="-5" dirty="0">
                <a:latin typeface="Times New Roman" panose="02020603050405020304" pitchFamily="18" charset="0"/>
                <a:cs typeface="Times New Roman" panose="02020603050405020304" pitchFamily="18" charset="0"/>
              </a:rPr>
              <a:t>Hold and</a:t>
            </a:r>
            <a:r>
              <a:rPr sz="2000" spc="-2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wait</a:t>
            </a:r>
            <a:endParaRPr sz="2000" dirty="0">
              <a:latin typeface="Times New Roman" panose="02020603050405020304" pitchFamily="18" charset="0"/>
              <a:cs typeface="Times New Roman" panose="02020603050405020304" pitchFamily="18" charset="0"/>
            </a:endParaRPr>
          </a:p>
          <a:p>
            <a:pPr marL="984885" lvl="1" indent="-515620">
              <a:buAutoNum type="arabicPeriod"/>
              <a:tabLst>
                <a:tab pos="984885" algn="l"/>
                <a:tab pos="985519" algn="l"/>
              </a:tabLst>
            </a:pPr>
            <a:r>
              <a:rPr sz="2000" spc="-10" dirty="0">
                <a:latin typeface="Times New Roman" panose="02020603050405020304" pitchFamily="18" charset="0"/>
                <a:cs typeface="Times New Roman" panose="02020603050405020304" pitchFamily="18" charset="0"/>
              </a:rPr>
              <a:t>Non-preemption</a:t>
            </a:r>
            <a:endParaRPr sz="2000" dirty="0">
              <a:latin typeface="Times New Roman" panose="02020603050405020304" pitchFamily="18" charset="0"/>
              <a:cs typeface="Times New Roman" panose="02020603050405020304" pitchFamily="18" charset="0"/>
            </a:endParaRPr>
          </a:p>
          <a:p>
            <a:pPr marL="984885" lvl="1" indent="-515620">
              <a:buAutoNum type="arabicPeriod"/>
              <a:tabLst>
                <a:tab pos="984885" algn="l"/>
                <a:tab pos="985519" algn="l"/>
              </a:tabLst>
            </a:pPr>
            <a:r>
              <a:rPr sz="2000" spc="-10" dirty="0">
                <a:latin typeface="Times New Roman" panose="02020603050405020304" pitchFamily="18" charset="0"/>
                <a:cs typeface="Times New Roman" panose="02020603050405020304" pitchFamily="18" charset="0"/>
              </a:rPr>
              <a:t>Circular</a:t>
            </a:r>
            <a:r>
              <a:rPr sz="2000" spc="-2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wait.</a:t>
            </a:r>
            <a:endParaRPr sz="2000" dirty="0">
              <a:latin typeface="Times New Roman" panose="02020603050405020304" pitchFamily="18" charset="0"/>
              <a:cs typeface="Times New Roman" panose="02020603050405020304" pitchFamily="18" charset="0"/>
            </a:endParaRPr>
          </a:p>
          <a:p>
            <a:pPr marL="241300" indent="-229235">
              <a:spcBef>
                <a:spcPts val="65"/>
              </a:spcBef>
              <a:buFont typeface="Arial"/>
              <a:buChar char="•"/>
              <a:tabLst>
                <a:tab pos="241935" algn="l"/>
              </a:tabLst>
            </a:pPr>
            <a:r>
              <a:rPr sz="2000" b="1" spc="-5" dirty="0">
                <a:latin typeface="Times New Roman" panose="02020603050405020304" pitchFamily="18" charset="0"/>
                <a:cs typeface="Times New Roman" panose="02020603050405020304" pitchFamily="18" charset="0"/>
              </a:rPr>
              <a:t>Mutual </a:t>
            </a:r>
            <a:r>
              <a:rPr sz="2000" b="1" spc="-15" dirty="0">
                <a:latin typeface="Times New Roman" panose="02020603050405020304" pitchFamily="18" charset="0"/>
                <a:cs typeface="Times New Roman" panose="02020603050405020304" pitchFamily="18" charset="0"/>
              </a:rPr>
              <a:t>exclusion:</a:t>
            </a:r>
            <a:endParaRPr sz="2000" dirty="0">
              <a:latin typeface="Times New Roman" panose="02020603050405020304" pitchFamily="18" charset="0"/>
              <a:cs typeface="Times New Roman" panose="02020603050405020304" pitchFamily="18" charset="0"/>
            </a:endParaRPr>
          </a:p>
          <a:p>
            <a:pPr marL="698500" marR="24765" indent="-228600">
              <a:spcBef>
                <a:spcPts val="645"/>
              </a:spcBef>
              <a:buFont typeface="Arial"/>
              <a:buChar char="•"/>
              <a:tabLst>
                <a:tab pos="698500" algn="l"/>
                <a:tab pos="699135" algn="l"/>
              </a:tabLst>
            </a:pPr>
            <a:r>
              <a:rPr sz="2000" spc="-35" dirty="0">
                <a:latin typeface="Times New Roman" panose="02020603050405020304" pitchFamily="18" charset="0"/>
                <a:cs typeface="Times New Roman" panose="02020603050405020304" pitchFamily="18" charset="0"/>
              </a:rPr>
              <a:t>At </a:t>
            </a:r>
            <a:r>
              <a:rPr sz="2000" spc="-10" dirty="0">
                <a:latin typeface="Times New Roman" panose="02020603050405020304" pitchFamily="18" charset="0"/>
                <a:cs typeface="Times New Roman" panose="02020603050405020304" pitchFamily="18" charset="0"/>
              </a:rPr>
              <a:t>least </a:t>
            </a:r>
            <a:r>
              <a:rPr sz="2000" spc="-5" dirty="0">
                <a:latin typeface="Times New Roman" panose="02020603050405020304" pitchFamily="18" charset="0"/>
                <a:cs typeface="Times New Roman" panose="02020603050405020304" pitchFamily="18" charset="0"/>
              </a:rPr>
              <a:t>one </a:t>
            </a:r>
            <a:r>
              <a:rPr sz="2000" spc="-10" dirty="0">
                <a:latin typeface="Times New Roman" panose="02020603050405020304" pitchFamily="18" charset="0"/>
                <a:cs typeface="Times New Roman" panose="02020603050405020304" pitchFamily="18" charset="0"/>
              </a:rPr>
              <a:t>resource must </a:t>
            </a:r>
            <a:r>
              <a:rPr sz="2000" spc="-5" dirty="0">
                <a:latin typeface="Times New Roman" panose="02020603050405020304" pitchFamily="18" charset="0"/>
                <a:cs typeface="Times New Roman" panose="02020603050405020304" pitchFamily="18" charset="0"/>
              </a:rPr>
              <a:t>be </a:t>
            </a:r>
            <a:r>
              <a:rPr sz="2000" spc="-10" dirty="0">
                <a:latin typeface="Times New Roman" panose="02020603050405020304" pitchFamily="18" charset="0"/>
                <a:cs typeface="Times New Roman" panose="02020603050405020304" pitchFamily="18" charset="0"/>
              </a:rPr>
              <a:t>held </a:t>
            </a:r>
            <a:r>
              <a:rPr sz="2000" spc="-5" dirty="0">
                <a:latin typeface="Times New Roman" panose="02020603050405020304" pitchFamily="18" charset="0"/>
                <a:cs typeface="Times New Roman" panose="02020603050405020304" pitchFamily="18" charset="0"/>
              </a:rPr>
              <a:t>in a </a:t>
            </a:r>
            <a:r>
              <a:rPr sz="2000" spc="-10" dirty="0">
                <a:latin typeface="Times New Roman" panose="02020603050405020304" pitchFamily="18" charset="0"/>
                <a:cs typeface="Times New Roman" panose="02020603050405020304" pitchFamily="18" charset="0"/>
              </a:rPr>
              <a:t>non-sharable </a:t>
            </a:r>
            <a:r>
              <a:rPr sz="2000" spc="-5" dirty="0">
                <a:latin typeface="Times New Roman" panose="02020603050405020304" pitchFamily="18" charset="0"/>
                <a:cs typeface="Times New Roman" panose="02020603050405020304" pitchFamily="18" charset="0"/>
              </a:rPr>
              <a:t>mode; </a:t>
            </a:r>
            <a:r>
              <a:rPr sz="2000" spc="-10" dirty="0">
                <a:latin typeface="Times New Roman" panose="02020603050405020304" pitchFamily="18" charset="0"/>
                <a:cs typeface="Times New Roman" panose="02020603050405020304" pitchFamily="18" charset="0"/>
              </a:rPr>
              <a:t>that </a:t>
            </a:r>
            <a:r>
              <a:rPr sz="2000" dirty="0">
                <a:latin typeface="Times New Roman" panose="02020603050405020304" pitchFamily="18" charset="0"/>
                <a:cs typeface="Times New Roman" panose="02020603050405020304" pitchFamily="18" charset="0"/>
              </a:rPr>
              <a:t>is, </a:t>
            </a:r>
            <a:r>
              <a:rPr sz="2000" spc="-10" dirty="0">
                <a:latin typeface="Times New Roman" panose="02020603050405020304" pitchFamily="18" charset="0"/>
                <a:cs typeface="Times New Roman" panose="02020603050405020304" pitchFamily="18" charset="0"/>
              </a:rPr>
              <a:t>only </a:t>
            </a:r>
            <a:r>
              <a:rPr sz="2000" spc="-5" dirty="0">
                <a:latin typeface="Times New Roman" panose="02020603050405020304" pitchFamily="18" charset="0"/>
                <a:cs typeface="Times New Roman" panose="02020603050405020304" pitchFamily="18" charset="0"/>
              </a:rPr>
              <a:t>one </a:t>
            </a:r>
            <a:r>
              <a:rPr sz="2000" spc="-10" dirty="0">
                <a:latin typeface="Times New Roman" panose="02020603050405020304" pitchFamily="18" charset="0"/>
                <a:cs typeface="Times New Roman" panose="02020603050405020304" pitchFamily="18" charset="0"/>
              </a:rPr>
              <a:t>process  </a:t>
            </a:r>
            <a:r>
              <a:rPr sz="2000" spc="-15" dirty="0">
                <a:latin typeface="Times New Roman" panose="02020603050405020304" pitchFamily="18" charset="0"/>
                <a:cs typeface="Times New Roman" panose="02020603050405020304" pitchFamily="18" charset="0"/>
              </a:rPr>
              <a:t>at </a:t>
            </a:r>
            <a:r>
              <a:rPr sz="2000" spc="-5" dirty="0">
                <a:latin typeface="Times New Roman" panose="02020603050405020304" pitchFamily="18" charset="0"/>
                <a:cs typeface="Times New Roman" panose="02020603050405020304" pitchFamily="18" charset="0"/>
              </a:rPr>
              <a:t>a time </a:t>
            </a:r>
            <a:r>
              <a:rPr sz="2000" spc="-15" dirty="0">
                <a:latin typeface="Times New Roman" panose="02020603050405020304" pitchFamily="18" charset="0"/>
                <a:cs typeface="Times New Roman" panose="02020603050405020304" pitchFamily="18" charset="0"/>
              </a:rPr>
              <a:t>can </a:t>
            </a:r>
            <a:r>
              <a:rPr sz="2000" spc="-10" dirty="0">
                <a:latin typeface="Times New Roman" panose="02020603050405020304" pitchFamily="18" charset="0"/>
                <a:cs typeface="Times New Roman" panose="02020603050405020304" pitchFamily="18" charset="0"/>
              </a:rPr>
              <a:t>use </a:t>
            </a:r>
            <a:r>
              <a:rPr sz="2000" spc="-5" dirty="0">
                <a:latin typeface="Times New Roman" panose="02020603050405020304" pitchFamily="18" charset="0"/>
                <a:cs typeface="Times New Roman" panose="02020603050405020304" pitchFamily="18" charset="0"/>
              </a:rPr>
              <a:t>the</a:t>
            </a:r>
            <a:r>
              <a:rPr sz="2000" spc="7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resource.</a:t>
            </a:r>
            <a:endParaRPr sz="2000" dirty="0">
              <a:latin typeface="Times New Roman" panose="02020603050405020304" pitchFamily="18" charset="0"/>
              <a:cs typeface="Times New Roman" panose="02020603050405020304" pitchFamily="18" charset="0"/>
            </a:endParaRPr>
          </a:p>
          <a:p>
            <a:pPr marL="762635" indent="-293370">
              <a:buFont typeface="Arial"/>
              <a:buChar char="•"/>
              <a:tabLst>
                <a:tab pos="762635" algn="l"/>
                <a:tab pos="763270" algn="l"/>
              </a:tabLst>
            </a:pPr>
            <a:r>
              <a:rPr sz="2000" spc="-5" dirty="0">
                <a:latin typeface="Times New Roman" panose="02020603050405020304" pitchFamily="18" charset="0"/>
                <a:cs typeface="Times New Roman" panose="02020603050405020304" pitchFamily="18" charset="0"/>
              </a:rPr>
              <a:t>If another </a:t>
            </a:r>
            <a:r>
              <a:rPr sz="2000" spc="-10" dirty="0">
                <a:latin typeface="Times New Roman" panose="02020603050405020304" pitchFamily="18" charset="0"/>
                <a:cs typeface="Times New Roman" panose="02020603050405020304" pitchFamily="18" charset="0"/>
              </a:rPr>
              <a:t>process requests that resource, </a:t>
            </a:r>
            <a:r>
              <a:rPr sz="2000" spc="-5"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requesting process must </a:t>
            </a:r>
            <a:r>
              <a:rPr sz="2000" spc="-5" dirty="0">
                <a:latin typeface="Times New Roman" panose="02020603050405020304" pitchFamily="18" charset="0"/>
                <a:cs typeface="Times New Roman" panose="02020603050405020304" pitchFamily="18" charset="0"/>
              </a:rPr>
              <a:t>be</a:t>
            </a:r>
            <a:r>
              <a:rPr sz="2000" spc="10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delayed</a:t>
            </a:r>
            <a:endParaRPr sz="2000" dirty="0">
              <a:latin typeface="Times New Roman" panose="02020603050405020304" pitchFamily="18" charset="0"/>
              <a:cs typeface="Times New Roman" panose="02020603050405020304" pitchFamily="18" charset="0"/>
            </a:endParaRPr>
          </a:p>
          <a:p>
            <a:pPr marL="698500"/>
            <a:r>
              <a:rPr sz="2000" spc="-10" dirty="0">
                <a:latin typeface="Times New Roman" panose="02020603050405020304" pitchFamily="18" charset="0"/>
                <a:cs typeface="Times New Roman" panose="02020603050405020304" pitchFamily="18" charset="0"/>
              </a:rPr>
              <a:t>until </a:t>
            </a:r>
            <a:r>
              <a:rPr sz="2000" spc="-5"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resource has been</a:t>
            </a:r>
            <a:r>
              <a:rPr sz="2000" spc="2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released.</a:t>
            </a:r>
            <a:endParaRPr sz="2000" dirty="0">
              <a:latin typeface="Times New Roman" panose="02020603050405020304" pitchFamily="18" charset="0"/>
              <a:cs typeface="Times New Roman" panose="02020603050405020304" pitchFamily="18" charset="0"/>
            </a:endParaRPr>
          </a:p>
          <a:p>
            <a:pPr marL="241300" indent="-229235">
              <a:spcBef>
                <a:spcPts val="55"/>
              </a:spcBef>
              <a:buFont typeface="Arial"/>
              <a:buChar char="•"/>
              <a:tabLst>
                <a:tab pos="241935" algn="l"/>
              </a:tabLst>
            </a:pPr>
            <a:r>
              <a:rPr sz="2000" b="1" i="1" spc="-5" dirty="0">
                <a:latin typeface="Times New Roman" panose="02020603050405020304" pitchFamily="18" charset="0"/>
                <a:cs typeface="Times New Roman" panose="02020603050405020304" pitchFamily="18" charset="0"/>
              </a:rPr>
              <a:t>Hold </a:t>
            </a:r>
            <a:r>
              <a:rPr sz="2000" b="1" i="1" dirty="0">
                <a:latin typeface="Times New Roman" panose="02020603050405020304" pitchFamily="18" charset="0"/>
                <a:cs typeface="Times New Roman" panose="02020603050405020304" pitchFamily="18" charset="0"/>
              </a:rPr>
              <a:t>and </a:t>
            </a:r>
            <a:r>
              <a:rPr sz="2000" b="1" i="1" spc="-5" dirty="0">
                <a:latin typeface="Times New Roman" panose="02020603050405020304" pitchFamily="18" charset="0"/>
                <a:cs typeface="Times New Roman" panose="02020603050405020304" pitchFamily="18" charset="0"/>
              </a:rPr>
              <a:t>wait</a:t>
            </a:r>
            <a:r>
              <a:rPr sz="2000" spc="-5"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marL="698500" marR="563880" lvl="1" indent="-228600">
              <a:spcBef>
                <a:spcPts val="650"/>
              </a:spcBef>
              <a:buFont typeface="Arial"/>
              <a:buChar char="•"/>
              <a:tabLst>
                <a:tab pos="698500" algn="l"/>
                <a:tab pos="699135" algn="l"/>
              </a:tabLst>
            </a:pPr>
            <a:r>
              <a:rPr sz="2000" spc="-15" dirty="0">
                <a:latin typeface="Times New Roman" panose="02020603050405020304" pitchFamily="18" charset="0"/>
                <a:cs typeface="Times New Roman" panose="02020603050405020304" pitchFamily="18" charset="0"/>
              </a:rPr>
              <a:t>There </a:t>
            </a:r>
            <a:r>
              <a:rPr sz="2000" spc="-10" dirty="0">
                <a:latin typeface="Times New Roman" panose="02020603050405020304" pitchFamily="18" charset="0"/>
                <a:cs typeface="Times New Roman" panose="02020603050405020304" pitchFamily="18" charset="0"/>
              </a:rPr>
              <a:t>must </a:t>
            </a:r>
            <a:r>
              <a:rPr sz="2000" spc="-20" dirty="0">
                <a:latin typeface="Times New Roman" panose="02020603050405020304" pitchFamily="18" charset="0"/>
                <a:cs typeface="Times New Roman" panose="02020603050405020304" pitchFamily="18" charset="0"/>
              </a:rPr>
              <a:t>exist </a:t>
            </a:r>
            <a:r>
              <a:rPr sz="2000" spc="-5" dirty="0">
                <a:latin typeface="Times New Roman" panose="02020603050405020304" pitchFamily="18" charset="0"/>
                <a:cs typeface="Times New Roman" panose="02020603050405020304" pitchFamily="18" charset="0"/>
              </a:rPr>
              <a:t>a </a:t>
            </a:r>
            <a:r>
              <a:rPr sz="2000" spc="-10" dirty="0">
                <a:latin typeface="Times New Roman" panose="02020603050405020304" pitchFamily="18" charset="0"/>
                <a:cs typeface="Times New Roman" panose="02020603050405020304" pitchFamily="18" charset="0"/>
              </a:rPr>
              <a:t>process that </a:t>
            </a:r>
            <a:r>
              <a:rPr sz="2000" spc="-5" dirty="0">
                <a:latin typeface="Times New Roman" panose="02020603050405020304" pitchFamily="18" charset="0"/>
                <a:cs typeface="Times New Roman" panose="02020603050405020304" pitchFamily="18" charset="0"/>
              </a:rPr>
              <a:t>is </a:t>
            </a:r>
            <a:r>
              <a:rPr sz="2000" spc="-10" dirty="0">
                <a:latin typeface="Times New Roman" panose="02020603050405020304" pitchFamily="18" charset="0"/>
                <a:cs typeface="Times New Roman" panose="02020603050405020304" pitchFamily="18" charset="0"/>
              </a:rPr>
              <a:t>holding </a:t>
            </a:r>
            <a:r>
              <a:rPr sz="2000" spc="-15" dirty="0">
                <a:latin typeface="Times New Roman" panose="02020603050405020304" pitchFamily="18" charset="0"/>
                <a:cs typeface="Times New Roman" panose="02020603050405020304" pitchFamily="18" charset="0"/>
              </a:rPr>
              <a:t>at </a:t>
            </a:r>
            <a:r>
              <a:rPr sz="2000" spc="-5" dirty="0">
                <a:latin typeface="Times New Roman" panose="02020603050405020304" pitchFamily="18" charset="0"/>
                <a:cs typeface="Times New Roman" panose="02020603050405020304" pitchFamily="18" charset="0"/>
              </a:rPr>
              <a:t>least one </a:t>
            </a:r>
            <a:r>
              <a:rPr sz="2000" spc="-10" dirty="0">
                <a:latin typeface="Times New Roman" panose="02020603050405020304" pitchFamily="18" charset="0"/>
                <a:cs typeface="Times New Roman" panose="02020603050405020304" pitchFamily="18" charset="0"/>
              </a:rPr>
              <a:t>resource </a:t>
            </a:r>
            <a:r>
              <a:rPr sz="2000" spc="-5" dirty="0">
                <a:latin typeface="Times New Roman" panose="02020603050405020304" pitchFamily="18" charset="0"/>
                <a:cs typeface="Times New Roman" panose="02020603050405020304" pitchFamily="18" charset="0"/>
              </a:rPr>
              <a:t>and is </a:t>
            </a:r>
            <a:r>
              <a:rPr sz="2000" spc="-10" dirty="0">
                <a:latin typeface="Times New Roman" panose="02020603050405020304" pitchFamily="18" charset="0"/>
                <a:cs typeface="Times New Roman" panose="02020603050405020304" pitchFamily="18" charset="0"/>
              </a:rPr>
              <a:t>waiting </a:t>
            </a:r>
            <a:r>
              <a:rPr sz="2000" spc="-15" dirty="0">
                <a:latin typeface="Times New Roman" panose="02020603050405020304" pitchFamily="18" charset="0"/>
                <a:cs typeface="Times New Roman" panose="02020603050405020304" pitchFamily="18" charset="0"/>
              </a:rPr>
              <a:t>to  </a:t>
            </a:r>
            <a:r>
              <a:rPr sz="2000" spc="-10" dirty="0">
                <a:latin typeface="Times New Roman" panose="02020603050405020304" pitchFamily="18" charset="0"/>
                <a:cs typeface="Times New Roman" panose="02020603050405020304" pitchFamily="18" charset="0"/>
              </a:rPr>
              <a:t>acquire </a:t>
            </a:r>
            <a:r>
              <a:rPr sz="2000" spc="-5" dirty="0">
                <a:latin typeface="Times New Roman" panose="02020603050405020304" pitchFamily="18" charset="0"/>
                <a:cs typeface="Times New Roman" panose="02020603050405020304" pitchFamily="18" charset="0"/>
              </a:rPr>
              <a:t>additional </a:t>
            </a:r>
            <a:r>
              <a:rPr sz="2000" spc="-10" dirty="0">
                <a:latin typeface="Times New Roman" panose="02020603050405020304" pitchFamily="18" charset="0"/>
                <a:cs typeface="Times New Roman" panose="02020603050405020304" pitchFamily="18" charset="0"/>
              </a:rPr>
              <a:t>resources </a:t>
            </a:r>
            <a:r>
              <a:rPr sz="2000" spc="-15" dirty="0">
                <a:latin typeface="Times New Roman" panose="02020603050405020304" pitchFamily="18" charset="0"/>
                <a:cs typeface="Times New Roman" panose="02020603050405020304" pitchFamily="18" charset="0"/>
              </a:rPr>
              <a:t>that </a:t>
            </a:r>
            <a:r>
              <a:rPr sz="2000" spc="-10" dirty="0">
                <a:latin typeface="Times New Roman" panose="02020603050405020304" pitchFamily="18" charset="0"/>
                <a:cs typeface="Times New Roman" panose="02020603050405020304" pitchFamily="18" charset="0"/>
              </a:rPr>
              <a:t>are </a:t>
            </a:r>
            <a:r>
              <a:rPr sz="2000" spc="-15" dirty="0">
                <a:latin typeface="Times New Roman" panose="02020603050405020304" pitchFamily="18" charset="0"/>
                <a:cs typeface="Times New Roman" panose="02020603050405020304" pitchFamily="18" charset="0"/>
              </a:rPr>
              <a:t>currently </a:t>
            </a:r>
            <a:r>
              <a:rPr sz="2000" spc="-10" dirty="0">
                <a:latin typeface="Times New Roman" panose="02020603050405020304" pitchFamily="18" charset="0"/>
                <a:cs typeface="Times New Roman" panose="02020603050405020304" pitchFamily="18" charset="0"/>
              </a:rPr>
              <a:t>being held by </a:t>
            </a:r>
            <a:r>
              <a:rPr sz="2000" spc="-5" dirty="0">
                <a:latin typeface="Times New Roman" panose="02020603050405020304" pitchFamily="18" charset="0"/>
                <a:cs typeface="Times New Roman" panose="02020603050405020304" pitchFamily="18" charset="0"/>
              </a:rPr>
              <a:t>other</a:t>
            </a:r>
            <a:r>
              <a:rPr sz="2000" spc="14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processes.</a:t>
            </a:r>
            <a:endParaRPr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8200" y="521602"/>
            <a:ext cx="10351770" cy="4514697"/>
          </a:xfrm>
          <a:prstGeom prst="rect">
            <a:avLst/>
          </a:prstGeom>
        </p:spPr>
        <p:txBody>
          <a:bodyPr vert="horz" wrap="square" lIns="0" tIns="13335" rIns="0" bIns="0" rtlCol="0">
            <a:spAutoFit/>
          </a:bodyPr>
          <a:lstStyle/>
          <a:p>
            <a:pPr marL="241300" indent="-229235">
              <a:spcBef>
                <a:spcPts val="105"/>
              </a:spcBef>
              <a:buFont typeface="Arial"/>
              <a:buChar char="•"/>
              <a:tabLst>
                <a:tab pos="241300" algn="l"/>
                <a:tab pos="241935" algn="l"/>
              </a:tabLst>
            </a:pPr>
            <a:r>
              <a:rPr sz="2800" b="1" spc="-5" dirty="0">
                <a:latin typeface="Times New Roman" panose="02020603050405020304" pitchFamily="18" charset="0"/>
                <a:cs typeface="Times New Roman" panose="02020603050405020304" pitchFamily="18" charset="0"/>
              </a:rPr>
              <a:t>Non-preemption</a:t>
            </a:r>
            <a:r>
              <a:rPr sz="2800" b="1" spc="-40"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a:p>
            <a:pPr marL="698500" marR="5080" lvl="1" indent="-228600">
              <a:spcBef>
                <a:spcPts val="555"/>
              </a:spcBef>
              <a:buFont typeface="Arial"/>
              <a:buChar char="•"/>
              <a:tabLst>
                <a:tab pos="698500" algn="l"/>
                <a:tab pos="699135" algn="l"/>
              </a:tabLst>
            </a:pPr>
            <a:r>
              <a:rPr sz="2800" spc="-5" dirty="0">
                <a:latin typeface="Times New Roman" panose="02020603050405020304" pitchFamily="18" charset="0"/>
                <a:cs typeface="Times New Roman" panose="02020603050405020304" pitchFamily="18" charset="0"/>
              </a:rPr>
              <a:t>Resources cannot </a:t>
            </a:r>
            <a:r>
              <a:rPr sz="2800" dirty="0">
                <a:latin typeface="Times New Roman" panose="02020603050405020304" pitchFamily="18" charset="0"/>
                <a:cs typeface="Times New Roman" panose="02020603050405020304" pitchFamily="18" charset="0"/>
              </a:rPr>
              <a:t>be </a:t>
            </a:r>
            <a:r>
              <a:rPr sz="2800" spc="-5" dirty="0">
                <a:latin typeface="Times New Roman" panose="02020603050405020304" pitchFamily="18" charset="0"/>
                <a:cs typeface="Times New Roman" panose="02020603050405020304" pitchFamily="18" charset="0"/>
              </a:rPr>
              <a:t>preempted; that </a:t>
            </a:r>
            <a:r>
              <a:rPr sz="2800" dirty="0">
                <a:latin typeface="Times New Roman" panose="02020603050405020304" pitchFamily="18" charset="0"/>
                <a:cs typeface="Times New Roman" panose="02020603050405020304" pitchFamily="18" charset="0"/>
              </a:rPr>
              <a:t>is, a </a:t>
            </a:r>
            <a:r>
              <a:rPr sz="2800" spc="-5" dirty="0">
                <a:latin typeface="Times New Roman" panose="02020603050405020304" pitchFamily="18" charset="0"/>
                <a:cs typeface="Times New Roman" panose="02020603050405020304" pitchFamily="18" charset="0"/>
              </a:rPr>
              <a:t>resource can </a:t>
            </a:r>
            <a:r>
              <a:rPr sz="2800" dirty="0">
                <a:latin typeface="Times New Roman" panose="02020603050405020304" pitchFamily="18" charset="0"/>
                <a:cs typeface="Times New Roman" panose="02020603050405020304" pitchFamily="18" charset="0"/>
              </a:rPr>
              <a:t>be released only </a:t>
            </a:r>
            <a:r>
              <a:rPr sz="2800" spc="-10" dirty="0">
                <a:latin typeface="Times New Roman" panose="02020603050405020304" pitchFamily="18" charset="0"/>
                <a:cs typeface="Times New Roman" panose="02020603050405020304" pitchFamily="18" charset="0"/>
              </a:rPr>
              <a:t>voluntarily </a:t>
            </a:r>
            <a:r>
              <a:rPr sz="2800" spc="-5" dirty="0">
                <a:latin typeface="Times New Roman" panose="02020603050405020304" pitchFamily="18" charset="0"/>
                <a:cs typeface="Times New Roman" panose="02020603050405020304" pitchFamily="18" charset="0"/>
              </a:rPr>
              <a:t>by </a:t>
            </a:r>
            <a:r>
              <a:rPr sz="2800" dirty="0">
                <a:latin typeface="Times New Roman" panose="02020603050405020304" pitchFamily="18" charset="0"/>
                <a:cs typeface="Times New Roman" panose="02020603050405020304" pitchFamily="18" charset="0"/>
              </a:rPr>
              <a:t>the </a:t>
            </a:r>
            <a:r>
              <a:rPr sz="2800" spc="-5" dirty="0">
                <a:latin typeface="Times New Roman" panose="02020603050405020304" pitchFamily="18" charset="0"/>
                <a:cs typeface="Times New Roman" panose="02020603050405020304" pitchFamily="18" charset="0"/>
              </a:rPr>
              <a:t>process </a:t>
            </a:r>
            <a:r>
              <a:rPr sz="2800" dirty="0">
                <a:latin typeface="Times New Roman" panose="02020603050405020304" pitchFamily="18" charset="0"/>
                <a:cs typeface="Times New Roman" panose="02020603050405020304" pitchFamily="18" charset="0"/>
              </a:rPr>
              <a:t>holding  it, </a:t>
            </a:r>
            <a:r>
              <a:rPr sz="2800" spc="-10" dirty="0">
                <a:latin typeface="Times New Roman" panose="02020603050405020304" pitchFamily="18" charset="0"/>
                <a:cs typeface="Times New Roman" panose="02020603050405020304" pitchFamily="18" charset="0"/>
              </a:rPr>
              <a:t>after </a:t>
            </a:r>
            <a:r>
              <a:rPr sz="2800" spc="-5" dirty="0">
                <a:latin typeface="Times New Roman" panose="02020603050405020304" pitchFamily="18" charset="0"/>
                <a:cs typeface="Times New Roman" panose="02020603050405020304" pitchFamily="18" charset="0"/>
              </a:rPr>
              <a:t>that process, </a:t>
            </a:r>
            <a:r>
              <a:rPr sz="2800" dirty="0">
                <a:latin typeface="Times New Roman" panose="02020603050405020304" pitchFamily="18" charset="0"/>
                <a:cs typeface="Times New Roman" panose="02020603050405020304" pitchFamily="18" charset="0"/>
              </a:rPr>
              <a:t>has </a:t>
            </a:r>
            <a:r>
              <a:rPr sz="2800" spc="-5" dirty="0">
                <a:latin typeface="Times New Roman" panose="02020603050405020304" pitchFamily="18" charset="0"/>
                <a:cs typeface="Times New Roman" panose="02020603050405020304" pitchFamily="18" charset="0"/>
              </a:rPr>
              <a:t>completed </a:t>
            </a:r>
            <a:r>
              <a:rPr sz="2800" dirty="0">
                <a:latin typeface="Times New Roman" panose="02020603050405020304" pitchFamily="18" charset="0"/>
                <a:cs typeface="Times New Roman" panose="02020603050405020304" pitchFamily="18" charset="0"/>
              </a:rPr>
              <a:t>its</a:t>
            </a:r>
            <a:r>
              <a:rPr sz="2800" spc="-6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task.</a:t>
            </a:r>
            <a:endParaRPr sz="2800" dirty="0">
              <a:latin typeface="Times New Roman" panose="02020603050405020304" pitchFamily="18" charset="0"/>
              <a:cs typeface="Times New Roman" panose="02020603050405020304" pitchFamily="18" charset="0"/>
            </a:endParaRPr>
          </a:p>
          <a:p>
            <a:pPr marL="241300" indent="-229235">
              <a:spcBef>
                <a:spcPts val="280"/>
              </a:spcBef>
              <a:buFont typeface="Arial"/>
              <a:buChar char="•"/>
              <a:tabLst>
                <a:tab pos="241300" algn="l"/>
                <a:tab pos="241935" algn="l"/>
              </a:tabLst>
            </a:pPr>
            <a:r>
              <a:rPr sz="2800" b="1" spc="-10" dirty="0">
                <a:latin typeface="Times New Roman" panose="02020603050405020304" pitchFamily="18" charset="0"/>
                <a:cs typeface="Times New Roman" panose="02020603050405020304" pitchFamily="18" charset="0"/>
              </a:rPr>
              <a:t>Circular</a:t>
            </a:r>
            <a:r>
              <a:rPr sz="2800" b="1" spc="-20" dirty="0">
                <a:latin typeface="Times New Roman" panose="02020603050405020304" pitchFamily="18" charset="0"/>
                <a:cs typeface="Times New Roman" panose="02020603050405020304" pitchFamily="18" charset="0"/>
              </a:rPr>
              <a:t> </a:t>
            </a:r>
            <a:r>
              <a:rPr sz="2800" b="1" spc="-10" dirty="0">
                <a:latin typeface="Times New Roman" panose="02020603050405020304" pitchFamily="18" charset="0"/>
                <a:cs typeface="Times New Roman" panose="02020603050405020304" pitchFamily="18" charset="0"/>
              </a:rPr>
              <a:t>wait:</a:t>
            </a:r>
            <a:endParaRPr sz="2800" dirty="0">
              <a:latin typeface="Times New Roman" panose="02020603050405020304" pitchFamily="18" charset="0"/>
              <a:cs typeface="Times New Roman" panose="02020603050405020304" pitchFamily="18" charset="0"/>
            </a:endParaRPr>
          </a:p>
          <a:p>
            <a:pPr marL="698500" marR="194310" lvl="1" indent="-228600" algn="just">
              <a:spcBef>
                <a:spcPts val="560"/>
              </a:spcBef>
              <a:buFont typeface="Arial"/>
              <a:buChar char="•"/>
              <a:tabLst>
                <a:tab pos="748030" algn="l"/>
              </a:tabLst>
            </a:pPr>
            <a:r>
              <a:rPr sz="280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There must </a:t>
            </a:r>
            <a:r>
              <a:rPr sz="2800" spc="-10" dirty="0">
                <a:latin typeface="Times New Roman" panose="02020603050405020304" pitchFamily="18" charset="0"/>
                <a:cs typeface="Times New Roman" panose="02020603050405020304" pitchFamily="18" charset="0"/>
              </a:rPr>
              <a:t>exist </a:t>
            </a:r>
            <a:r>
              <a:rPr sz="2800" dirty="0">
                <a:latin typeface="Times New Roman" panose="02020603050405020304" pitchFamily="18" charset="0"/>
                <a:cs typeface="Times New Roman" panose="02020603050405020304" pitchFamily="18" charset="0"/>
              </a:rPr>
              <a:t>a </a:t>
            </a:r>
            <a:r>
              <a:rPr sz="2800" spc="-5" dirty="0">
                <a:latin typeface="Times New Roman" panose="02020603050405020304" pitchFamily="18" charset="0"/>
                <a:cs typeface="Times New Roman" panose="02020603050405020304" pitchFamily="18" charset="0"/>
              </a:rPr>
              <a:t>set {P0, P1, ..., Pn </a:t>
            </a:r>
            <a:r>
              <a:rPr sz="2800" dirty="0">
                <a:latin typeface="Times New Roman" panose="02020603050405020304" pitchFamily="18" charset="0"/>
                <a:cs typeface="Times New Roman" panose="02020603050405020304" pitchFamily="18" charset="0"/>
              </a:rPr>
              <a:t>} of waiting </a:t>
            </a:r>
            <a:r>
              <a:rPr sz="2800" spc="-5" dirty="0">
                <a:latin typeface="Times New Roman" panose="02020603050405020304" pitchFamily="18" charset="0"/>
                <a:cs typeface="Times New Roman" panose="02020603050405020304" pitchFamily="18" charset="0"/>
              </a:rPr>
              <a:t>processes </a:t>
            </a:r>
            <a:r>
              <a:rPr sz="2800" dirty="0">
                <a:latin typeface="Times New Roman" panose="02020603050405020304" pitchFamily="18" charset="0"/>
                <a:cs typeface="Times New Roman" panose="02020603050405020304" pitchFamily="18" charset="0"/>
              </a:rPr>
              <a:t>such </a:t>
            </a:r>
            <a:r>
              <a:rPr sz="2800" spc="-5" dirty="0">
                <a:latin typeface="Times New Roman" panose="02020603050405020304" pitchFamily="18" charset="0"/>
                <a:cs typeface="Times New Roman" panose="02020603050405020304" pitchFamily="18" charset="0"/>
              </a:rPr>
              <a:t>that </a:t>
            </a:r>
            <a:r>
              <a:rPr sz="2800" dirty="0">
                <a:latin typeface="Times New Roman" panose="02020603050405020304" pitchFamily="18" charset="0"/>
                <a:cs typeface="Times New Roman" panose="02020603050405020304" pitchFamily="18" charset="0"/>
              </a:rPr>
              <a:t>P0 is </a:t>
            </a:r>
            <a:r>
              <a:rPr sz="2800" spc="-5" dirty="0">
                <a:latin typeface="Times New Roman" panose="02020603050405020304" pitchFamily="18" charset="0"/>
                <a:cs typeface="Times New Roman" panose="02020603050405020304" pitchFamily="18" charset="0"/>
              </a:rPr>
              <a:t>waiting </a:t>
            </a:r>
            <a:r>
              <a:rPr sz="2800" spc="-15" dirty="0">
                <a:latin typeface="Times New Roman" panose="02020603050405020304" pitchFamily="18" charset="0"/>
                <a:cs typeface="Times New Roman" panose="02020603050405020304" pitchFamily="18" charset="0"/>
              </a:rPr>
              <a:t>for </a:t>
            </a:r>
            <a:r>
              <a:rPr sz="2800" dirty="0">
                <a:latin typeface="Times New Roman" panose="02020603050405020304" pitchFamily="18" charset="0"/>
                <a:cs typeface="Times New Roman" panose="02020603050405020304" pitchFamily="18" charset="0"/>
              </a:rPr>
              <a:t>a </a:t>
            </a:r>
            <a:r>
              <a:rPr sz="2800" spc="-5" dirty="0">
                <a:latin typeface="Times New Roman" panose="02020603050405020304" pitchFamily="18" charset="0"/>
                <a:cs typeface="Times New Roman" panose="02020603050405020304" pitchFamily="18" charset="0"/>
              </a:rPr>
              <a:t>resource that </a:t>
            </a:r>
            <a:r>
              <a:rPr sz="2800" dirty="0">
                <a:latin typeface="Times New Roman" panose="02020603050405020304" pitchFamily="18" charset="0"/>
                <a:cs typeface="Times New Roman" panose="02020603050405020304" pitchFamily="18" charset="0"/>
              </a:rPr>
              <a:t>is held  </a:t>
            </a:r>
            <a:r>
              <a:rPr sz="2800" spc="-5" dirty="0">
                <a:latin typeface="Times New Roman" panose="02020603050405020304" pitchFamily="18" charset="0"/>
                <a:cs typeface="Times New Roman" panose="02020603050405020304" pitchFamily="18" charset="0"/>
              </a:rPr>
              <a:t>by P1, </a:t>
            </a:r>
            <a:r>
              <a:rPr sz="2800" dirty="0">
                <a:latin typeface="Times New Roman" panose="02020603050405020304" pitchFamily="18" charset="0"/>
                <a:cs typeface="Times New Roman" panose="02020603050405020304" pitchFamily="18" charset="0"/>
              </a:rPr>
              <a:t>P1 is waiting </a:t>
            </a:r>
            <a:r>
              <a:rPr sz="2800" spc="-15" dirty="0">
                <a:latin typeface="Times New Roman" panose="02020603050405020304" pitchFamily="18" charset="0"/>
                <a:cs typeface="Times New Roman" panose="02020603050405020304" pitchFamily="18" charset="0"/>
              </a:rPr>
              <a:t>for </a:t>
            </a:r>
            <a:r>
              <a:rPr sz="2800" dirty="0">
                <a:latin typeface="Times New Roman" panose="02020603050405020304" pitchFamily="18" charset="0"/>
                <a:cs typeface="Times New Roman" panose="02020603050405020304" pitchFamily="18" charset="0"/>
              </a:rPr>
              <a:t>a </a:t>
            </a:r>
            <a:r>
              <a:rPr sz="2800" spc="-5" dirty="0">
                <a:latin typeface="Times New Roman" panose="02020603050405020304" pitchFamily="18" charset="0"/>
                <a:cs typeface="Times New Roman" panose="02020603050405020304" pitchFamily="18" charset="0"/>
              </a:rPr>
              <a:t>resource that </a:t>
            </a:r>
            <a:r>
              <a:rPr sz="2800" dirty="0">
                <a:latin typeface="Times New Roman" panose="02020603050405020304" pitchFamily="18" charset="0"/>
                <a:cs typeface="Times New Roman" panose="02020603050405020304" pitchFamily="18" charset="0"/>
              </a:rPr>
              <a:t>is held </a:t>
            </a:r>
            <a:r>
              <a:rPr sz="2800" spc="-5" dirty="0">
                <a:latin typeface="Times New Roman" panose="02020603050405020304" pitchFamily="18" charset="0"/>
                <a:cs typeface="Times New Roman" panose="02020603050405020304" pitchFamily="18" charset="0"/>
              </a:rPr>
              <a:t>by P2, …., </a:t>
            </a:r>
            <a:r>
              <a:rPr sz="2800" spc="5" dirty="0">
                <a:latin typeface="Times New Roman" panose="02020603050405020304" pitchFamily="18" charset="0"/>
                <a:cs typeface="Times New Roman" panose="02020603050405020304" pitchFamily="18" charset="0"/>
              </a:rPr>
              <a:t>Pn-1 </a:t>
            </a:r>
            <a:r>
              <a:rPr sz="2800" dirty="0">
                <a:latin typeface="Times New Roman" panose="02020603050405020304" pitchFamily="18" charset="0"/>
                <a:cs typeface="Times New Roman" panose="02020603050405020304" pitchFamily="18" charset="0"/>
              </a:rPr>
              <a:t>is waiting </a:t>
            </a:r>
            <a:r>
              <a:rPr sz="2800" spc="-15" dirty="0">
                <a:latin typeface="Times New Roman" panose="02020603050405020304" pitchFamily="18" charset="0"/>
                <a:cs typeface="Times New Roman" panose="02020603050405020304" pitchFamily="18" charset="0"/>
              </a:rPr>
              <a:t>for </a:t>
            </a:r>
            <a:r>
              <a:rPr sz="2800" dirty="0">
                <a:latin typeface="Times New Roman" panose="02020603050405020304" pitchFamily="18" charset="0"/>
                <a:cs typeface="Times New Roman" panose="02020603050405020304" pitchFamily="18" charset="0"/>
              </a:rPr>
              <a:t>a </a:t>
            </a:r>
            <a:r>
              <a:rPr sz="2800" spc="-5" dirty="0">
                <a:latin typeface="Times New Roman" panose="02020603050405020304" pitchFamily="18" charset="0"/>
                <a:cs typeface="Times New Roman" panose="02020603050405020304" pitchFamily="18" charset="0"/>
              </a:rPr>
              <a:t>resource that </a:t>
            </a:r>
            <a:r>
              <a:rPr sz="2800" dirty="0">
                <a:latin typeface="Times New Roman" panose="02020603050405020304" pitchFamily="18" charset="0"/>
                <a:cs typeface="Times New Roman" panose="02020603050405020304" pitchFamily="18" charset="0"/>
              </a:rPr>
              <a:t>is held </a:t>
            </a:r>
            <a:r>
              <a:rPr sz="2800" spc="-5" dirty="0">
                <a:latin typeface="Times New Roman" panose="02020603050405020304" pitchFamily="18" charset="0"/>
                <a:cs typeface="Times New Roman" panose="02020603050405020304" pitchFamily="18" charset="0"/>
              </a:rPr>
              <a:t>by </a:t>
            </a:r>
            <a:r>
              <a:rPr sz="2800" dirty="0">
                <a:latin typeface="Times New Roman" panose="02020603050405020304" pitchFamily="18" charset="0"/>
                <a:cs typeface="Times New Roman" panose="02020603050405020304" pitchFamily="18" charset="0"/>
              </a:rPr>
              <a:t>Pn, and  </a:t>
            </a:r>
            <a:r>
              <a:rPr sz="2800" spc="-5" dirty="0">
                <a:latin typeface="Times New Roman" panose="02020603050405020304" pitchFamily="18" charset="0"/>
                <a:cs typeface="Times New Roman" panose="02020603050405020304" pitchFamily="18" charset="0"/>
              </a:rPr>
              <a:t>Pn </a:t>
            </a:r>
            <a:r>
              <a:rPr sz="2800" dirty="0">
                <a:latin typeface="Times New Roman" panose="02020603050405020304" pitchFamily="18" charset="0"/>
                <a:cs typeface="Times New Roman" panose="02020603050405020304" pitchFamily="18" charset="0"/>
              </a:rPr>
              <a:t>is waiting </a:t>
            </a:r>
            <a:r>
              <a:rPr sz="2800" spc="-20" dirty="0">
                <a:latin typeface="Times New Roman" panose="02020603050405020304" pitchFamily="18" charset="0"/>
                <a:cs typeface="Times New Roman" panose="02020603050405020304" pitchFamily="18" charset="0"/>
              </a:rPr>
              <a:t>for </a:t>
            </a:r>
            <a:r>
              <a:rPr sz="2800" dirty="0">
                <a:latin typeface="Times New Roman" panose="02020603050405020304" pitchFamily="18" charset="0"/>
                <a:cs typeface="Times New Roman" panose="02020603050405020304" pitchFamily="18" charset="0"/>
              </a:rPr>
              <a:t>a </a:t>
            </a:r>
            <a:r>
              <a:rPr sz="2800" spc="-5" dirty="0">
                <a:latin typeface="Times New Roman" panose="02020603050405020304" pitchFamily="18" charset="0"/>
                <a:cs typeface="Times New Roman" panose="02020603050405020304" pitchFamily="18" charset="0"/>
              </a:rPr>
              <a:t>resource that </a:t>
            </a:r>
            <a:r>
              <a:rPr sz="2800" dirty="0">
                <a:latin typeface="Times New Roman" panose="02020603050405020304" pitchFamily="18" charset="0"/>
                <a:cs typeface="Times New Roman" panose="02020603050405020304" pitchFamily="18" charset="0"/>
              </a:rPr>
              <a:t>is held </a:t>
            </a:r>
            <a:r>
              <a:rPr sz="2800" spc="-5" dirty="0">
                <a:latin typeface="Times New Roman" panose="02020603050405020304" pitchFamily="18" charset="0"/>
                <a:cs typeface="Times New Roman" panose="02020603050405020304" pitchFamily="18" charset="0"/>
              </a:rPr>
              <a:t>by</a:t>
            </a:r>
            <a:r>
              <a:rPr sz="2800" spc="-11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P0.</a:t>
            </a:r>
            <a:endParaRPr sz="2800" dirty="0">
              <a:latin typeface="Times New Roman" panose="02020603050405020304" pitchFamily="18" charset="0"/>
              <a:cs typeface="Times New Roman" panose="02020603050405020304" pitchFamily="18" charset="0"/>
            </a:endParaRP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4811</TotalTime>
  <Words>14004</Words>
  <Application>Microsoft Office PowerPoint</Application>
  <PresentationFormat>Widescreen</PresentationFormat>
  <Paragraphs>1120</Paragraphs>
  <Slides>142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142</vt:i4>
      </vt:variant>
    </vt:vector>
  </HeadingPairs>
  <TitlesOfParts>
    <vt:vector size="151" baseType="lpstr">
      <vt:lpstr>Arial</vt:lpstr>
      <vt:lpstr>Calibri</vt:lpstr>
      <vt:lpstr>Calibri Light</vt:lpstr>
      <vt:lpstr>Carlito</vt:lpstr>
      <vt:lpstr>Curlz MT</vt:lpstr>
      <vt:lpstr>Times New Roman</vt:lpstr>
      <vt:lpstr>Trebuchet MS</vt:lpstr>
      <vt:lpstr>Wingdings</vt:lpstr>
      <vt:lpstr>Office Theme</vt:lpstr>
      <vt:lpstr>Chapter 1  Introduction to operating system</vt:lpstr>
      <vt:lpstr>Introduction</vt:lpstr>
      <vt:lpstr>PowerPoint Presentation</vt:lpstr>
      <vt:lpstr>Components of OS:</vt:lpstr>
      <vt:lpstr>Function of OS</vt:lpstr>
      <vt:lpstr>PowerPoint Presentation</vt:lpstr>
      <vt:lpstr>PowerPoint Presentation</vt:lpstr>
      <vt:lpstr>Different Types of Operating system</vt:lpstr>
      <vt:lpstr>1. Batch Operating system</vt:lpstr>
      <vt:lpstr>PowerPoint Presentation</vt:lpstr>
      <vt:lpstr>2. Time Sharing/Multitasking OS</vt:lpstr>
      <vt:lpstr>PowerPoint Presentation</vt:lpstr>
      <vt:lpstr>3. Multiprocessing Operating System</vt:lpstr>
      <vt:lpstr>PowerPoint Presentation</vt:lpstr>
      <vt:lpstr>4. Real Time Operating System</vt:lpstr>
      <vt:lpstr>PowerPoint Presentation</vt:lpstr>
      <vt:lpstr>5. Distributed Operating System</vt:lpstr>
      <vt:lpstr>PowerPoint Presentation</vt:lpstr>
      <vt:lpstr>PowerPoint Presentation</vt:lpstr>
      <vt:lpstr>1. Single User-Single Tasking OS</vt:lpstr>
      <vt:lpstr>1. Single User-Multitasking OS</vt:lpstr>
      <vt:lpstr>2. Multi-User Operating System</vt:lpstr>
      <vt:lpstr>PowerPoint Presentation</vt:lpstr>
      <vt:lpstr>1. Command User Interface</vt:lpstr>
      <vt:lpstr>2. Graphical User Interface</vt:lpstr>
      <vt:lpstr>Chapter 2  Process and process scheduling</vt:lpstr>
      <vt:lpstr>PowerPoint Presentation</vt:lpstr>
      <vt:lpstr>PowerPoint Presentation</vt:lpstr>
      <vt:lpstr>PowerPoint Presentation</vt:lpstr>
      <vt:lpstr>PowerPoint Presentation</vt:lpstr>
      <vt:lpstr>PowerPoint Presentation</vt:lpstr>
      <vt:lpstr>Process States:</vt:lpstr>
      <vt:lpstr>PowerPoint Presentation</vt:lpstr>
      <vt:lpstr>PowerPoint Presentation</vt:lpstr>
      <vt:lpstr>Process scheduling:</vt:lpstr>
      <vt:lpstr>Process scheduling:</vt:lpstr>
      <vt:lpstr>Preemptive and Non-Preemptive Scheduling</vt:lpstr>
      <vt:lpstr>Preemptive and Non-Preemptive Scheduling</vt:lpstr>
      <vt:lpstr>Performance/scheduling criteria:</vt:lpstr>
      <vt:lpstr>Performance/scheduling criteria:</vt:lpstr>
      <vt:lpstr>Three types of Schedulers:</vt:lpstr>
      <vt:lpstr>Long Term Scheduler</vt:lpstr>
      <vt:lpstr>Short Term Scheduler</vt:lpstr>
      <vt:lpstr>Medium Term Scheduler</vt:lpstr>
      <vt:lpstr>Comparison between scheduler.</vt:lpstr>
      <vt:lpstr>CPU  scheduling algorithm and objective:</vt:lpstr>
      <vt:lpstr>First Come First Serve (F C F S)  Algorithm</vt:lpstr>
      <vt:lpstr>PowerPoint Presentation</vt:lpstr>
      <vt:lpstr>Shortest Job first (SJF) Scheduling Algorithm:</vt:lpstr>
      <vt:lpstr>Shortest Job First (SJF) Scheduling Algorithm</vt:lpstr>
      <vt:lpstr>PowerPoint Presentation</vt:lpstr>
      <vt:lpstr>Priority Based Algorithm</vt:lpstr>
      <vt:lpstr>Priority Based algorithm</vt:lpstr>
      <vt:lpstr>Priority Based algorithm</vt:lpstr>
      <vt:lpstr>PowerPoint Presentation</vt:lpstr>
      <vt:lpstr>Round Robin Algorithm:</vt:lpstr>
      <vt:lpstr>PowerPoint Presentation</vt:lpstr>
      <vt:lpstr>PowerPoint Presentation</vt:lpstr>
      <vt:lpstr>Chapter 3  Memory Management</vt:lpstr>
      <vt:lpstr>Introduce Memory Hierarchy</vt:lpstr>
      <vt:lpstr>Introduce Memory Hierarchy</vt:lpstr>
      <vt:lpstr>Introduce Memory Hierarchy</vt:lpstr>
      <vt:lpstr>Introduce Memory Hierarchy</vt:lpstr>
      <vt:lpstr>Function of Memory</vt:lpstr>
      <vt:lpstr>Memory Management:</vt:lpstr>
      <vt:lpstr>Memory Management:</vt:lpstr>
      <vt:lpstr>Memory Management:</vt:lpstr>
      <vt:lpstr>Swapping</vt:lpstr>
      <vt:lpstr>swapping</vt:lpstr>
      <vt:lpstr>Type of memory management:</vt:lpstr>
      <vt:lpstr>Multi programming with fixed  partitioning(static)</vt:lpstr>
      <vt:lpstr>PowerPoint Presentation</vt:lpstr>
      <vt:lpstr>Drawback of static partitioning</vt:lpstr>
      <vt:lpstr>Multi programming with dynamic partitioning:</vt:lpstr>
      <vt:lpstr>Multi programming with dynamic partitioning:</vt:lpstr>
      <vt:lpstr>PowerPoint Presentation</vt:lpstr>
      <vt:lpstr>Fragmentation</vt:lpstr>
      <vt:lpstr>Internal and External fragmentation</vt:lpstr>
      <vt:lpstr>Compaction for external fragmentation:</vt:lpstr>
      <vt:lpstr>Sharing and protection</vt:lpstr>
      <vt:lpstr>Sharing and protection</vt:lpstr>
      <vt:lpstr>Virtual memory:</vt:lpstr>
      <vt:lpstr>Virtual memory:</vt:lpstr>
      <vt:lpstr>PowerPoint Presentation</vt:lpstr>
      <vt:lpstr>Paging:</vt:lpstr>
      <vt:lpstr>Processes and Frames</vt:lpstr>
      <vt:lpstr>Page fault and demand paging:</vt:lpstr>
      <vt:lpstr>Difference between paging and segmentation</vt:lpstr>
      <vt:lpstr>Segmentation </vt:lpstr>
      <vt:lpstr>Chapter-4   Deadlock Management</vt:lpstr>
      <vt:lpstr>Critical Sections</vt:lpstr>
      <vt:lpstr>Critical Sections</vt:lpstr>
      <vt:lpstr> Race Condition:</vt:lpstr>
      <vt:lpstr>Mutual exclusion:</vt:lpstr>
      <vt:lpstr>Deadlock:</vt:lpstr>
      <vt:lpstr>Deadlock:</vt:lpstr>
      <vt:lpstr>Resources</vt:lpstr>
      <vt:lpstr>Condition for deadlock:</vt:lpstr>
      <vt:lpstr>PowerPoint Presentation</vt:lpstr>
      <vt:lpstr>PowerPoint Presentation</vt:lpstr>
      <vt:lpstr>PowerPoint Presentation</vt:lpstr>
      <vt:lpstr>Deadlock Management:</vt:lpstr>
      <vt:lpstr>Deadlock Detection:</vt:lpstr>
      <vt:lpstr>Deadlock Detection:</vt:lpstr>
      <vt:lpstr>PowerPoint Presentation</vt:lpstr>
      <vt:lpstr>PowerPoint Presentation</vt:lpstr>
      <vt:lpstr>PowerPoint Presentation</vt:lpstr>
      <vt:lpstr>Deadlock Recovery</vt:lpstr>
      <vt:lpstr>PowerPoint Presentation</vt:lpstr>
      <vt:lpstr>Deadlock Avoidance:</vt:lpstr>
      <vt:lpstr>PowerPoint Presentation</vt:lpstr>
      <vt:lpstr>Safe and Unsafe States</vt:lpstr>
      <vt:lpstr>Deadlock prevention:</vt:lpstr>
      <vt:lpstr>PowerPoint Presentation</vt:lpstr>
      <vt:lpstr>1. Consider a swapping system in which memory consists of the following hole sizes in memory order:  10KB, 4KB, 20KB, 18KB, 7KB, 9KB, 12KB, and 15KB. Which hole is taken for successive segment  requests of 12KB, 10KB, 9KB for first fit? Now repeat the question for best fit, and worst fit.</vt:lpstr>
      <vt:lpstr>Chapter-5   Concept of file Management</vt:lpstr>
      <vt:lpstr>File:</vt:lpstr>
      <vt:lpstr>Properties of file</vt:lpstr>
      <vt:lpstr>3. File type:</vt:lpstr>
      <vt:lpstr>4. File access</vt:lpstr>
      <vt:lpstr>File system implementation:</vt:lpstr>
      <vt:lpstr>2. Partitions and mounting</vt:lpstr>
      <vt:lpstr>3. File system allocation allocation are :</vt:lpstr>
      <vt:lpstr>PowerPoint Presentation</vt:lpstr>
      <vt:lpstr>Linked List Allocation</vt:lpstr>
      <vt:lpstr>Linked List Allocation using an Index</vt:lpstr>
      <vt:lpstr>Advantages and disadvantages </vt:lpstr>
      <vt:lpstr>I-nodes (Index-node)</vt:lpstr>
      <vt:lpstr>Advantages and disadvantages of I-node</vt:lpstr>
      <vt:lpstr>4. Free space management:</vt:lpstr>
      <vt:lpstr>Chapter-6 Linux</vt:lpstr>
      <vt:lpstr>Linux and its administration:</vt:lpstr>
      <vt:lpstr>Feature of linux :</vt:lpstr>
      <vt:lpstr>Linux System Administration</vt:lpstr>
      <vt:lpstr>PowerPoint Presentation</vt:lpstr>
      <vt:lpstr>Advantages and disadvantages of Linux</vt:lpstr>
      <vt:lpstr>Explain Linux family</vt:lpstr>
      <vt:lpstr>Structure of Linux and Linux command</vt:lpstr>
      <vt:lpstr>Memory management</vt:lpstr>
      <vt:lpstr>Memory management with Linked list:</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dc:title>
  <dc:creator>Kashi Mr. Pokharel</dc:creator>
  <cp:lastModifiedBy>Ram Binay Sharma</cp:lastModifiedBy>
  <cp:revision>526</cp:revision>
  <dcterms:created xsi:type="dcterms:W3CDTF">2022-08-06T14:11:15Z</dcterms:created>
  <dcterms:modified xsi:type="dcterms:W3CDTF">2022-11-16T05:42:37Z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2021-05-04T00:00:00Z</vt:filetime>
  </property>
  <property fmtid="{D5CDD505-2E9C-101B-9397-08002B2CF9AE}" pid="3" name="Creator">
    <vt:lpwstr>Microsoft® PowerPoint® 2013</vt:lpwstr>
  </property>
  <property fmtid="{D5CDD505-2E9C-101B-9397-08002B2CF9AE}" pid="4" name="LastSaved">
    <vt:filetime>2022-08-06T00:00:00Z</vt:filetime>
  </property>
</Properties>
</file>